
<file path=[Content_Types].xml><?xml version="1.0" encoding="utf-8"?>
<Types xmlns="http://schemas.openxmlformats.org/package/2006/content-types">
  <Override PartName="/ppt/slides/slide29.xml" ContentType="application/vnd.openxmlformats-officedocument.presentationml.slide+xml"/>
  <Override PartName="/ppt/diagrams/drawing2.xml" ContentType="application/vnd.ms-office.drawingml.diagramDrawing+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diagrams/quickStyle2.xml" ContentType="application/vnd.openxmlformats-officedocument.drawingml.diagramStyl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Override PartName="/ppt/tags/tag78.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diagrams/layout5.xml" ContentType="application/vnd.openxmlformats-officedocument.drawingml.diagramLayout+xml"/>
  <Override PartName="/ppt/diagrams/data6.xml" ContentType="application/vnd.openxmlformats-officedocument.drawingml.diagramData+xml"/>
  <Override PartName="/ppt/tags/tag63.xml" ContentType="application/vnd.openxmlformats-officedocument.presentationml.tags+xml"/>
  <Override PartName="/ppt/tags/tag74.xml" ContentType="application/vnd.openxmlformats-officedocument.presentationml.tags+xml"/>
  <Override PartName="/ppt/tags/tag34.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diagrams/layout1.xml" ContentType="application/vnd.openxmlformats-officedocument.drawingml.diagramLayout+xml"/>
  <Override PartName="/ppt/diagrams/data2.xml" ContentType="application/vnd.openxmlformats-officedocument.drawingml.diagramData+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tags/tag9.xml" ContentType="application/vnd.openxmlformats-officedocument.presentationml.tags+xml"/>
  <Override PartName="/ppt/tags/tag30.xml" ContentType="application/vnd.openxmlformats-officedocument.presentationml.tag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diagrams/drawing3.xml" ContentType="application/vnd.ms-office.drawingml.diagramDrawing+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tags/tag5.xml" ContentType="application/vnd.openxmlformats-officedocument.presentationml.tags+xml"/>
  <Override PartName="/ppt/tags/tag79.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diagrams/layout6.xml" ContentType="application/vnd.openxmlformats-officedocument.drawingml.diagramLayout+xml"/>
  <Override PartName="/ppt/tags/tag57.xml" ContentType="application/vnd.openxmlformats-officedocument.presentationml.tags+xml"/>
  <Override PartName="/ppt/tags/tag75.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tags/tag82.xml" ContentType="application/vnd.openxmlformats-officedocument.presentationml.tags+xml"/>
  <Override PartName="/ppt/diagrams/data7.xml" ContentType="application/vnd.openxmlformats-officedocument.drawingml.diagramData+xml"/>
  <Override PartName="/ppt/diagrams/layout2.xml" ContentType="application/vnd.openxmlformats-officedocument.drawingml.diagramLayout+xml"/>
  <Override PartName="/ppt/tags/tag24.xml" ContentType="application/vnd.openxmlformats-officedocument.presentationml.tags+xml"/>
  <Override PartName="/ppt/notesSlides/notesSlide8.xml" ContentType="application/vnd.openxmlformats-officedocument.presentationml.notesSlide+xml"/>
  <Override PartName="/ppt/tags/tag53.xml" ContentType="application/vnd.openxmlformats-officedocument.presentationml.tags+xml"/>
  <Override PartName="/ppt/tags/tag71.xml" ContentType="application/vnd.openxmlformats-officedocument.presentationml.tags+xml"/>
  <Override PartName="/ppt/diagrams/data3.xml" ContentType="application/vnd.openxmlformats-officedocument.drawingml.diagramData+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diagrams/colors5.xml" ContentType="application/vnd.openxmlformats-officedocument.drawingml.diagramColors+xml"/>
  <Override PartName="/ppt/tags/tag60.xml" ContentType="application/vnd.openxmlformats-officedocument.presentationml.tags+xml"/>
  <Override PartName="/ppt/diagrams/drawing4.xml" ContentType="application/vnd.ms-office.drawingml.diagramDrawing+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Default Extension="wmf" ContentType="image/x-wmf"/>
  <Override PartName="/ppt/tags/tag58.xml" ContentType="application/vnd.openxmlformats-officedocument.presentationml.tags+xml"/>
  <Override PartName="/ppt/tags/tag69.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tags/tag76.xml" ContentType="application/vnd.openxmlformats-officedocument.presentationml.tags+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tags/tag83.xml" ContentType="application/vnd.openxmlformats-officedocument.presentationml.tags+xml"/>
  <Override PartName="/ppt/diagrams/layout3.xml" ContentType="application/vnd.openxmlformats-officedocument.drawingml.diagramLayout+xml"/>
  <Override PartName="/ppt/diagrams/data4.xml" ContentType="application/vnd.openxmlformats-officedocument.drawingml.diagramData+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diagrams/colors6.xml" ContentType="application/vnd.openxmlformats-officedocument.drawingml.diagramColors+xml"/>
  <Override PartName="/ppt/tags/tag50.xml" ContentType="application/vnd.openxmlformats-officedocument.presentationml.tags+xml"/>
  <Override PartName="/ppt/slides/slide7.xml" ContentType="application/vnd.openxmlformats-officedocument.presentationml.slide+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diagrams/colors2.xml" ContentType="application/vnd.openxmlformats-officedocument.drawingml.diagramColors+xml"/>
  <Override PartName="/ppt/tags/tag7.xml" ContentType="application/vnd.openxmlformats-officedocument.presentationml.tags+xml"/>
  <Override PartName="/ppt/notesSlides/notesSlide1.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diagrams/drawing1.xml" ContentType="application/vnd.ms-office.drawingml.diagramDrawing+xml"/>
  <Override PartName="/ppt/slides/slide24.xml" ContentType="application/vnd.openxmlformats-officedocument.presentationml.slide+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Default Extension="tiff" ContentType="image/tiff"/>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diagrams/data5.xml" ContentType="application/vnd.openxmlformats-officedocument.drawingml.diagramData+xml"/>
  <Override PartName="/ppt/notesSlides/notesSlide11.xml" ContentType="application/vnd.openxmlformats-officedocument.presentationml.notesSlide+xml"/>
  <Override PartName="/ppt/tags/tag62.xml" ContentType="application/vnd.openxmlformats-officedocument.presentationml.tags+xml"/>
  <Override PartName="/ppt/tags/tag80.xml" ContentType="application/vnd.openxmlformats-officedocument.presentationml.tags+xml"/>
  <Override PartName="/ppt/diagrams/colors7.xml" ContentType="application/vnd.openxmlformats-officedocument.drawingml.diagramColors+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diagrams/drawing6.xml" ContentType="application/vnd.ms-office.drawingml.diagramDrawing+xml"/>
  <Override PartName="/ppt/tags/tag51.xml" ContentType="application/vnd.openxmlformats-officedocument.presentationml.tags+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tags/tag11.xml" ContentType="application/vnd.openxmlformats-officedocument.presentationml.tags+xml"/>
  <Override PartName="/ppt/diagrams/quickStyle6.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59" r:id="rId3"/>
    <p:sldId id="260" r:id="rId4"/>
    <p:sldId id="261" r:id="rId5"/>
    <p:sldId id="264" r:id="rId6"/>
    <p:sldId id="266" r:id="rId7"/>
    <p:sldId id="268" r:id="rId8"/>
    <p:sldId id="269" r:id="rId9"/>
    <p:sldId id="270" r:id="rId10"/>
    <p:sldId id="271" r:id="rId11"/>
    <p:sldId id="273" r:id="rId12"/>
    <p:sldId id="274" r:id="rId13"/>
    <p:sldId id="275" r:id="rId14"/>
    <p:sldId id="276" r:id="rId15"/>
    <p:sldId id="277" r:id="rId16"/>
    <p:sldId id="278" r:id="rId17"/>
    <p:sldId id="279" r:id="rId18"/>
    <p:sldId id="305" r:id="rId19"/>
    <p:sldId id="282" r:id="rId20"/>
    <p:sldId id="283" r:id="rId21"/>
    <p:sldId id="285" r:id="rId22"/>
    <p:sldId id="286" r:id="rId23"/>
    <p:sldId id="287" r:id="rId24"/>
    <p:sldId id="289" r:id="rId25"/>
    <p:sldId id="306" r:id="rId26"/>
    <p:sldId id="291" r:id="rId27"/>
    <p:sldId id="293" r:id="rId28"/>
    <p:sldId id="294" r:id="rId29"/>
    <p:sldId id="295" r:id="rId30"/>
    <p:sldId id="296" r:id="rId31"/>
    <p:sldId id="298" r:id="rId32"/>
    <p:sldId id="299" r:id="rId33"/>
    <p:sldId id="304" r:id="rId3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7337"/>
    <a:srgbClr val="FADBC3"/>
    <a:srgbClr val="FF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71"/>
  </p:normalViewPr>
  <p:slideViewPr>
    <p:cSldViewPr>
      <p:cViewPr varScale="1">
        <p:scale>
          <a:sx n="108" d="100"/>
          <a:sy n="108" d="100"/>
        </p:scale>
        <p:origin x="-1704"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3A20AD-B607-3D45-9A93-7704A0C7FC83}" type="doc">
      <dgm:prSet loTypeId="urn:microsoft.com/office/officeart/2005/8/layout/vList3#1" loCatId="" qsTypeId="urn:microsoft.com/office/officeart/2005/8/quickstyle/simple1" qsCatId="simple" csTypeId="urn:microsoft.com/office/officeart/2005/8/colors/colorful5" csCatId="colorful" phldr="1"/>
      <dgm:spPr/>
    </dgm:pt>
    <dgm:pt modelId="{68DC3D5F-F06B-AF45-887E-6A28523C1C8B}">
      <dgm:prSet phldrT="[文本]" custT="1"/>
      <dgm:spPr/>
      <dgm:t>
        <a:bodyPr/>
        <a:lstStyle/>
        <a:p>
          <a:pPr algn="l">
            <a:buFontTx/>
            <a:buNone/>
          </a:pPr>
          <a:r>
            <a:rPr lang="en-US" altLang="zh-CN" sz="2000" kern="1200" dirty="0" smtClean="0">
              <a:solidFill>
                <a:schemeClr val="tx1"/>
              </a:solidFill>
              <a:latin typeface="+mn-lt"/>
              <a:ea typeface="+mn-ea"/>
              <a:cs typeface="+mn-cs"/>
            </a:rPr>
            <a:t>1.</a:t>
          </a:r>
          <a:r>
            <a:rPr lang="zh-CN" altLang="en-US" sz="2000" kern="1200" dirty="0" smtClean="0">
              <a:solidFill>
                <a:schemeClr val="tx1"/>
              </a:solidFill>
              <a:latin typeface="+mn-lt"/>
              <a:ea typeface="+mn-ea"/>
              <a:cs typeface="+mn-cs"/>
            </a:rPr>
            <a:t>领导与管理</a:t>
          </a:r>
          <a:endParaRPr lang="zh-CN" altLang="en-US" sz="2000" kern="1200" dirty="0">
            <a:solidFill>
              <a:schemeClr val="tx1"/>
            </a:solidFill>
            <a:latin typeface="+mn-lt"/>
            <a:ea typeface="+mn-ea"/>
            <a:cs typeface="+mn-cs"/>
          </a:endParaRPr>
        </a:p>
      </dgm:t>
    </dgm:pt>
    <dgm:pt modelId="{7D0C9F83-2A1C-EC4B-A2C7-91BF0E0841F5}" type="parTrans" cxnId="{99F1053B-FA16-0A47-A7AD-6638F216A966}">
      <dgm:prSet/>
      <dgm:spPr/>
      <dgm:t>
        <a:bodyPr/>
        <a:lstStyle/>
        <a:p>
          <a:endParaRPr lang="zh-CN" altLang="en-US"/>
        </a:p>
      </dgm:t>
    </dgm:pt>
    <dgm:pt modelId="{86BB74AB-4D19-C741-B5AF-3B4E71E47EAC}" type="sibTrans" cxnId="{99F1053B-FA16-0A47-A7AD-6638F216A966}">
      <dgm:prSet/>
      <dgm:spPr/>
      <dgm:t>
        <a:bodyPr/>
        <a:lstStyle/>
        <a:p>
          <a:endParaRPr lang="zh-CN" altLang="en-US"/>
        </a:p>
      </dgm:t>
    </dgm:pt>
    <dgm:pt modelId="{D7125731-F262-5B4D-9C55-DBD7561C41BC}">
      <dgm:prSet phldrT="[文本]" custT="1"/>
      <dgm:spPr/>
      <dgm:t>
        <a:bodyPr/>
        <a:lstStyle/>
        <a:p>
          <a:pPr marL="0" lvl="0" indent="0" algn="l" defTabSz="889000">
            <a:lnSpc>
              <a:spcPct val="90000"/>
            </a:lnSpc>
            <a:spcBef>
              <a:spcPct val="0"/>
            </a:spcBef>
            <a:spcAft>
              <a:spcPct val="35000"/>
            </a:spcAft>
            <a:buFontTx/>
            <a:buNone/>
          </a:pPr>
          <a:r>
            <a:rPr lang="en-US" altLang="zh-CN" sz="2000" kern="1200" smtClean="0">
              <a:latin typeface="Arial"/>
              <a:ea typeface="宋体"/>
              <a:cs typeface="+mn-cs"/>
            </a:rPr>
            <a:t>2.</a:t>
          </a:r>
          <a:r>
            <a:rPr lang="zh-CN" altLang="en-US" sz="2000" kern="1200" smtClean="0">
              <a:latin typeface="Arial"/>
              <a:ea typeface="宋体"/>
              <a:cs typeface="+mn-cs"/>
            </a:rPr>
            <a:t>领导权力的来源</a:t>
          </a:r>
          <a:endParaRPr lang="zh-CN" altLang="en-US" sz="2000" kern="1200" dirty="0">
            <a:latin typeface="Arial"/>
            <a:ea typeface="宋体"/>
            <a:cs typeface="+mn-cs"/>
          </a:endParaRPr>
        </a:p>
      </dgm:t>
    </dgm:pt>
    <dgm:pt modelId="{BC991BCD-CB3F-E547-8521-946B9C8A36E7}" type="parTrans" cxnId="{55F12FD1-3DE9-7A4B-A428-E493D94FBF61}">
      <dgm:prSet/>
      <dgm:spPr/>
      <dgm:t>
        <a:bodyPr/>
        <a:lstStyle/>
        <a:p>
          <a:endParaRPr lang="zh-CN" altLang="en-US"/>
        </a:p>
      </dgm:t>
    </dgm:pt>
    <dgm:pt modelId="{85C10AAB-3C24-514B-A2BB-C6EA6466B6EA}" type="sibTrans" cxnId="{55F12FD1-3DE9-7A4B-A428-E493D94FBF61}">
      <dgm:prSet/>
      <dgm:spPr/>
      <dgm:t>
        <a:bodyPr/>
        <a:lstStyle/>
        <a:p>
          <a:endParaRPr lang="zh-CN" altLang="en-US"/>
        </a:p>
      </dgm:t>
    </dgm:pt>
    <dgm:pt modelId="{18F190BB-3AB0-5943-905C-D32B6483B3C9}">
      <dgm:prSet phldrT="[文本]" custT="1"/>
      <dgm:spPr/>
      <dgm:t>
        <a:bodyPr/>
        <a:lstStyle/>
        <a:p>
          <a:pPr marL="0" lvl="0" indent="0" algn="l" defTabSz="889000">
            <a:lnSpc>
              <a:spcPct val="90000"/>
            </a:lnSpc>
            <a:spcBef>
              <a:spcPct val="0"/>
            </a:spcBef>
            <a:spcAft>
              <a:spcPct val="35000"/>
            </a:spcAft>
            <a:buFontTx/>
            <a:buNone/>
          </a:pPr>
          <a:r>
            <a:rPr lang="en-US" altLang="zh-CN" sz="2000" kern="1200" smtClean="0">
              <a:latin typeface="Arial"/>
              <a:ea typeface="宋体"/>
              <a:cs typeface="+mn-cs"/>
            </a:rPr>
            <a:t>3.</a:t>
          </a:r>
          <a:r>
            <a:rPr lang="zh-CN" altLang="en-US" sz="2000" kern="1200" smtClean="0">
              <a:latin typeface="Arial"/>
              <a:ea typeface="宋体"/>
              <a:cs typeface="+mn-cs"/>
            </a:rPr>
            <a:t>领导三要素</a:t>
          </a:r>
          <a:endParaRPr lang="zh-CN" altLang="en-US" sz="2000" kern="1200" dirty="0">
            <a:latin typeface="Arial"/>
            <a:ea typeface="宋体"/>
            <a:cs typeface="+mn-cs"/>
          </a:endParaRPr>
        </a:p>
      </dgm:t>
    </dgm:pt>
    <dgm:pt modelId="{56266C71-6CB3-CF44-9BFC-8D7CD37A1124}" type="parTrans" cxnId="{1CE3AF42-4BEB-DB42-91FB-AC2486A05EC6}">
      <dgm:prSet/>
      <dgm:spPr/>
      <dgm:t>
        <a:bodyPr/>
        <a:lstStyle/>
        <a:p>
          <a:endParaRPr lang="zh-CN" altLang="en-US"/>
        </a:p>
      </dgm:t>
    </dgm:pt>
    <dgm:pt modelId="{74426890-67D1-204B-AA47-C0C2731D6DD8}" type="sibTrans" cxnId="{1CE3AF42-4BEB-DB42-91FB-AC2486A05EC6}">
      <dgm:prSet/>
      <dgm:spPr/>
      <dgm:t>
        <a:bodyPr/>
        <a:lstStyle/>
        <a:p>
          <a:endParaRPr lang="zh-CN" altLang="en-US"/>
        </a:p>
      </dgm:t>
    </dgm:pt>
    <dgm:pt modelId="{EFA17412-4AC0-D243-A898-3BA95A74F0AC}" type="pres">
      <dgm:prSet presAssocID="{603A20AD-B607-3D45-9A93-7704A0C7FC83}" presName="linearFlow" presStyleCnt="0">
        <dgm:presLayoutVars>
          <dgm:dir/>
          <dgm:resizeHandles val="exact"/>
        </dgm:presLayoutVars>
      </dgm:prSet>
      <dgm:spPr/>
    </dgm:pt>
    <dgm:pt modelId="{9235E88F-2D51-E34C-B4F3-A70E6292C434}" type="pres">
      <dgm:prSet presAssocID="{68DC3D5F-F06B-AF45-887E-6A28523C1C8B}" presName="composite" presStyleCnt="0"/>
      <dgm:spPr/>
    </dgm:pt>
    <dgm:pt modelId="{AC2D02E3-6A6F-0A40-B38D-5A21CA33F2A7}" type="pres">
      <dgm:prSet presAssocID="{68DC3D5F-F06B-AF45-887E-6A28523C1C8B}" presName="imgShp" presStyleLbl="fgImgPlace1" presStyleIdx="0" presStyleCnt="3"/>
      <dgm:spPr/>
    </dgm:pt>
    <dgm:pt modelId="{707A683E-05E3-F048-9EC1-A040CF13E351}" type="pres">
      <dgm:prSet presAssocID="{68DC3D5F-F06B-AF45-887E-6A28523C1C8B}" presName="txShp" presStyleLbl="node1" presStyleIdx="0" presStyleCnt="3" custScaleX="120310" custScaleY="93518" custLinFactNeighborX="14506" custLinFactNeighborY="0">
        <dgm:presLayoutVars>
          <dgm:bulletEnabled val="1"/>
        </dgm:presLayoutVars>
      </dgm:prSet>
      <dgm:spPr/>
      <dgm:t>
        <a:bodyPr/>
        <a:lstStyle/>
        <a:p>
          <a:endParaRPr lang="zh-CN" altLang="en-US"/>
        </a:p>
      </dgm:t>
    </dgm:pt>
    <dgm:pt modelId="{8A132345-2331-0643-8451-CD36EAC2C6EA}" type="pres">
      <dgm:prSet presAssocID="{86BB74AB-4D19-C741-B5AF-3B4E71E47EAC}" presName="spacing" presStyleCnt="0"/>
      <dgm:spPr/>
    </dgm:pt>
    <dgm:pt modelId="{E93FB713-727A-2948-8251-9BD063BAEC4F}" type="pres">
      <dgm:prSet presAssocID="{D7125731-F262-5B4D-9C55-DBD7561C41BC}" presName="composite" presStyleCnt="0"/>
      <dgm:spPr/>
    </dgm:pt>
    <dgm:pt modelId="{E0AFC2F1-AB93-C440-9838-EEA62069ED8B}" type="pres">
      <dgm:prSet presAssocID="{D7125731-F262-5B4D-9C55-DBD7561C41BC}" presName="imgShp" presStyleLbl="fgImgPlace1" presStyleIdx="1" presStyleCnt="3" custLinFactNeighborX="-560" custLinFactNeighborY="-3086"/>
      <dgm:spPr/>
    </dgm:pt>
    <dgm:pt modelId="{69C2893F-A39A-F44C-A6B3-651C0290CF17}" type="pres">
      <dgm:prSet presAssocID="{D7125731-F262-5B4D-9C55-DBD7561C41BC}" presName="txShp" presStyleLbl="node1" presStyleIdx="1" presStyleCnt="3" custScaleX="119090" custLinFactNeighborX="18145">
        <dgm:presLayoutVars>
          <dgm:bulletEnabled val="1"/>
        </dgm:presLayoutVars>
      </dgm:prSet>
      <dgm:spPr/>
      <dgm:t>
        <a:bodyPr/>
        <a:lstStyle/>
        <a:p>
          <a:endParaRPr lang="zh-CN" altLang="en-US"/>
        </a:p>
      </dgm:t>
    </dgm:pt>
    <dgm:pt modelId="{29D07C4E-EC85-DD46-B342-6F622A07CB23}" type="pres">
      <dgm:prSet presAssocID="{85C10AAB-3C24-514B-A2BB-C6EA6466B6EA}" presName="spacing" presStyleCnt="0"/>
      <dgm:spPr/>
    </dgm:pt>
    <dgm:pt modelId="{E7B6740D-4365-F345-A460-E6BC497B1F4D}" type="pres">
      <dgm:prSet presAssocID="{18F190BB-3AB0-5943-905C-D32B6483B3C9}" presName="composite" presStyleCnt="0"/>
      <dgm:spPr/>
    </dgm:pt>
    <dgm:pt modelId="{95317DD4-6769-3643-B3D6-1538D004D678}" type="pres">
      <dgm:prSet presAssocID="{18F190BB-3AB0-5943-905C-D32B6483B3C9}" presName="imgShp" presStyleLbl="fgImgPlace1" presStyleIdx="2" presStyleCnt="3" custLinFactNeighborX="8668" custLinFactNeighborY="2088"/>
      <dgm:spPr/>
    </dgm:pt>
    <dgm:pt modelId="{8FD6EC8C-E3F1-1849-BC16-E6A0E9290FAA}" type="pres">
      <dgm:prSet presAssocID="{18F190BB-3AB0-5943-905C-D32B6483B3C9}" presName="txShp" presStyleLbl="node1" presStyleIdx="2" presStyleCnt="3" custScaleX="121067" custLinFactNeighborX="14560">
        <dgm:presLayoutVars>
          <dgm:bulletEnabled val="1"/>
        </dgm:presLayoutVars>
      </dgm:prSet>
      <dgm:spPr/>
      <dgm:t>
        <a:bodyPr/>
        <a:lstStyle/>
        <a:p>
          <a:endParaRPr lang="zh-CN" altLang="en-US"/>
        </a:p>
      </dgm:t>
    </dgm:pt>
  </dgm:ptLst>
  <dgm:cxnLst>
    <dgm:cxn modelId="{C7AE1090-5D7C-DE4D-9DB4-A5D726D1551B}" type="presOf" srcId="{603A20AD-B607-3D45-9A93-7704A0C7FC83}" destId="{EFA17412-4AC0-D243-A898-3BA95A74F0AC}" srcOrd="0" destOrd="0" presId="urn:microsoft.com/office/officeart/2005/8/layout/vList3#1"/>
    <dgm:cxn modelId="{A631745A-0BBB-1242-ADF3-5CF1139CFF04}" type="presOf" srcId="{18F190BB-3AB0-5943-905C-D32B6483B3C9}" destId="{8FD6EC8C-E3F1-1849-BC16-E6A0E9290FAA}" srcOrd="0" destOrd="0" presId="urn:microsoft.com/office/officeart/2005/8/layout/vList3#1"/>
    <dgm:cxn modelId="{99F1053B-FA16-0A47-A7AD-6638F216A966}" srcId="{603A20AD-B607-3D45-9A93-7704A0C7FC83}" destId="{68DC3D5F-F06B-AF45-887E-6A28523C1C8B}" srcOrd="0" destOrd="0" parTransId="{7D0C9F83-2A1C-EC4B-A2C7-91BF0E0841F5}" sibTransId="{86BB74AB-4D19-C741-B5AF-3B4E71E47EAC}"/>
    <dgm:cxn modelId="{55F12FD1-3DE9-7A4B-A428-E493D94FBF61}" srcId="{603A20AD-B607-3D45-9A93-7704A0C7FC83}" destId="{D7125731-F262-5B4D-9C55-DBD7561C41BC}" srcOrd="1" destOrd="0" parTransId="{BC991BCD-CB3F-E547-8521-946B9C8A36E7}" sibTransId="{85C10AAB-3C24-514B-A2BB-C6EA6466B6EA}"/>
    <dgm:cxn modelId="{1CE3AF42-4BEB-DB42-91FB-AC2486A05EC6}" srcId="{603A20AD-B607-3D45-9A93-7704A0C7FC83}" destId="{18F190BB-3AB0-5943-905C-D32B6483B3C9}" srcOrd="2" destOrd="0" parTransId="{56266C71-6CB3-CF44-9BFC-8D7CD37A1124}" sibTransId="{74426890-67D1-204B-AA47-C0C2731D6DD8}"/>
    <dgm:cxn modelId="{398C1AD6-A29D-EE42-BC94-DE4262149D4F}" type="presOf" srcId="{D7125731-F262-5B4D-9C55-DBD7561C41BC}" destId="{69C2893F-A39A-F44C-A6B3-651C0290CF17}" srcOrd="0" destOrd="0" presId="urn:microsoft.com/office/officeart/2005/8/layout/vList3#1"/>
    <dgm:cxn modelId="{412E59CF-57D3-9841-A030-E24C6898175E}" type="presOf" srcId="{68DC3D5F-F06B-AF45-887E-6A28523C1C8B}" destId="{707A683E-05E3-F048-9EC1-A040CF13E351}" srcOrd="0" destOrd="0" presId="urn:microsoft.com/office/officeart/2005/8/layout/vList3#1"/>
    <dgm:cxn modelId="{4B9DF5C5-F7B5-264D-9659-C79C409B836E}" type="presParOf" srcId="{EFA17412-4AC0-D243-A898-3BA95A74F0AC}" destId="{9235E88F-2D51-E34C-B4F3-A70E6292C434}" srcOrd="0" destOrd="0" presId="urn:microsoft.com/office/officeart/2005/8/layout/vList3#1"/>
    <dgm:cxn modelId="{E8F91011-8887-8740-B3A5-E1D3DA4A24DD}" type="presParOf" srcId="{9235E88F-2D51-E34C-B4F3-A70E6292C434}" destId="{AC2D02E3-6A6F-0A40-B38D-5A21CA33F2A7}" srcOrd="0" destOrd="0" presId="urn:microsoft.com/office/officeart/2005/8/layout/vList3#1"/>
    <dgm:cxn modelId="{16FB9FA5-6FAD-3C4D-9DE7-770E70CD0EF4}" type="presParOf" srcId="{9235E88F-2D51-E34C-B4F3-A70E6292C434}" destId="{707A683E-05E3-F048-9EC1-A040CF13E351}" srcOrd="1" destOrd="0" presId="urn:microsoft.com/office/officeart/2005/8/layout/vList3#1"/>
    <dgm:cxn modelId="{1B826EB3-EB34-DC40-AEBE-E04CBA1143A9}" type="presParOf" srcId="{EFA17412-4AC0-D243-A898-3BA95A74F0AC}" destId="{8A132345-2331-0643-8451-CD36EAC2C6EA}" srcOrd="1" destOrd="0" presId="urn:microsoft.com/office/officeart/2005/8/layout/vList3#1"/>
    <dgm:cxn modelId="{4DBF54F7-3FE7-4546-9246-FA723B153A58}" type="presParOf" srcId="{EFA17412-4AC0-D243-A898-3BA95A74F0AC}" destId="{E93FB713-727A-2948-8251-9BD063BAEC4F}" srcOrd="2" destOrd="0" presId="urn:microsoft.com/office/officeart/2005/8/layout/vList3#1"/>
    <dgm:cxn modelId="{0CEBB5C0-8286-6A44-B44A-4447B8FF4531}" type="presParOf" srcId="{E93FB713-727A-2948-8251-9BD063BAEC4F}" destId="{E0AFC2F1-AB93-C440-9838-EEA62069ED8B}" srcOrd="0" destOrd="0" presId="urn:microsoft.com/office/officeart/2005/8/layout/vList3#1"/>
    <dgm:cxn modelId="{9D214C2C-BFCC-2847-95B1-560E6FFFEF77}" type="presParOf" srcId="{E93FB713-727A-2948-8251-9BD063BAEC4F}" destId="{69C2893F-A39A-F44C-A6B3-651C0290CF17}" srcOrd="1" destOrd="0" presId="urn:microsoft.com/office/officeart/2005/8/layout/vList3#1"/>
    <dgm:cxn modelId="{627F3802-D778-B945-AA72-59439F896E5F}" type="presParOf" srcId="{EFA17412-4AC0-D243-A898-3BA95A74F0AC}" destId="{29D07C4E-EC85-DD46-B342-6F622A07CB23}" srcOrd="3" destOrd="0" presId="urn:microsoft.com/office/officeart/2005/8/layout/vList3#1"/>
    <dgm:cxn modelId="{80F286F3-2EBF-8D4D-8E67-A16A90E0DB3B}" type="presParOf" srcId="{EFA17412-4AC0-D243-A898-3BA95A74F0AC}" destId="{E7B6740D-4365-F345-A460-E6BC497B1F4D}" srcOrd="4" destOrd="0" presId="urn:microsoft.com/office/officeart/2005/8/layout/vList3#1"/>
    <dgm:cxn modelId="{2536ACEA-62B2-544C-ABE4-24733AC694F1}" type="presParOf" srcId="{E7B6740D-4365-F345-A460-E6BC497B1F4D}" destId="{95317DD4-6769-3643-B3D6-1538D004D678}" srcOrd="0" destOrd="0" presId="urn:microsoft.com/office/officeart/2005/8/layout/vList3#1"/>
    <dgm:cxn modelId="{29009EED-1752-9347-AACD-FA8BD02A6796}" type="presParOf" srcId="{E7B6740D-4365-F345-A460-E6BC497B1F4D}" destId="{8FD6EC8C-E3F1-1849-BC16-E6A0E9290FAA}"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8EBEDF-A6C0-A74A-A094-FA6ECF47B3EB}" type="doc">
      <dgm:prSet loTypeId="urn:microsoft.com/office/officeart/2005/8/layout/pList1#1" loCatId="" qsTypeId="urn:microsoft.com/office/officeart/2005/8/quickstyle/simple1" qsCatId="simple" csTypeId="urn:microsoft.com/office/officeart/2005/8/colors/accent1_2" csCatId="accent1" phldr="1"/>
      <dgm:spPr/>
      <dgm:t>
        <a:bodyPr/>
        <a:lstStyle/>
        <a:p>
          <a:endParaRPr lang="zh-CN" altLang="en-US"/>
        </a:p>
      </dgm:t>
    </dgm:pt>
    <dgm:pt modelId="{EA2AC8F0-2A5A-B54C-A69B-374DE40D39FD}">
      <dgm:prSet phldrT="[文本]"/>
      <dgm:spPr/>
      <dgm:t>
        <a:bodyPr/>
        <a:lstStyle/>
        <a:p>
          <a:r>
            <a:rPr lang="zh-CN" altLang="en-US" dirty="0">
              <a:solidFill>
                <a:srgbClr val="D34726"/>
              </a:solidFill>
            </a:rPr>
            <a:t>职位权力：</a:t>
          </a:r>
          <a:r>
            <a:rPr lang="zh-CN" altLang="en-US" dirty="0"/>
            <a:t>与领导者的职位相关的，其在组织中的职位赋予了他们奖赏、惩罚和指挥下属的权力。</a:t>
          </a:r>
        </a:p>
      </dgm:t>
    </dgm:pt>
    <dgm:pt modelId="{C89E0D1A-2D04-9441-AD2D-463263C99C81}" type="parTrans" cxnId="{6FE663D9-ADB1-CE43-B798-BBF52928363B}">
      <dgm:prSet/>
      <dgm:spPr/>
      <dgm:t>
        <a:bodyPr/>
        <a:lstStyle/>
        <a:p>
          <a:endParaRPr lang="zh-CN" altLang="en-US"/>
        </a:p>
      </dgm:t>
    </dgm:pt>
    <dgm:pt modelId="{60008497-AAE5-9D45-8A58-326BC90F365C}" type="sibTrans" cxnId="{6FE663D9-ADB1-CE43-B798-BBF52928363B}">
      <dgm:prSet/>
      <dgm:spPr/>
      <dgm:t>
        <a:bodyPr/>
        <a:lstStyle/>
        <a:p>
          <a:endParaRPr lang="zh-CN" altLang="en-US"/>
        </a:p>
      </dgm:t>
    </dgm:pt>
    <dgm:pt modelId="{1E90E588-266B-A940-88C1-7E6139C45203}">
      <dgm:prSet phldrT="[文本]"/>
      <dgm:spPr/>
      <dgm:t>
        <a:bodyPr/>
        <a:lstStyle/>
        <a:p>
          <a:r>
            <a:rPr lang="zh-CN" altLang="en-US" dirty="0">
              <a:solidFill>
                <a:srgbClr val="D34726"/>
              </a:solidFill>
              <a:latin typeface="+mn-lt"/>
              <a:ea typeface="+mn-ea"/>
            </a:rPr>
            <a:t>个人权力：</a:t>
          </a:r>
          <a:r>
            <a:rPr lang="zh-CN" altLang="en-US" dirty="0">
              <a:latin typeface="+mn-lt"/>
              <a:ea typeface="+mn-ea"/>
            </a:rPr>
            <a:t>与职位无关，而与领导者个人的魅力或专业知识有关。</a:t>
          </a:r>
          <a:endParaRPr lang="zh-CN" altLang="en-US" dirty="0"/>
        </a:p>
      </dgm:t>
    </dgm:pt>
    <dgm:pt modelId="{D09FA208-33B1-E342-B652-09510E70436F}" type="parTrans" cxnId="{2C8AF16C-7C96-8042-B946-4918A7097242}">
      <dgm:prSet/>
      <dgm:spPr/>
      <dgm:t>
        <a:bodyPr/>
        <a:lstStyle/>
        <a:p>
          <a:endParaRPr lang="zh-CN" altLang="en-US"/>
        </a:p>
      </dgm:t>
    </dgm:pt>
    <dgm:pt modelId="{4F4DF2BB-DA3A-ED43-89BE-B83CEA740A63}" type="sibTrans" cxnId="{2C8AF16C-7C96-8042-B946-4918A7097242}">
      <dgm:prSet/>
      <dgm:spPr/>
      <dgm:t>
        <a:bodyPr/>
        <a:lstStyle/>
        <a:p>
          <a:endParaRPr lang="zh-CN" altLang="en-US"/>
        </a:p>
      </dgm:t>
    </dgm:pt>
    <dgm:pt modelId="{4E82D371-9D37-5B40-9071-A2BF4CEF3259}" type="pres">
      <dgm:prSet presAssocID="{1C8EBEDF-A6C0-A74A-A094-FA6ECF47B3EB}" presName="Name0" presStyleCnt="0">
        <dgm:presLayoutVars>
          <dgm:dir/>
          <dgm:resizeHandles val="exact"/>
        </dgm:presLayoutVars>
      </dgm:prSet>
      <dgm:spPr/>
      <dgm:t>
        <a:bodyPr/>
        <a:lstStyle/>
        <a:p>
          <a:endParaRPr lang="zh-CN" altLang="en-US"/>
        </a:p>
      </dgm:t>
    </dgm:pt>
    <dgm:pt modelId="{B1063729-2CE0-6C46-ABFC-78EC3EBB153E}" type="pres">
      <dgm:prSet presAssocID="{EA2AC8F0-2A5A-B54C-A69B-374DE40D39FD}" presName="compNode" presStyleCnt="0"/>
      <dgm:spPr/>
    </dgm:pt>
    <dgm:pt modelId="{5D8C6702-A602-F64C-AC0E-D9F2D9D8F0D9}" type="pres">
      <dgm:prSet presAssocID="{EA2AC8F0-2A5A-B54C-A69B-374DE40D39FD}" presName="pictRect" presStyleLbl="node1" presStyleIdx="0" presStyleCnt="2"/>
      <dgm:spPr>
        <a:blipFill>
          <a:blip xmlns:r="http://schemas.openxmlformats.org/officeDocument/2006/relationships" r:embed="rId1">
            <a:extLst>
              <a:ext uri="{28A0092B-C50C-407E-A947-70E740481C1C}">
                <a14:useLocalDpi xmlns:a14="http://schemas.microsoft.com/office/drawing/2010/main" xmlns="" val="0"/>
              </a:ext>
            </a:extLst>
          </a:blip>
          <a:srcRect/>
          <a:stretch>
            <a:fillRect t="-4000" b="-4000"/>
          </a:stretch>
        </a:blipFill>
      </dgm:spPr>
    </dgm:pt>
    <dgm:pt modelId="{439C7897-02AB-BD49-A786-239C99CB52EF}" type="pres">
      <dgm:prSet presAssocID="{EA2AC8F0-2A5A-B54C-A69B-374DE40D39FD}" presName="textRect" presStyleLbl="revTx" presStyleIdx="0" presStyleCnt="2">
        <dgm:presLayoutVars>
          <dgm:bulletEnabled val="1"/>
        </dgm:presLayoutVars>
      </dgm:prSet>
      <dgm:spPr/>
      <dgm:t>
        <a:bodyPr/>
        <a:lstStyle/>
        <a:p>
          <a:endParaRPr lang="zh-CN" altLang="en-US"/>
        </a:p>
      </dgm:t>
    </dgm:pt>
    <dgm:pt modelId="{7FD2AF41-F3CA-1A4C-842F-E8489569AFA0}" type="pres">
      <dgm:prSet presAssocID="{60008497-AAE5-9D45-8A58-326BC90F365C}" presName="sibTrans" presStyleLbl="sibTrans2D1" presStyleIdx="0" presStyleCnt="0"/>
      <dgm:spPr/>
      <dgm:t>
        <a:bodyPr/>
        <a:lstStyle/>
        <a:p>
          <a:endParaRPr lang="zh-CN" altLang="en-US"/>
        </a:p>
      </dgm:t>
    </dgm:pt>
    <dgm:pt modelId="{B0FA7F58-1460-3B4E-A286-4F0E19EFFC63}" type="pres">
      <dgm:prSet presAssocID="{1E90E588-266B-A940-88C1-7E6139C45203}" presName="compNode" presStyleCnt="0"/>
      <dgm:spPr/>
    </dgm:pt>
    <dgm:pt modelId="{CE924B31-99E5-914D-866A-560D7BA2A8A8}" type="pres">
      <dgm:prSet presAssocID="{1E90E588-266B-A940-88C1-7E6139C45203}" presName="pictRect" presStyleLbl="node1" presStyleIdx="1" presStyleCnt="2"/>
      <dgm:spPr>
        <a:blipFill>
          <a:blip xmlns:r="http://schemas.openxmlformats.org/officeDocument/2006/relationships" r:embed="rId2">
            <a:extLst>
              <a:ext uri="{28A0092B-C50C-407E-A947-70E740481C1C}">
                <a14:useLocalDpi xmlns:a14="http://schemas.microsoft.com/office/drawing/2010/main" xmlns="" val="0"/>
              </a:ext>
            </a:extLst>
          </a:blip>
          <a:srcRect/>
          <a:stretch>
            <a:fillRect t="-12000" b="-12000"/>
          </a:stretch>
        </a:blipFill>
      </dgm:spPr>
    </dgm:pt>
    <dgm:pt modelId="{5CA68DA0-476A-2A41-8955-856FD7C9BBED}" type="pres">
      <dgm:prSet presAssocID="{1E90E588-266B-A940-88C1-7E6139C45203}" presName="textRect" presStyleLbl="revTx" presStyleIdx="1" presStyleCnt="2">
        <dgm:presLayoutVars>
          <dgm:bulletEnabled val="1"/>
        </dgm:presLayoutVars>
      </dgm:prSet>
      <dgm:spPr/>
      <dgm:t>
        <a:bodyPr/>
        <a:lstStyle/>
        <a:p>
          <a:endParaRPr lang="zh-CN" altLang="en-US"/>
        </a:p>
      </dgm:t>
    </dgm:pt>
  </dgm:ptLst>
  <dgm:cxnLst>
    <dgm:cxn modelId="{3BC267F5-A983-3044-A425-143B56BC2348}" type="presOf" srcId="{1E90E588-266B-A940-88C1-7E6139C45203}" destId="{5CA68DA0-476A-2A41-8955-856FD7C9BBED}" srcOrd="0" destOrd="0" presId="urn:microsoft.com/office/officeart/2005/8/layout/pList1#1"/>
    <dgm:cxn modelId="{B9C85EB0-8694-194A-BC94-8D0A3678F9B5}" type="presOf" srcId="{60008497-AAE5-9D45-8A58-326BC90F365C}" destId="{7FD2AF41-F3CA-1A4C-842F-E8489569AFA0}" srcOrd="0" destOrd="0" presId="urn:microsoft.com/office/officeart/2005/8/layout/pList1#1"/>
    <dgm:cxn modelId="{33CFD7C7-1E19-224B-A23F-3A222DF2DDF8}" type="presOf" srcId="{1C8EBEDF-A6C0-A74A-A094-FA6ECF47B3EB}" destId="{4E82D371-9D37-5B40-9071-A2BF4CEF3259}" srcOrd="0" destOrd="0" presId="urn:microsoft.com/office/officeart/2005/8/layout/pList1#1"/>
    <dgm:cxn modelId="{6FE663D9-ADB1-CE43-B798-BBF52928363B}" srcId="{1C8EBEDF-A6C0-A74A-A094-FA6ECF47B3EB}" destId="{EA2AC8F0-2A5A-B54C-A69B-374DE40D39FD}" srcOrd="0" destOrd="0" parTransId="{C89E0D1A-2D04-9441-AD2D-463263C99C81}" sibTransId="{60008497-AAE5-9D45-8A58-326BC90F365C}"/>
    <dgm:cxn modelId="{C4FD5919-E6E7-1642-AC8C-578024EB09EC}" type="presOf" srcId="{EA2AC8F0-2A5A-B54C-A69B-374DE40D39FD}" destId="{439C7897-02AB-BD49-A786-239C99CB52EF}" srcOrd="0" destOrd="0" presId="urn:microsoft.com/office/officeart/2005/8/layout/pList1#1"/>
    <dgm:cxn modelId="{2C8AF16C-7C96-8042-B946-4918A7097242}" srcId="{1C8EBEDF-A6C0-A74A-A094-FA6ECF47B3EB}" destId="{1E90E588-266B-A940-88C1-7E6139C45203}" srcOrd="1" destOrd="0" parTransId="{D09FA208-33B1-E342-B652-09510E70436F}" sibTransId="{4F4DF2BB-DA3A-ED43-89BE-B83CEA740A63}"/>
    <dgm:cxn modelId="{545BFFFB-68ED-4545-AE4B-D9335CA195CE}" type="presParOf" srcId="{4E82D371-9D37-5B40-9071-A2BF4CEF3259}" destId="{B1063729-2CE0-6C46-ABFC-78EC3EBB153E}" srcOrd="0" destOrd="0" presId="urn:microsoft.com/office/officeart/2005/8/layout/pList1#1"/>
    <dgm:cxn modelId="{38040F30-E6FB-9F4C-BC88-4E4063D8A296}" type="presParOf" srcId="{B1063729-2CE0-6C46-ABFC-78EC3EBB153E}" destId="{5D8C6702-A602-F64C-AC0E-D9F2D9D8F0D9}" srcOrd="0" destOrd="0" presId="urn:microsoft.com/office/officeart/2005/8/layout/pList1#1"/>
    <dgm:cxn modelId="{4AC41221-0235-394A-83F1-14323D5AC526}" type="presParOf" srcId="{B1063729-2CE0-6C46-ABFC-78EC3EBB153E}" destId="{439C7897-02AB-BD49-A786-239C99CB52EF}" srcOrd="1" destOrd="0" presId="urn:microsoft.com/office/officeart/2005/8/layout/pList1#1"/>
    <dgm:cxn modelId="{0612D283-9D9A-9F47-8569-EE4E39F68D92}" type="presParOf" srcId="{4E82D371-9D37-5B40-9071-A2BF4CEF3259}" destId="{7FD2AF41-F3CA-1A4C-842F-E8489569AFA0}" srcOrd="1" destOrd="0" presId="urn:microsoft.com/office/officeart/2005/8/layout/pList1#1"/>
    <dgm:cxn modelId="{B922D21F-21CC-8B4C-BEBC-686CC322432B}" type="presParOf" srcId="{4E82D371-9D37-5B40-9071-A2BF4CEF3259}" destId="{B0FA7F58-1460-3B4E-A286-4F0E19EFFC63}" srcOrd="2" destOrd="0" presId="urn:microsoft.com/office/officeart/2005/8/layout/pList1#1"/>
    <dgm:cxn modelId="{0E07127A-968E-8D4C-98D1-784BAF54477A}" type="presParOf" srcId="{B0FA7F58-1460-3B4E-A286-4F0E19EFFC63}" destId="{CE924B31-99E5-914D-866A-560D7BA2A8A8}" srcOrd="0" destOrd="0" presId="urn:microsoft.com/office/officeart/2005/8/layout/pList1#1"/>
    <dgm:cxn modelId="{A5250108-5221-9744-889C-782844DC6AD3}" type="presParOf" srcId="{B0FA7F58-1460-3B4E-A286-4F0E19EFFC63}" destId="{5CA68DA0-476A-2A41-8955-856FD7C9BBED}" srcOrd="1" destOrd="0" presId="urn:microsoft.com/office/officeart/2005/8/layout/pList1#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DA86B8-AF1F-1D40-A82B-BB5B35F16A7D}"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zh-CN" altLang="en-US"/>
        </a:p>
      </dgm:t>
    </dgm:pt>
    <dgm:pt modelId="{C6695C98-C963-DA42-ABA9-E281E8CEA98E}">
      <dgm:prSet phldrT="[文本]"/>
      <dgm:spPr>
        <a:solidFill>
          <a:srgbClr val="DE7337"/>
        </a:solidFill>
      </dgm:spPr>
      <dgm:t>
        <a:bodyPr/>
        <a:lstStyle/>
        <a:p>
          <a:r>
            <a:rPr lang="zh-CN" altLang="en-US" dirty="0"/>
            <a:t>职位权力</a:t>
          </a:r>
        </a:p>
      </dgm:t>
    </dgm:pt>
    <dgm:pt modelId="{572D1DC9-C134-6443-9E31-5B4416326519}" type="parTrans" cxnId="{9A9B114E-A0F2-0040-B17E-D504DB25F7B3}">
      <dgm:prSet/>
      <dgm:spPr/>
      <dgm:t>
        <a:bodyPr/>
        <a:lstStyle/>
        <a:p>
          <a:endParaRPr lang="zh-CN" altLang="en-US"/>
        </a:p>
      </dgm:t>
    </dgm:pt>
    <dgm:pt modelId="{9B527944-66D3-D648-9E0C-6028393BF3F9}" type="sibTrans" cxnId="{9A9B114E-A0F2-0040-B17E-D504DB25F7B3}">
      <dgm:prSet/>
      <dgm:spPr/>
      <dgm:t>
        <a:bodyPr/>
        <a:lstStyle/>
        <a:p>
          <a:endParaRPr lang="zh-CN" altLang="en-US"/>
        </a:p>
      </dgm:t>
    </dgm:pt>
    <dgm:pt modelId="{AB95F3F3-CF50-5443-BF31-70D114DA6E9E}">
      <dgm:prSet phldrT="[文本]"/>
      <dgm:spPr>
        <a:solidFill>
          <a:srgbClr val="FFC000">
            <a:alpha val="90000"/>
          </a:srgbClr>
        </a:solidFill>
      </dgm:spPr>
      <dgm:t>
        <a:bodyPr/>
        <a:lstStyle/>
        <a:p>
          <a:r>
            <a:rPr lang="zh-CN" altLang="en-US" dirty="0"/>
            <a:t>奖赏权力</a:t>
          </a:r>
        </a:p>
      </dgm:t>
    </dgm:pt>
    <dgm:pt modelId="{2EED9DDB-B9A7-154A-AB81-F1A620A93EC0}" type="parTrans" cxnId="{A990E3A5-6D73-F84C-A811-E1CE91190B5C}">
      <dgm:prSet/>
      <dgm:spPr/>
      <dgm:t>
        <a:bodyPr/>
        <a:lstStyle/>
        <a:p>
          <a:endParaRPr lang="zh-CN" altLang="en-US"/>
        </a:p>
      </dgm:t>
    </dgm:pt>
    <dgm:pt modelId="{AD4EE922-47BB-C449-8C80-9B7C643A9C77}" type="sibTrans" cxnId="{A990E3A5-6D73-F84C-A811-E1CE91190B5C}">
      <dgm:prSet/>
      <dgm:spPr/>
      <dgm:t>
        <a:bodyPr/>
        <a:lstStyle/>
        <a:p>
          <a:endParaRPr lang="zh-CN" altLang="en-US"/>
        </a:p>
      </dgm:t>
    </dgm:pt>
    <dgm:pt modelId="{93467E76-A2E8-9342-B700-5B28ECFC52E2}">
      <dgm:prSet phldrT="[文本]"/>
      <dgm:spPr>
        <a:solidFill>
          <a:srgbClr val="FFC000">
            <a:alpha val="90000"/>
          </a:srgbClr>
        </a:solidFill>
      </dgm:spPr>
      <dgm:t>
        <a:bodyPr/>
        <a:lstStyle/>
        <a:p>
          <a:r>
            <a:rPr lang="zh-CN" altLang="en-US" dirty="0"/>
            <a:t>强制权力</a:t>
          </a:r>
        </a:p>
      </dgm:t>
    </dgm:pt>
    <dgm:pt modelId="{CEB7FF95-BC08-274E-8801-F25B2D36E412}" type="parTrans" cxnId="{382E83B1-4002-0349-9CF9-78C6AE2CDEAD}">
      <dgm:prSet/>
      <dgm:spPr/>
      <dgm:t>
        <a:bodyPr/>
        <a:lstStyle/>
        <a:p>
          <a:endParaRPr lang="zh-CN" altLang="en-US"/>
        </a:p>
      </dgm:t>
    </dgm:pt>
    <dgm:pt modelId="{CF447C27-913E-4140-BB4D-3C729093CD7A}" type="sibTrans" cxnId="{382E83B1-4002-0349-9CF9-78C6AE2CDEAD}">
      <dgm:prSet/>
      <dgm:spPr/>
      <dgm:t>
        <a:bodyPr/>
        <a:lstStyle/>
        <a:p>
          <a:endParaRPr lang="zh-CN" altLang="en-US"/>
        </a:p>
      </dgm:t>
    </dgm:pt>
    <dgm:pt modelId="{B2162BE4-5D46-2944-9494-21AC1A33926A}">
      <dgm:prSet phldrT="[文本]"/>
      <dgm:spPr>
        <a:solidFill>
          <a:srgbClr val="DE7337"/>
        </a:solidFill>
      </dgm:spPr>
      <dgm:t>
        <a:bodyPr/>
        <a:lstStyle/>
        <a:p>
          <a:r>
            <a:rPr lang="zh-CN" altLang="en-US" dirty="0"/>
            <a:t>个人权力</a:t>
          </a:r>
        </a:p>
      </dgm:t>
    </dgm:pt>
    <dgm:pt modelId="{82037C2F-C564-804C-893F-68AD28E0B03F}" type="parTrans" cxnId="{9396CD6B-932C-1E48-88F5-1612804EA119}">
      <dgm:prSet/>
      <dgm:spPr/>
      <dgm:t>
        <a:bodyPr/>
        <a:lstStyle/>
        <a:p>
          <a:endParaRPr lang="zh-CN" altLang="en-US"/>
        </a:p>
      </dgm:t>
    </dgm:pt>
    <dgm:pt modelId="{FEB04690-0988-8E44-9B85-D090D7A9FAA3}" type="sibTrans" cxnId="{9396CD6B-932C-1E48-88F5-1612804EA119}">
      <dgm:prSet/>
      <dgm:spPr/>
      <dgm:t>
        <a:bodyPr/>
        <a:lstStyle/>
        <a:p>
          <a:endParaRPr lang="zh-CN" altLang="en-US"/>
        </a:p>
      </dgm:t>
    </dgm:pt>
    <dgm:pt modelId="{1069BBEF-55C5-A444-A61E-2CA243163AA0}">
      <dgm:prSet phldrT="[文本]"/>
      <dgm:spPr>
        <a:solidFill>
          <a:srgbClr val="FFC000">
            <a:alpha val="90000"/>
          </a:srgbClr>
        </a:solidFill>
      </dgm:spPr>
      <dgm:t>
        <a:bodyPr/>
        <a:lstStyle/>
        <a:p>
          <a:r>
            <a:rPr lang="zh-CN" altLang="en-US" dirty="0"/>
            <a:t>参照权力</a:t>
          </a:r>
        </a:p>
      </dgm:t>
    </dgm:pt>
    <dgm:pt modelId="{F2E3612D-A769-F144-8C3D-86A40B0751EE}" type="parTrans" cxnId="{7C35C55B-494E-214E-9E07-7974A6520165}">
      <dgm:prSet/>
      <dgm:spPr/>
      <dgm:t>
        <a:bodyPr/>
        <a:lstStyle/>
        <a:p>
          <a:endParaRPr lang="zh-CN" altLang="en-US"/>
        </a:p>
      </dgm:t>
    </dgm:pt>
    <dgm:pt modelId="{7214BE21-FCF8-D248-B977-A5B5ED0A7AE1}" type="sibTrans" cxnId="{7C35C55B-494E-214E-9E07-7974A6520165}">
      <dgm:prSet/>
      <dgm:spPr/>
      <dgm:t>
        <a:bodyPr/>
        <a:lstStyle/>
        <a:p>
          <a:endParaRPr lang="zh-CN" altLang="en-US"/>
        </a:p>
      </dgm:t>
    </dgm:pt>
    <dgm:pt modelId="{CA6CACFA-87C5-3940-9980-CE667C2B9F43}">
      <dgm:prSet phldrT="[文本]"/>
      <dgm:spPr>
        <a:solidFill>
          <a:srgbClr val="FFC000">
            <a:alpha val="90000"/>
          </a:srgbClr>
        </a:solidFill>
      </dgm:spPr>
      <dgm:t>
        <a:bodyPr/>
        <a:lstStyle/>
        <a:p>
          <a:r>
            <a:rPr lang="zh-CN" altLang="en-US" dirty="0"/>
            <a:t>专家权力</a:t>
          </a:r>
        </a:p>
      </dgm:t>
    </dgm:pt>
    <dgm:pt modelId="{9B7FEC9E-E406-7A41-AE10-D69813D25BC1}" type="parTrans" cxnId="{00D0FADE-CBB6-844A-ABD8-C6800A9DA058}">
      <dgm:prSet/>
      <dgm:spPr/>
      <dgm:t>
        <a:bodyPr/>
        <a:lstStyle/>
        <a:p>
          <a:endParaRPr lang="zh-CN" altLang="en-US"/>
        </a:p>
      </dgm:t>
    </dgm:pt>
    <dgm:pt modelId="{4D124824-8B04-5E49-8E94-0383587E5F50}" type="sibTrans" cxnId="{00D0FADE-CBB6-844A-ABD8-C6800A9DA058}">
      <dgm:prSet/>
      <dgm:spPr/>
      <dgm:t>
        <a:bodyPr/>
        <a:lstStyle/>
        <a:p>
          <a:endParaRPr lang="zh-CN" altLang="en-US"/>
        </a:p>
      </dgm:t>
    </dgm:pt>
    <dgm:pt modelId="{D55A232D-6F4A-4147-AD95-6F84AB2D7F27}">
      <dgm:prSet/>
      <dgm:spPr>
        <a:solidFill>
          <a:srgbClr val="FFC000">
            <a:alpha val="90000"/>
          </a:srgbClr>
        </a:solidFill>
      </dgm:spPr>
      <dgm:t>
        <a:bodyPr/>
        <a:lstStyle/>
        <a:p>
          <a:r>
            <a:rPr lang="zh-CN" altLang="en-US" dirty="0"/>
            <a:t>法定权力</a:t>
          </a:r>
        </a:p>
      </dgm:t>
    </dgm:pt>
    <dgm:pt modelId="{72F44E40-504C-A647-8238-A673EE1CD244}" type="parTrans" cxnId="{398A4115-AA48-E645-B851-7C47D5C80F9C}">
      <dgm:prSet/>
      <dgm:spPr/>
      <dgm:t>
        <a:bodyPr/>
        <a:lstStyle/>
        <a:p>
          <a:endParaRPr lang="zh-CN" altLang="en-US"/>
        </a:p>
      </dgm:t>
    </dgm:pt>
    <dgm:pt modelId="{85A93CAF-E66A-4343-8799-74B19FDCC52A}" type="sibTrans" cxnId="{398A4115-AA48-E645-B851-7C47D5C80F9C}">
      <dgm:prSet/>
      <dgm:spPr/>
      <dgm:t>
        <a:bodyPr/>
        <a:lstStyle/>
        <a:p>
          <a:endParaRPr lang="zh-CN" altLang="en-US"/>
        </a:p>
      </dgm:t>
    </dgm:pt>
    <dgm:pt modelId="{BFDFA43F-21C3-1D4E-A572-3B5AEEC0808A}" type="pres">
      <dgm:prSet presAssocID="{71DA86B8-AF1F-1D40-A82B-BB5B35F16A7D}" presName="diagram" presStyleCnt="0">
        <dgm:presLayoutVars>
          <dgm:chPref val="1"/>
          <dgm:dir/>
          <dgm:animOne val="branch"/>
          <dgm:animLvl val="lvl"/>
          <dgm:resizeHandles/>
        </dgm:presLayoutVars>
      </dgm:prSet>
      <dgm:spPr/>
      <dgm:t>
        <a:bodyPr/>
        <a:lstStyle/>
        <a:p>
          <a:endParaRPr lang="zh-CN" altLang="en-US"/>
        </a:p>
      </dgm:t>
    </dgm:pt>
    <dgm:pt modelId="{4E44F910-5080-604E-BF3A-2D74BD951BDD}" type="pres">
      <dgm:prSet presAssocID="{C6695C98-C963-DA42-ABA9-E281E8CEA98E}" presName="root" presStyleCnt="0"/>
      <dgm:spPr/>
    </dgm:pt>
    <dgm:pt modelId="{E71F0E7D-E717-4640-BCCA-558439DB9ECA}" type="pres">
      <dgm:prSet presAssocID="{C6695C98-C963-DA42-ABA9-E281E8CEA98E}" presName="rootComposite" presStyleCnt="0"/>
      <dgm:spPr/>
    </dgm:pt>
    <dgm:pt modelId="{15F7EBF9-FE3F-AF45-B08D-9F354A6A89D1}" type="pres">
      <dgm:prSet presAssocID="{C6695C98-C963-DA42-ABA9-E281E8CEA98E}" presName="rootText" presStyleLbl="node1" presStyleIdx="0" presStyleCnt="2"/>
      <dgm:spPr/>
      <dgm:t>
        <a:bodyPr/>
        <a:lstStyle/>
        <a:p>
          <a:endParaRPr lang="zh-CN" altLang="en-US"/>
        </a:p>
      </dgm:t>
    </dgm:pt>
    <dgm:pt modelId="{5360799D-A28D-BC49-AF39-D43F576BC2FC}" type="pres">
      <dgm:prSet presAssocID="{C6695C98-C963-DA42-ABA9-E281E8CEA98E}" presName="rootConnector" presStyleLbl="node1" presStyleIdx="0" presStyleCnt="2"/>
      <dgm:spPr/>
      <dgm:t>
        <a:bodyPr/>
        <a:lstStyle/>
        <a:p>
          <a:endParaRPr lang="zh-CN" altLang="en-US"/>
        </a:p>
      </dgm:t>
    </dgm:pt>
    <dgm:pt modelId="{67BF8FA5-4322-8949-ACF5-B2C2D876FA09}" type="pres">
      <dgm:prSet presAssocID="{C6695C98-C963-DA42-ABA9-E281E8CEA98E}" presName="childShape" presStyleCnt="0"/>
      <dgm:spPr/>
    </dgm:pt>
    <dgm:pt modelId="{E8A842EC-38A1-2C43-853E-C6A16F3EB043}" type="pres">
      <dgm:prSet presAssocID="{2EED9DDB-B9A7-154A-AB81-F1A620A93EC0}" presName="Name13" presStyleLbl="parChTrans1D2" presStyleIdx="0" presStyleCnt="5"/>
      <dgm:spPr/>
      <dgm:t>
        <a:bodyPr/>
        <a:lstStyle/>
        <a:p>
          <a:endParaRPr lang="zh-CN" altLang="en-US"/>
        </a:p>
      </dgm:t>
    </dgm:pt>
    <dgm:pt modelId="{DB1B288C-B82D-0445-9516-3B7182AB0172}" type="pres">
      <dgm:prSet presAssocID="{AB95F3F3-CF50-5443-BF31-70D114DA6E9E}" presName="childText" presStyleLbl="bgAcc1" presStyleIdx="0" presStyleCnt="5">
        <dgm:presLayoutVars>
          <dgm:bulletEnabled val="1"/>
        </dgm:presLayoutVars>
      </dgm:prSet>
      <dgm:spPr/>
      <dgm:t>
        <a:bodyPr/>
        <a:lstStyle/>
        <a:p>
          <a:endParaRPr lang="zh-CN" altLang="en-US"/>
        </a:p>
      </dgm:t>
    </dgm:pt>
    <dgm:pt modelId="{5E4B9F7A-FF32-0C4D-8D59-379E76ABA28C}" type="pres">
      <dgm:prSet presAssocID="{CEB7FF95-BC08-274E-8801-F25B2D36E412}" presName="Name13" presStyleLbl="parChTrans1D2" presStyleIdx="1" presStyleCnt="5"/>
      <dgm:spPr/>
      <dgm:t>
        <a:bodyPr/>
        <a:lstStyle/>
        <a:p>
          <a:endParaRPr lang="zh-CN" altLang="en-US"/>
        </a:p>
      </dgm:t>
    </dgm:pt>
    <dgm:pt modelId="{08E43B87-BD41-6A4C-B9F9-FADA751D39E9}" type="pres">
      <dgm:prSet presAssocID="{93467E76-A2E8-9342-B700-5B28ECFC52E2}" presName="childText" presStyleLbl="bgAcc1" presStyleIdx="1" presStyleCnt="5">
        <dgm:presLayoutVars>
          <dgm:bulletEnabled val="1"/>
        </dgm:presLayoutVars>
      </dgm:prSet>
      <dgm:spPr/>
      <dgm:t>
        <a:bodyPr/>
        <a:lstStyle/>
        <a:p>
          <a:endParaRPr lang="zh-CN" altLang="en-US"/>
        </a:p>
      </dgm:t>
    </dgm:pt>
    <dgm:pt modelId="{0343B931-A065-594B-9B29-7B6DF1DA061F}" type="pres">
      <dgm:prSet presAssocID="{72F44E40-504C-A647-8238-A673EE1CD244}" presName="Name13" presStyleLbl="parChTrans1D2" presStyleIdx="2" presStyleCnt="5"/>
      <dgm:spPr/>
      <dgm:t>
        <a:bodyPr/>
        <a:lstStyle/>
        <a:p>
          <a:endParaRPr lang="zh-CN" altLang="en-US"/>
        </a:p>
      </dgm:t>
    </dgm:pt>
    <dgm:pt modelId="{E8547D8C-22D5-5C42-93C4-CE63600518C1}" type="pres">
      <dgm:prSet presAssocID="{D55A232D-6F4A-4147-AD95-6F84AB2D7F27}" presName="childText" presStyleLbl="bgAcc1" presStyleIdx="2" presStyleCnt="5">
        <dgm:presLayoutVars>
          <dgm:bulletEnabled val="1"/>
        </dgm:presLayoutVars>
      </dgm:prSet>
      <dgm:spPr/>
      <dgm:t>
        <a:bodyPr/>
        <a:lstStyle/>
        <a:p>
          <a:endParaRPr lang="zh-CN" altLang="en-US"/>
        </a:p>
      </dgm:t>
    </dgm:pt>
    <dgm:pt modelId="{62F6680F-C809-A048-8D16-4C9E1801241B}" type="pres">
      <dgm:prSet presAssocID="{B2162BE4-5D46-2944-9494-21AC1A33926A}" presName="root" presStyleCnt="0"/>
      <dgm:spPr/>
    </dgm:pt>
    <dgm:pt modelId="{3E48F915-AF32-0F45-8A6E-587FF66C4CED}" type="pres">
      <dgm:prSet presAssocID="{B2162BE4-5D46-2944-9494-21AC1A33926A}" presName="rootComposite" presStyleCnt="0"/>
      <dgm:spPr/>
    </dgm:pt>
    <dgm:pt modelId="{ABC9D175-1F11-9E4D-A43C-B9D65CF48965}" type="pres">
      <dgm:prSet presAssocID="{B2162BE4-5D46-2944-9494-21AC1A33926A}" presName="rootText" presStyleLbl="node1" presStyleIdx="1" presStyleCnt="2"/>
      <dgm:spPr/>
      <dgm:t>
        <a:bodyPr/>
        <a:lstStyle/>
        <a:p>
          <a:endParaRPr lang="zh-CN" altLang="en-US"/>
        </a:p>
      </dgm:t>
    </dgm:pt>
    <dgm:pt modelId="{A4721454-D214-C84C-8DB9-1118EC83140B}" type="pres">
      <dgm:prSet presAssocID="{B2162BE4-5D46-2944-9494-21AC1A33926A}" presName="rootConnector" presStyleLbl="node1" presStyleIdx="1" presStyleCnt="2"/>
      <dgm:spPr/>
      <dgm:t>
        <a:bodyPr/>
        <a:lstStyle/>
        <a:p>
          <a:endParaRPr lang="zh-CN" altLang="en-US"/>
        </a:p>
      </dgm:t>
    </dgm:pt>
    <dgm:pt modelId="{C91EA584-6E82-6940-B891-B2E3E2C1E505}" type="pres">
      <dgm:prSet presAssocID="{B2162BE4-5D46-2944-9494-21AC1A33926A}" presName="childShape" presStyleCnt="0"/>
      <dgm:spPr/>
    </dgm:pt>
    <dgm:pt modelId="{56134F2A-818E-F346-882E-C1BA2521DCD7}" type="pres">
      <dgm:prSet presAssocID="{F2E3612D-A769-F144-8C3D-86A40B0751EE}" presName="Name13" presStyleLbl="parChTrans1D2" presStyleIdx="3" presStyleCnt="5"/>
      <dgm:spPr/>
      <dgm:t>
        <a:bodyPr/>
        <a:lstStyle/>
        <a:p>
          <a:endParaRPr lang="zh-CN" altLang="en-US"/>
        </a:p>
      </dgm:t>
    </dgm:pt>
    <dgm:pt modelId="{CB507E2D-752D-CC4B-86F6-C01C1C58ECC6}" type="pres">
      <dgm:prSet presAssocID="{1069BBEF-55C5-A444-A61E-2CA243163AA0}" presName="childText" presStyleLbl="bgAcc1" presStyleIdx="3" presStyleCnt="5">
        <dgm:presLayoutVars>
          <dgm:bulletEnabled val="1"/>
        </dgm:presLayoutVars>
      </dgm:prSet>
      <dgm:spPr/>
      <dgm:t>
        <a:bodyPr/>
        <a:lstStyle/>
        <a:p>
          <a:endParaRPr lang="zh-CN" altLang="en-US"/>
        </a:p>
      </dgm:t>
    </dgm:pt>
    <dgm:pt modelId="{65CAF581-CEB6-F74C-81B2-936260DA1335}" type="pres">
      <dgm:prSet presAssocID="{9B7FEC9E-E406-7A41-AE10-D69813D25BC1}" presName="Name13" presStyleLbl="parChTrans1D2" presStyleIdx="4" presStyleCnt="5"/>
      <dgm:spPr/>
      <dgm:t>
        <a:bodyPr/>
        <a:lstStyle/>
        <a:p>
          <a:endParaRPr lang="zh-CN" altLang="en-US"/>
        </a:p>
      </dgm:t>
    </dgm:pt>
    <dgm:pt modelId="{B771679B-2256-4E4C-ACBD-BD986A1CCE43}" type="pres">
      <dgm:prSet presAssocID="{CA6CACFA-87C5-3940-9980-CE667C2B9F43}" presName="childText" presStyleLbl="bgAcc1" presStyleIdx="4" presStyleCnt="5">
        <dgm:presLayoutVars>
          <dgm:bulletEnabled val="1"/>
        </dgm:presLayoutVars>
      </dgm:prSet>
      <dgm:spPr/>
      <dgm:t>
        <a:bodyPr/>
        <a:lstStyle/>
        <a:p>
          <a:endParaRPr lang="zh-CN" altLang="en-US"/>
        </a:p>
      </dgm:t>
    </dgm:pt>
  </dgm:ptLst>
  <dgm:cxnLst>
    <dgm:cxn modelId="{21B53E18-8B3E-074A-B630-58E0F41599E9}" type="presOf" srcId="{C6695C98-C963-DA42-ABA9-E281E8CEA98E}" destId="{15F7EBF9-FE3F-AF45-B08D-9F354A6A89D1}" srcOrd="0" destOrd="0" presId="urn:microsoft.com/office/officeart/2005/8/layout/hierarchy3"/>
    <dgm:cxn modelId="{EF4B6279-F22C-D641-A7F3-E38E5F042D18}" type="presOf" srcId="{CA6CACFA-87C5-3940-9980-CE667C2B9F43}" destId="{B771679B-2256-4E4C-ACBD-BD986A1CCE43}" srcOrd="0" destOrd="0" presId="urn:microsoft.com/office/officeart/2005/8/layout/hierarchy3"/>
    <dgm:cxn modelId="{8BA54B04-10FD-4A49-905F-5F88AD3FDF96}" type="presOf" srcId="{D55A232D-6F4A-4147-AD95-6F84AB2D7F27}" destId="{E8547D8C-22D5-5C42-93C4-CE63600518C1}" srcOrd="0" destOrd="0" presId="urn:microsoft.com/office/officeart/2005/8/layout/hierarchy3"/>
    <dgm:cxn modelId="{E5C93A3A-4E31-2145-AAD6-408B235D10AB}" type="presOf" srcId="{B2162BE4-5D46-2944-9494-21AC1A33926A}" destId="{ABC9D175-1F11-9E4D-A43C-B9D65CF48965}" srcOrd="0" destOrd="0" presId="urn:microsoft.com/office/officeart/2005/8/layout/hierarchy3"/>
    <dgm:cxn modelId="{9A9B114E-A0F2-0040-B17E-D504DB25F7B3}" srcId="{71DA86B8-AF1F-1D40-A82B-BB5B35F16A7D}" destId="{C6695C98-C963-DA42-ABA9-E281E8CEA98E}" srcOrd="0" destOrd="0" parTransId="{572D1DC9-C134-6443-9E31-5B4416326519}" sibTransId="{9B527944-66D3-D648-9E0C-6028393BF3F9}"/>
    <dgm:cxn modelId="{398A4115-AA48-E645-B851-7C47D5C80F9C}" srcId="{C6695C98-C963-DA42-ABA9-E281E8CEA98E}" destId="{D55A232D-6F4A-4147-AD95-6F84AB2D7F27}" srcOrd="2" destOrd="0" parTransId="{72F44E40-504C-A647-8238-A673EE1CD244}" sibTransId="{85A93CAF-E66A-4343-8799-74B19FDCC52A}"/>
    <dgm:cxn modelId="{382E83B1-4002-0349-9CF9-78C6AE2CDEAD}" srcId="{C6695C98-C963-DA42-ABA9-E281E8CEA98E}" destId="{93467E76-A2E8-9342-B700-5B28ECFC52E2}" srcOrd="1" destOrd="0" parTransId="{CEB7FF95-BC08-274E-8801-F25B2D36E412}" sibTransId="{CF447C27-913E-4140-BB4D-3C729093CD7A}"/>
    <dgm:cxn modelId="{FD0EEB59-A66C-F444-A845-B660153CC9EC}" type="presOf" srcId="{B2162BE4-5D46-2944-9494-21AC1A33926A}" destId="{A4721454-D214-C84C-8DB9-1118EC83140B}" srcOrd="1" destOrd="0" presId="urn:microsoft.com/office/officeart/2005/8/layout/hierarchy3"/>
    <dgm:cxn modelId="{65181F9E-B8BE-484B-B9D6-6A068A62155F}" type="presOf" srcId="{CEB7FF95-BC08-274E-8801-F25B2D36E412}" destId="{5E4B9F7A-FF32-0C4D-8D59-379E76ABA28C}" srcOrd="0" destOrd="0" presId="urn:microsoft.com/office/officeart/2005/8/layout/hierarchy3"/>
    <dgm:cxn modelId="{467B89BE-C128-9248-A3F9-711ABC153512}" type="presOf" srcId="{71DA86B8-AF1F-1D40-A82B-BB5B35F16A7D}" destId="{BFDFA43F-21C3-1D4E-A572-3B5AEEC0808A}" srcOrd="0" destOrd="0" presId="urn:microsoft.com/office/officeart/2005/8/layout/hierarchy3"/>
    <dgm:cxn modelId="{EBF1508A-532E-5448-8647-47230A144534}" type="presOf" srcId="{C6695C98-C963-DA42-ABA9-E281E8CEA98E}" destId="{5360799D-A28D-BC49-AF39-D43F576BC2FC}" srcOrd="1" destOrd="0" presId="urn:microsoft.com/office/officeart/2005/8/layout/hierarchy3"/>
    <dgm:cxn modelId="{1F112D25-D820-0F4A-AD11-CA8349CB669E}" type="presOf" srcId="{9B7FEC9E-E406-7A41-AE10-D69813D25BC1}" destId="{65CAF581-CEB6-F74C-81B2-936260DA1335}" srcOrd="0" destOrd="0" presId="urn:microsoft.com/office/officeart/2005/8/layout/hierarchy3"/>
    <dgm:cxn modelId="{820C9CB8-9FC8-7243-9E3C-37D2F4266B78}" type="presOf" srcId="{AB95F3F3-CF50-5443-BF31-70D114DA6E9E}" destId="{DB1B288C-B82D-0445-9516-3B7182AB0172}" srcOrd="0" destOrd="0" presId="urn:microsoft.com/office/officeart/2005/8/layout/hierarchy3"/>
    <dgm:cxn modelId="{A990E3A5-6D73-F84C-A811-E1CE91190B5C}" srcId="{C6695C98-C963-DA42-ABA9-E281E8CEA98E}" destId="{AB95F3F3-CF50-5443-BF31-70D114DA6E9E}" srcOrd="0" destOrd="0" parTransId="{2EED9DDB-B9A7-154A-AB81-F1A620A93EC0}" sibTransId="{AD4EE922-47BB-C449-8C80-9B7C643A9C77}"/>
    <dgm:cxn modelId="{D61D9032-595A-2342-B3B5-F45A49B0F600}" type="presOf" srcId="{93467E76-A2E8-9342-B700-5B28ECFC52E2}" destId="{08E43B87-BD41-6A4C-B9F9-FADA751D39E9}" srcOrd="0" destOrd="0" presId="urn:microsoft.com/office/officeart/2005/8/layout/hierarchy3"/>
    <dgm:cxn modelId="{69B7D27F-F2C9-3F44-9734-1E0BE02E2236}" type="presOf" srcId="{1069BBEF-55C5-A444-A61E-2CA243163AA0}" destId="{CB507E2D-752D-CC4B-86F6-C01C1C58ECC6}" srcOrd="0" destOrd="0" presId="urn:microsoft.com/office/officeart/2005/8/layout/hierarchy3"/>
    <dgm:cxn modelId="{27B58992-6925-F54F-9189-E2E499FEE4CE}" type="presOf" srcId="{2EED9DDB-B9A7-154A-AB81-F1A620A93EC0}" destId="{E8A842EC-38A1-2C43-853E-C6A16F3EB043}" srcOrd="0" destOrd="0" presId="urn:microsoft.com/office/officeart/2005/8/layout/hierarchy3"/>
    <dgm:cxn modelId="{00D0FADE-CBB6-844A-ABD8-C6800A9DA058}" srcId="{B2162BE4-5D46-2944-9494-21AC1A33926A}" destId="{CA6CACFA-87C5-3940-9980-CE667C2B9F43}" srcOrd="1" destOrd="0" parTransId="{9B7FEC9E-E406-7A41-AE10-D69813D25BC1}" sibTransId="{4D124824-8B04-5E49-8E94-0383587E5F50}"/>
    <dgm:cxn modelId="{20F03E1E-A3FC-774A-AFF9-B3D0B091562A}" type="presOf" srcId="{F2E3612D-A769-F144-8C3D-86A40B0751EE}" destId="{56134F2A-818E-F346-882E-C1BA2521DCD7}" srcOrd="0" destOrd="0" presId="urn:microsoft.com/office/officeart/2005/8/layout/hierarchy3"/>
    <dgm:cxn modelId="{6421632C-8165-754C-B35A-BD49B7A1E55C}" type="presOf" srcId="{72F44E40-504C-A647-8238-A673EE1CD244}" destId="{0343B931-A065-594B-9B29-7B6DF1DA061F}" srcOrd="0" destOrd="0" presId="urn:microsoft.com/office/officeart/2005/8/layout/hierarchy3"/>
    <dgm:cxn modelId="{9396CD6B-932C-1E48-88F5-1612804EA119}" srcId="{71DA86B8-AF1F-1D40-A82B-BB5B35F16A7D}" destId="{B2162BE4-5D46-2944-9494-21AC1A33926A}" srcOrd="1" destOrd="0" parTransId="{82037C2F-C564-804C-893F-68AD28E0B03F}" sibTransId="{FEB04690-0988-8E44-9B85-D090D7A9FAA3}"/>
    <dgm:cxn modelId="{7C35C55B-494E-214E-9E07-7974A6520165}" srcId="{B2162BE4-5D46-2944-9494-21AC1A33926A}" destId="{1069BBEF-55C5-A444-A61E-2CA243163AA0}" srcOrd="0" destOrd="0" parTransId="{F2E3612D-A769-F144-8C3D-86A40B0751EE}" sibTransId="{7214BE21-FCF8-D248-B977-A5B5ED0A7AE1}"/>
    <dgm:cxn modelId="{913AFBCD-0780-824A-BE4F-D795BE63F855}" type="presParOf" srcId="{BFDFA43F-21C3-1D4E-A572-3B5AEEC0808A}" destId="{4E44F910-5080-604E-BF3A-2D74BD951BDD}" srcOrd="0" destOrd="0" presId="urn:microsoft.com/office/officeart/2005/8/layout/hierarchy3"/>
    <dgm:cxn modelId="{ECBCD677-83A3-9048-A5D9-83039F2AF569}" type="presParOf" srcId="{4E44F910-5080-604E-BF3A-2D74BD951BDD}" destId="{E71F0E7D-E717-4640-BCCA-558439DB9ECA}" srcOrd="0" destOrd="0" presId="urn:microsoft.com/office/officeart/2005/8/layout/hierarchy3"/>
    <dgm:cxn modelId="{2E66F9AE-FD72-BF4F-8BD6-3616310157F9}" type="presParOf" srcId="{E71F0E7D-E717-4640-BCCA-558439DB9ECA}" destId="{15F7EBF9-FE3F-AF45-B08D-9F354A6A89D1}" srcOrd="0" destOrd="0" presId="urn:microsoft.com/office/officeart/2005/8/layout/hierarchy3"/>
    <dgm:cxn modelId="{5C19CD74-5DAC-CB40-AF36-7DD6F12DCD05}" type="presParOf" srcId="{E71F0E7D-E717-4640-BCCA-558439DB9ECA}" destId="{5360799D-A28D-BC49-AF39-D43F576BC2FC}" srcOrd="1" destOrd="0" presId="urn:microsoft.com/office/officeart/2005/8/layout/hierarchy3"/>
    <dgm:cxn modelId="{58C49E6A-74A4-4748-9EA0-9873D8F87ECB}" type="presParOf" srcId="{4E44F910-5080-604E-BF3A-2D74BD951BDD}" destId="{67BF8FA5-4322-8949-ACF5-B2C2D876FA09}" srcOrd="1" destOrd="0" presId="urn:microsoft.com/office/officeart/2005/8/layout/hierarchy3"/>
    <dgm:cxn modelId="{418FF630-5380-114C-8915-6ADFE2FEA194}" type="presParOf" srcId="{67BF8FA5-4322-8949-ACF5-B2C2D876FA09}" destId="{E8A842EC-38A1-2C43-853E-C6A16F3EB043}" srcOrd="0" destOrd="0" presId="urn:microsoft.com/office/officeart/2005/8/layout/hierarchy3"/>
    <dgm:cxn modelId="{EED2362B-D59F-2146-87AA-29631DEED68A}" type="presParOf" srcId="{67BF8FA5-4322-8949-ACF5-B2C2D876FA09}" destId="{DB1B288C-B82D-0445-9516-3B7182AB0172}" srcOrd="1" destOrd="0" presId="urn:microsoft.com/office/officeart/2005/8/layout/hierarchy3"/>
    <dgm:cxn modelId="{D71D398D-564C-A74A-BCA5-4B0BDBEAB4FA}" type="presParOf" srcId="{67BF8FA5-4322-8949-ACF5-B2C2D876FA09}" destId="{5E4B9F7A-FF32-0C4D-8D59-379E76ABA28C}" srcOrd="2" destOrd="0" presId="urn:microsoft.com/office/officeart/2005/8/layout/hierarchy3"/>
    <dgm:cxn modelId="{5FAA83CE-4BB7-BB42-A4B7-F710C164CE03}" type="presParOf" srcId="{67BF8FA5-4322-8949-ACF5-B2C2D876FA09}" destId="{08E43B87-BD41-6A4C-B9F9-FADA751D39E9}" srcOrd="3" destOrd="0" presId="urn:microsoft.com/office/officeart/2005/8/layout/hierarchy3"/>
    <dgm:cxn modelId="{2D38D000-0038-DA47-A7AA-34AAE32EF660}" type="presParOf" srcId="{67BF8FA5-4322-8949-ACF5-B2C2D876FA09}" destId="{0343B931-A065-594B-9B29-7B6DF1DA061F}" srcOrd="4" destOrd="0" presId="urn:microsoft.com/office/officeart/2005/8/layout/hierarchy3"/>
    <dgm:cxn modelId="{9401B118-A03E-7648-AFED-FF136AC038E5}" type="presParOf" srcId="{67BF8FA5-4322-8949-ACF5-B2C2D876FA09}" destId="{E8547D8C-22D5-5C42-93C4-CE63600518C1}" srcOrd="5" destOrd="0" presId="urn:microsoft.com/office/officeart/2005/8/layout/hierarchy3"/>
    <dgm:cxn modelId="{B42FF194-C0D5-414C-BB11-407006DEAB8F}" type="presParOf" srcId="{BFDFA43F-21C3-1D4E-A572-3B5AEEC0808A}" destId="{62F6680F-C809-A048-8D16-4C9E1801241B}" srcOrd="1" destOrd="0" presId="urn:microsoft.com/office/officeart/2005/8/layout/hierarchy3"/>
    <dgm:cxn modelId="{A6C83A5C-CAB8-C048-AFFE-96D4BCB7AF4C}" type="presParOf" srcId="{62F6680F-C809-A048-8D16-4C9E1801241B}" destId="{3E48F915-AF32-0F45-8A6E-587FF66C4CED}" srcOrd="0" destOrd="0" presId="urn:microsoft.com/office/officeart/2005/8/layout/hierarchy3"/>
    <dgm:cxn modelId="{AB797C99-2FED-0346-AE64-5D218E147D6E}" type="presParOf" srcId="{3E48F915-AF32-0F45-8A6E-587FF66C4CED}" destId="{ABC9D175-1F11-9E4D-A43C-B9D65CF48965}" srcOrd="0" destOrd="0" presId="urn:microsoft.com/office/officeart/2005/8/layout/hierarchy3"/>
    <dgm:cxn modelId="{1EF49F1C-C02D-C34C-BF72-6EB0BAA4AEDE}" type="presParOf" srcId="{3E48F915-AF32-0F45-8A6E-587FF66C4CED}" destId="{A4721454-D214-C84C-8DB9-1118EC83140B}" srcOrd="1" destOrd="0" presId="urn:microsoft.com/office/officeart/2005/8/layout/hierarchy3"/>
    <dgm:cxn modelId="{F870ECA8-25FF-D042-B006-E1DA5827FE6B}" type="presParOf" srcId="{62F6680F-C809-A048-8D16-4C9E1801241B}" destId="{C91EA584-6E82-6940-B891-B2E3E2C1E505}" srcOrd="1" destOrd="0" presId="urn:microsoft.com/office/officeart/2005/8/layout/hierarchy3"/>
    <dgm:cxn modelId="{B6578DF0-2135-FB4B-8F90-D8BF468DA55F}" type="presParOf" srcId="{C91EA584-6E82-6940-B891-B2E3E2C1E505}" destId="{56134F2A-818E-F346-882E-C1BA2521DCD7}" srcOrd="0" destOrd="0" presId="urn:microsoft.com/office/officeart/2005/8/layout/hierarchy3"/>
    <dgm:cxn modelId="{6361AE35-3E06-154A-A19F-E75DFC04C3BA}" type="presParOf" srcId="{C91EA584-6E82-6940-B891-B2E3E2C1E505}" destId="{CB507E2D-752D-CC4B-86F6-C01C1C58ECC6}" srcOrd="1" destOrd="0" presId="urn:microsoft.com/office/officeart/2005/8/layout/hierarchy3"/>
    <dgm:cxn modelId="{B9BCD08B-5CC2-5E47-94BE-FE5EB1D8F9C4}" type="presParOf" srcId="{C91EA584-6E82-6940-B891-B2E3E2C1E505}" destId="{65CAF581-CEB6-F74C-81B2-936260DA1335}" srcOrd="2" destOrd="0" presId="urn:microsoft.com/office/officeart/2005/8/layout/hierarchy3"/>
    <dgm:cxn modelId="{409042E9-1879-EC42-B66B-EA1C39C5877B}" type="presParOf" srcId="{C91EA584-6E82-6940-B891-B2E3E2C1E505}" destId="{B771679B-2256-4E4C-ACBD-BD986A1CCE43}" srcOrd="3"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A5FF74-474F-0746-AB39-2EA9330F82B5}"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zh-CN" altLang="en-US"/>
        </a:p>
      </dgm:t>
    </dgm:pt>
    <dgm:pt modelId="{8FCB5114-8482-CA45-B201-666BC26F89C5}">
      <dgm:prSet phldrT="[文本]"/>
      <dgm:spPr>
        <a:solidFill>
          <a:srgbClr val="FFC000">
            <a:alpha val="90000"/>
          </a:srgbClr>
        </a:solidFill>
      </dgm:spPr>
      <dgm:t>
        <a:bodyPr/>
        <a:lstStyle/>
        <a:p>
          <a:r>
            <a:rPr lang="zh-CN" altLang="en-US" dirty="0"/>
            <a:t>领导者特质理论</a:t>
          </a:r>
        </a:p>
      </dgm:t>
    </dgm:pt>
    <dgm:pt modelId="{1A1A02B4-4377-C249-BD66-56CE5DB31E95}" type="parTrans" cxnId="{82FCFA2F-44F7-D645-BC68-3683A3FC3E5B}">
      <dgm:prSet/>
      <dgm:spPr/>
      <dgm:t>
        <a:bodyPr/>
        <a:lstStyle/>
        <a:p>
          <a:endParaRPr lang="zh-CN" altLang="en-US"/>
        </a:p>
      </dgm:t>
    </dgm:pt>
    <dgm:pt modelId="{DEB0E4FA-1FBB-2C46-8EE0-D71C396A64C6}" type="sibTrans" cxnId="{82FCFA2F-44F7-D645-BC68-3683A3FC3E5B}">
      <dgm:prSet/>
      <dgm:spPr/>
      <dgm:t>
        <a:bodyPr/>
        <a:lstStyle/>
        <a:p>
          <a:endParaRPr lang="zh-CN" altLang="en-US"/>
        </a:p>
      </dgm:t>
    </dgm:pt>
    <dgm:pt modelId="{CC54CA00-776B-FF4F-8586-243286DF1647}">
      <dgm:prSet phldrT="[文本]"/>
      <dgm:spPr>
        <a:solidFill>
          <a:srgbClr val="FFC000">
            <a:alpha val="90000"/>
          </a:srgbClr>
        </a:solidFill>
      </dgm:spPr>
      <dgm:t>
        <a:bodyPr/>
        <a:lstStyle/>
        <a:p>
          <a:r>
            <a:rPr lang="zh-CN" altLang="en-US" dirty="0"/>
            <a:t>领导者行为理论</a:t>
          </a:r>
        </a:p>
      </dgm:t>
    </dgm:pt>
    <dgm:pt modelId="{FF79D4E7-C254-8043-B7FA-AE419549B56D}" type="parTrans" cxnId="{7FD1451A-87ED-9544-843F-38D47451BEBE}">
      <dgm:prSet/>
      <dgm:spPr/>
      <dgm:t>
        <a:bodyPr/>
        <a:lstStyle/>
        <a:p>
          <a:endParaRPr lang="zh-CN" altLang="en-US"/>
        </a:p>
      </dgm:t>
    </dgm:pt>
    <dgm:pt modelId="{4949822A-B588-5947-BD98-5E9664E21FB8}" type="sibTrans" cxnId="{7FD1451A-87ED-9544-843F-38D47451BEBE}">
      <dgm:prSet/>
      <dgm:spPr/>
      <dgm:t>
        <a:bodyPr/>
        <a:lstStyle/>
        <a:p>
          <a:endParaRPr lang="zh-CN" altLang="en-US"/>
        </a:p>
      </dgm:t>
    </dgm:pt>
    <dgm:pt modelId="{59A07420-E60A-CC43-B3D4-A2A2B42375C6}">
      <dgm:prSet phldrT="[文本]"/>
      <dgm:spPr>
        <a:solidFill>
          <a:srgbClr val="FFC000">
            <a:alpha val="90000"/>
          </a:srgbClr>
        </a:solidFill>
      </dgm:spPr>
      <dgm:t>
        <a:bodyPr/>
        <a:lstStyle/>
        <a:p>
          <a:r>
            <a:rPr lang="zh-CN" altLang="en-US" dirty="0"/>
            <a:t>领导者理论</a:t>
          </a:r>
        </a:p>
      </dgm:t>
    </dgm:pt>
    <dgm:pt modelId="{76B2BA44-BA02-3448-85BA-24CEC21D89AF}" type="sibTrans" cxnId="{14947353-6F5C-5E4A-BB61-B6A591421C6F}">
      <dgm:prSet/>
      <dgm:spPr/>
      <dgm:t>
        <a:bodyPr/>
        <a:lstStyle/>
        <a:p>
          <a:endParaRPr lang="zh-CN" altLang="en-US"/>
        </a:p>
      </dgm:t>
    </dgm:pt>
    <dgm:pt modelId="{FA18CC02-1D0D-0C47-8337-BDB845441342}" type="parTrans" cxnId="{14947353-6F5C-5E4A-BB61-B6A591421C6F}">
      <dgm:prSet/>
      <dgm:spPr/>
      <dgm:t>
        <a:bodyPr/>
        <a:lstStyle/>
        <a:p>
          <a:endParaRPr lang="zh-CN" altLang="en-US"/>
        </a:p>
      </dgm:t>
    </dgm:pt>
    <dgm:pt modelId="{9B34EEBC-78F5-7642-BD86-471FB89BE01F}">
      <dgm:prSet/>
      <dgm:spPr>
        <a:solidFill>
          <a:srgbClr val="FFC000">
            <a:alpha val="90000"/>
          </a:srgbClr>
        </a:solidFill>
      </dgm:spPr>
      <dgm:t>
        <a:bodyPr/>
        <a:lstStyle/>
        <a:p>
          <a:r>
            <a:rPr lang="zh-CN" altLang="en-US" dirty="0"/>
            <a:t>领导者团队理论</a:t>
          </a:r>
        </a:p>
      </dgm:t>
    </dgm:pt>
    <dgm:pt modelId="{3B3D01A7-6EB3-E24E-85A0-70E647AD002D}" type="parTrans" cxnId="{574C1D47-E451-D243-BE5D-E22E1B45B9B9}">
      <dgm:prSet/>
      <dgm:spPr/>
      <dgm:t>
        <a:bodyPr/>
        <a:lstStyle/>
        <a:p>
          <a:endParaRPr lang="zh-CN" altLang="en-US"/>
        </a:p>
      </dgm:t>
    </dgm:pt>
    <dgm:pt modelId="{A92D790E-3A36-6145-933A-D2747966CBE0}" type="sibTrans" cxnId="{574C1D47-E451-D243-BE5D-E22E1B45B9B9}">
      <dgm:prSet/>
      <dgm:spPr/>
      <dgm:t>
        <a:bodyPr/>
        <a:lstStyle/>
        <a:p>
          <a:endParaRPr lang="zh-CN" altLang="en-US"/>
        </a:p>
      </dgm:t>
    </dgm:pt>
    <dgm:pt modelId="{5F6BDCCA-A8EC-5A48-A19C-0ECE6233EB95}" type="pres">
      <dgm:prSet presAssocID="{D7A5FF74-474F-0746-AB39-2EA9330F82B5}" presName="hierChild1" presStyleCnt="0">
        <dgm:presLayoutVars>
          <dgm:chPref val="1"/>
          <dgm:dir/>
          <dgm:animOne val="branch"/>
          <dgm:animLvl val="lvl"/>
          <dgm:resizeHandles/>
        </dgm:presLayoutVars>
      </dgm:prSet>
      <dgm:spPr/>
      <dgm:t>
        <a:bodyPr/>
        <a:lstStyle/>
        <a:p>
          <a:endParaRPr lang="zh-CN" altLang="en-US"/>
        </a:p>
      </dgm:t>
    </dgm:pt>
    <dgm:pt modelId="{AE38AC3F-541C-724D-903A-FD1E1410C686}" type="pres">
      <dgm:prSet presAssocID="{59A07420-E60A-CC43-B3D4-A2A2B42375C6}" presName="hierRoot1" presStyleCnt="0"/>
      <dgm:spPr/>
    </dgm:pt>
    <dgm:pt modelId="{C10E71ED-AE2E-BE42-8F64-07BC83B25707}" type="pres">
      <dgm:prSet presAssocID="{59A07420-E60A-CC43-B3D4-A2A2B42375C6}" presName="composite" presStyleCnt="0"/>
      <dgm:spPr/>
    </dgm:pt>
    <dgm:pt modelId="{CD2BDEF4-10F8-D446-BE0C-A72957914B1A}" type="pres">
      <dgm:prSet presAssocID="{59A07420-E60A-CC43-B3D4-A2A2B42375C6}" presName="background" presStyleLbl="node0" presStyleIdx="0" presStyleCnt="1"/>
      <dgm:spPr>
        <a:solidFill>
          <a:srgbClr val="DE7337"/>
        </a:solidFill>
      </dgm:spPr>
    </dgm:pt>
    <dgm:pt modelId="{81F54BE5-6830-7541-B5A7-0643B553C2B4}" type="pres">
      <dgm:prSet presAssocID="{59A07420-E60A-CC43-B3D4-A2A2B42375C6}" presName="text" presStyleLbl="fgAcc0" presStyleIdx="0" presStyleCnt="1">
        <dgm:presLayoutVars>
          <dgm:chPref val="3"/>
        </dgm:presLayoutVars>
      </dgm:prSet>
      <dgm:spPr/>
      <dgm:t>
        <a:bodyPr/>
        <a:lstStyle/>
        <a:p>
          <a:endParaRPr lang="zh-CN" altLang="en-US"/>
        </a:p>
      </dgm:t>
    </dgm:pt>
    <dgm:pt modelId="{A4018AC0-23E3-0A4F-AC15-7799BC5216E4}" type="pres">
      <dgm:prSet presAssocID="{59A07420-E60A-CC43-B3D4-A2A2B42375C6}" presName="hierChild2" presStyleCnt="0"/>
      <dgm:spPr/>
    </dgm:pt>
    <dgm:pt modelId="{869E6D0A-875E-4A44-B39E-253C4718B8D4}" type="pres">
      <dgm:prSet presAssocID="{1A1A02B4-4377-C249-BD66-56CE5DB31E95}" presName="Name10" presStyleLbl="parChTrans1D2" presStyleIdx="0" presStyleCnt="3"/>
      <dgm:spPr/>
      <dgm:t>
        <a:bodyPr/>
        <a:lstStyle/>
        <a:p>
          <a:endParaRPr lang="zh-CN" altLang="en-US"/>
        </a:p>
      </dgm:t>
    </dgm:pt>
    <dgm:pt modelId="{F444EDD9-4E4F-2C45-8ED6-647707438325}" type="pres">
      <dgm:prSet presAssocID="{8FCB5114-8482-CA45-B201-666BC26F89C5}" presName="hierRoot2" presStyleCnt="0"/>
      <dgm:spPr/>
    </dgm:pt>
    <dgm:pt modelId="{53EC4FE6-A5D8-0B41-90AA-07D86C1C3675}" type="pres">
      <dgm:prSet presAssocID="{8FCB5114-8482-CA45-B201-666BC26F89C5}" presName="composite2" presStyleCnt="0"/>
      <dgm:spPr/>
    </dgm:pt>
    <dgm:pt modelId="{0779A4A8-EC84-5548-B289-AC442133191E}" type="pres">
      <dgm:prSet presAssocID="{8FCB5114-8482-CA45-B201-666BC26F89C5}" presName="background2" presStyleLbl="node2" presStyleIdx="0" presStyleCnt="3"/>
      <dgm:spPr>
        <a:solidFill>
          <a:srgbClr val="DE7337"/>
        </a:solidFill>
      </dgm:spPr>
    </dgm:pt>
    <dgm:pt modelId="{0904BA14-DE49-4249-BDD0-9B87EE663CDB}" type="pres">
      <dgm:prSet presAssocID="{8FCB5114-8482-CA45-B201-666BC26F89C5}" presName="text2" presStyleLbl="fgAcc2" presStyleIdx="0" presStyleCnt="3">
        <dgm:presLayoutVars>
          <dgm:chPref val="3"/>
        </dgm:presLayoutVars>
      </dgm:prSet>
      <dgm:spPr/>
      <dgm:t>
        <a:bodyPr/>
        <a:lstStyle/>
        <a:p>
          <a:endParaRPr lang="zh-CN" altLang="en-US"/>
        </a:p>
      </dgm:t>
    </dgm:pt>
    <dgm:pt modelId="{4F7F37D3-B676-2245-94D7-E02AB52324F0}" type="pres">
      <dgm:prSet presAssocID="{8FCB5114-8482-CA45-B201-666BC26F89C5}" presName="hierChild3" presStyleCnt="0"/>
      <dgm:spPr/>
    </dgm:pt>
    <dgm:pt modelId="{87FD9EF5-E4B3-DB4D-A61D-CEA8D1A483B9}" type="pres">
      <dgm:prSet presAssocID="{FF79D4E7-C254-8043-B7FA-AE419549B56D}" presName="Name10" presStyleLbl="parChTrans1D2" presStyleIdx="1" presStyleCnt="3"/>
      <dgm:spPr/>
      <dgm:t>
        <a:bodyPr/>
        <a:lstStyle/>
        <a:p>
          <a:endParaRPr lang="zh-CN" altLang="en-US"/>
        </a:p>
      </dgm:t>
    </dgm:pt>
    <dgm:pt modelId="{2B9F59F5-80FB-B842-8B64-1361C7EA39D9}" type="pres">
      <dgm:prSet presAssocID="{CC54CA00-776B-FF4F-8586-243286DF1647}" presName="hierRoot2" presStyleCnt="0"/>
      <dgm:spPr/>
    </dgm:pt>
    <dgm:pt modelId="{6F52D8EF-98D2-3346-947F-A560A9C6BEFE}" type="pres">
      <dgm:prSet presAssocID="{CC54CA00-776B-FF4F-8586-243286DF1647}" presName="composite2" presStyleCnt="0"/>
      <dgm:spPr/>
    </dgm:pt>
    <dgm:pt modelId="{95DFC8C1-0412-C34C-ADB9-BFFF15AE6FB6}" type="pres">
      <dgm:prSet presAssocID="{CC54CA00-776B-FF4F-8586-243286DF1647}" presName="background2" presStyleLbl="node2" presStyleIdx="1" presStyleCnt="3"/>
      <dgm:spPr>
        <a:solidFill>
          <a:srgbClr val="DE7337"/>
        </a:solidFill>
      </dgm:spPr>
    </dgm:pt>
    <dgm:pt modelId="{FC3FDED7-B05E-944A-9B03-F86FA0D98019}" type="pres">
      <dgm:prSet presAssocID="{CC54CA00-776B-FF4F-8586-243286DF1647}" presName="text2" presStyleLbl="fgAcc2" presStyleIdx="1" presStyleCnt="3">
        <dgm:presLayoutVars>
          <dgm:chPref val="3"/>
        </dgm:presLayoutVars>
      </dgm:prSet>
      <dgm:spPr/>
      <dgm:t>
        <a:bodyPr/>
        <a:lstStyle/>
        <a:p>
          <a:endParaRPr lang="zh-CN" altLang="en-US"/>
        </a:p>
      </dgm:t>
    </dgm:pt>
    <dgm:pt modelId="{61D2EF34-0780-0142-8B72-B2C14F88D82F}" type="pres">
      <dgm:prSet presAssocID="{CC54CA00-776B-FF4F-8586-243286DF1647}" presName="hierChild3" presStyleCnt="0"/>
      <dgm:spPr/>
    </dgm:pt>
    <dgm:pt modelId="{298E09DF-8756-7041-B09E-3EE5091D407F}" type="pres">
      <dgm:prSet presAssocID="{3B3D01A7-6EB3-E24E-85A0-70E647AD002D}" presName="Name10" presStyleLbl="parChTrans1D2" presStyleIdx="2" presStyleCnt="3"/>
      <dgm:spPr/>
      <dgm:t>
        <a:bodyPr/>
        <a:lstStyle/>
        <a:p>
          <a:endParaRPr lang="zh-CN" altLang="en-US"/>
        </a:p>
      </dgm:t>
    </dgm:pt>
    <dgm:pt modelId="{3AAE0D8B-B2A5-E643-BC74-1F10DF0146AF}" type="pres">
      <dgm:prSet presAssocID="{9B34EEBC-78F5-7642-BD86-471FB89BE01F}" presName="hierRoot2" presStyleCnt="0"/>
      <dgm:spPr/>
    </dgm:pt>
    <dgm:pt modelId="{A19B9AAD-D0AF-FC42-BFF2-E821489CDF96}" type="pres">
      <dgm:prSet presAssocID="{9B34EEBC-78F5-7642-BD86-471FB89BE01F}" presName="composite2" presStyleCnt="0"/>
      <dgm:spPr/>
    </dgm:pt>
    <dgm:pt modelId="{C244B4F4-C231-EA49-B9D7-E796A8AD920C}" type="pres">
      <dgm:prSet presAssocID="{9B34EEBC-78F5-7642-BD86-471FB89BE01F}" presName="background2" presStyleLbl="node2" presStyleIdx="2" presStyleCnt="3"/>
      <dgm:spPr>
        <a:solidFill>
          <a:srgbClr val="DE7337"/>
        </a:solidFill>
      </dgm:spPr>
    </dgm:pt>
    <dgm:pt modelId="{5CB6D4B9-41DE-3E45-B6E9-0ADAB1F086F3}" type="pres">
      <dgm:prSet presAssocID="{9B34EEBC-78F5-7642-BD86-471FB89BE01F}" presName="text2" presStyleLbl="fgAcc2" presStyleIdx="2" presStyleCnt="3">
        <dgm:presLayoutVars>
          <dgm:chPref val="3"/>
        </dgm:presLayoutVars>
      </dgm:prSet>
      <dgm:spPr/>
      <dgm:t>
        <a:bodyPr/>
        <a:lstStyle/>
        <a:p>
          <a:endParaRPr lang="zh-CN" altLang="en-US"/>
        </a:p>
      </dgm:t>
    </dgm:pt>
    <dgm:pt modelId="{C5357B4A-34A4-6044-9AE6-06AFE87A8ED4}" type="pres">
      <dgm:prSet presAssocID="{9B34EEBC-78F5-7642-BD86-471FB89BE01F}" presName="hierChild3" presStyleCnt="0"/>
      <dgm:spPr/>
    </dgm:pt>
  </dgm:ptLst>
  <dgm:cxnLst>
    <dgm:cxn modelId="{7724D4CF-EC9C-CB4E-AA58-5A146012931F}" type="presOf" srcId="{3B3D01A7-6EB3-E24E-85A0-70E647AD002D}" destId="{298E09DF-8756-7041-B09E-3EE5091D407F}" srcOrd="0" destOrd="0" presId="urn:microsoft.com/office/officeart/2005/8/layout/hierarchy1"/>
    <dgm:cxn modelId="{39CB51CC-E92D-0F41-9945-13C005D36687}" type="presOf" srcId="{FF79D4E7-C254-8043-B7FA-AE419549B56D}" destId="{87FD9EF5-E4B3-DB4D-A61D-CEA8D1A483B9}" srcOrd="0" destOrd="0" presId="urn:microsoft.com/office/officeart/2005/8/layout/hierarchy1"/>
    <dgm:cxn modelId="{574C1D47-E451-D243-BE5D-E22E1B45B9B9}" srcId="{59A07420-E60A-CC43-B3D4-A2A2B42375C6}" destId="{9B34EEBC-78F5-7642-BD86-471FB89BE01F}" srcOrd="2" destOrd="0" parTransId="{3B3D01A7-6EB3-E24E-85A0-70E647AD002D}" sibTransId="{A92D790E-3A36-6145-933A-D2747966CBE0}"/>
    <dgm:cxn modelId="{42F0EACE-B66F-9F4A-ADA4-57E0558070E3}" type="presOf" srcId="{CC54CA00-776B-FF4F-8586-243286DF1647}" destId="{FC3FDED7-B05E-944A-9B03-F86FA0D98019}" srcOrd="0" destOrd="0" presId="urn:microsoft.com/office/officeart/2005/8/layout/hierarchy1"/>
    <dgm:cxn modelId="{A4A859C9-F468-1944-B4F8-1B1789D70985}" type="presOf" srcId="{9B34EEBC-78F5-7642-BD86-471FB89BE01F}" destId="{5CB6D4B9-41DE-3E45-B6E9-0ADAB1F086F3}" srcOrd="0" destOrd="0" presId="urn:microsoft.com/office/officeart/2005/8/layout/hierarchy1"/>
    <dgm:cxn modelId="{E1976FB0-8905-BF49-88B9-065E3783CE44}" type="presOf" srcId="{D7A5FF74-474F-0746-AB39-2EA9330F82B5}" destId="{5F6BDCCA-A8EC-5A48-A19C-0ECE6233EB95}" srcOrd="0" destOrd="0" presId="urn:microsoft.com/office/officeart/2005/8/layout/hierarchy1"/>
    <dgm:cxn modelId="{82FCFA2F-44F7-D645-BC68-3683A3FC3E5B}" srcId="{59A07420-E60A-CC43-B3D4-A2A2B42375C6}" destId="{8FCB5114-8482-CA45-B201-666BC26F89C5}" srcOrd="0" destOrd="0" parTransId="{1A1A02B4-4377-C249-BD66-56CE5DB31E95}" sibTransId="{DEB0E4FA-1FBB-2C46-8EE0-D71C396A64C6}"/>
    <dgm:cxn modelId="{D25C5C47-960A-774C-B342-D2FEF13CE694}" type="presOf" srcId="{1A1A02B4-4377-C249-BD66-56CE5DB31E95}" destId="{869E6D0A-875E-4A44-B39E-253C4718B8D4}" srcOrd="0" destOrd="0" presId="urn:microsoft.com/office/officeart/2005/8/layout/hierarchy1"/>
    <dgm:cxn modelId="{7FD1451A-87ED-9544-843F-38D47451BEBE}" srcId="{59A07420-E60A-CC43-B3D4-A2A2B42375C6}" destId="{CC54CA00-776B-FF4F-8586-243286DF1647}" srcOrd="1" destOrd="0" parTransId="{FF79D4E7-C254-8043-B7FA-AE419549B56D}" sibTransId="{4949822A-B588-5947-BD98-5E9664E21FB8}"/>
    <dgm:cxn modelId="{22D7A14E-77FB-CF4E-9518-1903B2DB19A3}" type="presOf" srcId="{59A07420-E60A-CC43-B3D4-A2A2B42375C6}" destId="{81F54BE5-6830-7541-B5A7-0643B553C2B4}" srcOrd="0" destOrd="0" presId="urn:microsoft.com/office/officeart/2005/8/layout/hierarchy1"/>
    <dgm:cxn modelId="{14947353-6F5C-5E4A-BB61-B6A591421C6F}" srcId="{D7A5FF74-474F-0746-AB39-2EA9330F82B5}" destId="{59A07420-E60A-CC43-B3D4-A2A2B42375C6}" srcOrd="0" destOrd="0" parTransId="{FA18CC02-1D0D-0C47-8337-BDB845441342}" sibTransId="{76B2BA44-BA02-3448-85BA-24CEC21D89AF}"/>
    <dgm:cxn modelId="{48EEB88C-59C8-7C43-BEFB-07A859E9CF5A}" type="presOf" srcId="{8FCB5114-8482-CA45-B201-666BC26F89C5}" destId="{0904BA14-DE49-4249-BDD0-9B87EE663CDB}" srcOrd="0" destOrd="0" presId="urn:microsoft.com/office/officeart/2005/8/layout/hierarchy1"/>
    <dgm:cxn modelId="{9A4D9FDF-0853-4144-9881-B56FB055B7CD}" type="presParOf" srcId="{5F6BDCCA-A8EC-5A48-A19C-0ECE6233EB95}" destId="{AE38AC3F-541C-724D-903A-FD1E1410C686}" srcOrd="0" destOrd="0" presId="urn:microsoft.com/office/officeart/2005/8/layout/hierarchy1"/>
    <dgm:cxn modelId="{01CAADCA-693B-0540-9189-02CFC54D479A}" type="presParOf" srcId="{AE38AC3F-541C-724D-903A-FD1E1410C686}" destId="{C10E71ED-AE2E-BE42-8F64-07BC83B25707}" srcOrd="0" destOrd="0" presId="urn:microsoft.com/office/officeart/2005/8/layout/hierarchy1"/>
    <dgm:cxn modelId="{D01C7FE0-4130-CC49-B2D7-BFBF6A548FC1}" type="presParOf" srcId="{C10E71ED-AE2E-BE42-8F64-07BC83B25707}" destId="{CD2BDEF4-10F8-D446-BE0C-A72957914B1A}" srcOrd="0" destOrd="0" presId="urn:microsoft.com/office/officeart/2005/8/layout/hierarchy1"/>
    <dgm:cxn modelId="{B7B1B71C-ADE8-3548-A8D1-C67A8EE3F81C}" type="presParOf" srcId="{C10E71ED-AE2E-BE42-8F64-07BC83B25707}" destId="{81F54BE5-6830-7541-B5A7-0643B553C2B4}" srcOrd="1" destOrd="0" presId="urn:microsoft.com/office/officeart/2005/8/layout/hierarchy1"/>
    <dgm:cxn modelId="{6CD8A4A5-134B-4E49-B427-26030972A722}" type="presParOf" srcId="{AE38AC3F-541C-724D-903A-FD1E1410C686}" destId="{A4018AC0-23E3-0A4F-AC15-7799BC5216E4}" srcOrd="1" destOrd="0" presId="urn:microsoft.com/office/officeart/2005/8/layout/hierarchy1"/>
    <dgm:cxn modelId="{10F9B857-D10B-DD40-BCBD-BC838DFB8E7C}" type="presParOf" srcId="{A4018AC0-23E3-0A4F-AC15-7799BC5216E4}" destId="{869E6D0A-875E-4A44-B39E-253C4718B8D4}" srcOrd="0" destOrd="0" presId="urn:microsoft.com/office/officeart/2005/8/layout/hierarchy1"/>
    <dgm:cxn modelId="{3074A7ED-CCE6-D342-AE6F-30A7EC8A7C1B}" type="presParOf" srcId="{A4018AC0-23E3-0A4F-AC15-7799BC5216E4}" destId="{F444EDD9-4E4F-2C45-8ED6-647707438325}" srcOrd="1" destOrd="0" presId="urn:microsoft.com/office/officeart/2005/8/layout/hierarchy1"/>
    <dgm:cxn modelId="{86CB7EB4-C997-DB42-8002-A0927CC88F97}" type="presParOf" srcId="{F444EDD9-4E4F-2C45-8ED6-647707438325}" destId="{53EC4FE6-A5D8-0B41-90AA-07D86C1C3675}" srcOrd="0" destOrd="0" presId="urn:microsoft.com/office/officeart/2005/8/layout/hierarchy1"/>
    <dgm:cxn modelId="{DC04915D-9C9E-9F44-84D0-5A7D7FC088E4}" type="presParOf" srcId="{53EC4FE6-A5D8-0B41-90AA-07D86C1C3675}" destId="{0779A4A8-EC84-5548-B289-AC442133191E}" srcOrd="0" destOrd="0" presId="urn:microsoft.com/office/officeart/2005/8/layout/hierarchy1"/>
    <dgm:cxn modelId="{F6993138-A8C3-E74E-8838-B1000939DC26}" type="presParOf" srcId="{53EC4FE6-A5D8-0B41-90AA-07D86C1C3675}" destId="{0904BA14-DE49-4249-BDD0-9B87EE663CDB}" srcOrd="1" destOrd="0" presId="urn:microsoft.com/office/officeart/2005/8/layout/hierarchy1"/>
    <dgm:cxn modelId="{EC1E83F3-FC79-4D4A-AC4E-18D9C1DF415D}" type="presParOf" srcId="{F444EDD9-4E4F-2C45-8ED6-647707438325}" destId="{4F7F37D3-B676-2245-94D7-E02AB52324F0}" srcOrd="1" destOrd="0" presId="urn:microsoft.com/office/officeart/2005/8/layout/hierarchy1"/>
    <dgm:cxn modelId="{2786A666-C9B5-2046-BE9A-3CD376FB2329}" type="presParOf" srcId="{A4018AC0-23E3-0A4F-AC15-7799BC5216E4}" destId="{87FD9EF5-E4B3-DB4D-A61D-CEA8D1A483B9}" srcOrd="2" destOrd="0" presId="urn:microsoft.com/office/officeart/2005/8/layout/hierarchy1"/>
    <dgm:cxn modelId="{71277AB1-B696-7142-99C5-1B06C0DFCF3A}" type="presParOf" srcId="{A4018AC0-23E3-0A4F-AC15-7799BC5216E4}" destId="{2B9F59F5-80FB-B842-8B64-1361C7EA39D9}" srcOrd="3" destOrd="0" presId="urn:microsoft.com/office/officeart/2005/8/layout/hierarchy1"/>
    <dgm:cxn modelId="{170E5765-9294-7641-AF76-0981D72AB1E8}" type="presParOf" srcId="{2B9F59F5-80FB-B842-8B64-1361C7EA39D9}" destId="{6F52D8EF-98D2-3346-947F-A560A9C6BEFE}" srcOrd="0" destOrd="0" presId="urn:microsoft.com/office/officeart/2005/8/layout/hierarchy1"/>
    <dgm:cxn modelId="{2D2CBD70-0A85-1D49-9E77-7CF3CE9AB6BA}" type="presParOf" srcId="{6F52D8EF-98D2-3346-947F-A560A9C6BEFE}" destId="{95DFC8C1-0412-C34C-ADB9-BFFF15AE6FB6}" srcOrd="0" destOrd="0" presId="urn:microsoft.com/office/officeart/2005/8/layout/hierarchy1"/>
    <dgm:cxn modelId="{8DA5C53B-D122-044A-A389-B01A6601E20D}" type="presParOf" srcId="{6F52D8EF-98D2-3346-947F-A560A9C6BEFE}" destId="{FC3FDED7-B05E-944A-9B03-F86FA0D98019}" srcOrd="1" destOrd="0" presId="urn:microsoft.com/office/officeart/2005/8/layout/hierarchy1"/>
    <dgm:cxn modelId="{4C7906A4-565A-BC47-92DA-F312F6F7F761}" type="presParOf" srcId="{2B9F59F5-80FB-B842-8B64-1361C7EA39D9}" destId="{61D2EF34-0780-0142-8B72-B2C14F88D82F}" srcOrd="1" destOrd="0" presId="urn:microsoft.com/office/officeart/2005/8/layout/hierarchy1"/>
    <dgm:cxn modelId="{307B4AB8-2CBF-4640-8449-EDAF47433024}" type="presParOf" srcId="{A4018AC0-23E3-0A4F-AC15-7799BC5216E4}" destId="{298E09DF-8756-7041-B09E-3EE5091D407F}" srcOrd="4" destOrd="0" presId="urn:microsoft.com/office/officeart/2005/8/layout/hierarchy1"/>
    <dgm:cxn modelId="{52AE2101-CCA5-A54B-9360-AC4827D15AC2}" type="presParOf" srcId="{A4018AC0-23E3-0A4F-AC15-7799BC5216E4}" destId="{3AAE0D8B-B2A5-E643-BC74-1F10DF0146AF}" srcOrd="5" destOrd="0" presId="urn:microsoft.com/office/officeart/2005/8/layout/hierarchy1"/>
    <dgm:cxn modelId="{DD7FF149-5B3E-714D-9294-5B23CABF108C}" type="presParOf" srcId="{3AAE0D8B-B2A5-E643-BC74-1F10DF0146AF}" destId="{A19B9AAD-D0AF-FC42-BFF2-E821489CDF96}" srcOrd="0" destOrd="0" presId="urn:microsoft.com/office/officeart/2005/8/layout/hierarchy1"/>
    <dgm:cxn modelId="{CD47C5EE-00F1-C244-B7F7-F21E3D78C469}" type="presParOf" srcId="{A19B9AAD-D0AF-FC42-BFF2-E821489CDF96}" destId="{C244B4F4-C231-EA49-B9D7-E796A8AD920C}" srcOrd="0" destOrd="0" presId="urn:microsoft.com/office/officeart/2005/8/layout/hierarchy1"/>
    <dgm:cxn modelId="{2E6A9677-87B3-BC4B-8D50-040DC1C6D938}" type="presParOf" srcId="{A19B9AAD-D0AF-FC42-BFF2-E821489CDF96}" destId="{5CB6D4B9-41DE-3E45-B6E9-0ADAB1F086F3}" srcOrd="1" destOrd="0" presId="urn:microsoft.com/office/officeart/2005/8/layout/hierarchy1"/>
    <dgm:cxn modelId="{60DFCED1-4C3E-7042-8179-B9DB498F021F}" type="presParOf" srcId="{3AAE0D8B-B2A5-E643-BC74-1F10DF0146AF}" destId="{C5357B4A-34A4-6044-9AE6-06AFE87A8ED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3A20AD-B607-3D45-9A93-7704A0C7FC83}" type="doc">
      <dgm:prSet loTypeId="urn:microsoft.com/office/officeart/2005/8/layout/vList3#2" loCatId="" qsTypeId="urn:microsoft.com/office/officeart/2005/8/quickstyle/simple1" qsCatId="simple" csTypeId="urn:microsoft.com/office/officeart/2005/8/colors/accent1_2" csCatId="accent1" phldr="1"/>
      <dgm:spPr/>
    </dgm:pt>
    <dgm:pt modelId="{68DC3D5F-F06B-AF45-887E-6A28523C1C8B}">
      <dgm:prSet phldrT="[文本]" custT="1"/>
      <dgm:spPr>
        <a:solidFill>
          <a:srgbClr val="DE7337"/>
        </a:solidFill>
      </dgm:spPr>
      <dgm:t>
        <a:bodyPr/>
        <a:lstStyle/>
        <a:p>
          <a:pPr algn="l">
            <a:buFontTx/>
            <a:buNone/>
          </a:pPr>
          <a:r>
            <a:rPr lang="en-US" altLang="zh-CN" sz="2000" kern="1200" dirty="0">
              <a:solidFill>
                <a:schemeClr val="bg1"/>
              </a:solidFill>
              <a:latin typeface="+mn-lt"/>
              <a:ea typeface="+mn-ea"/>
              <a:cs typeface="+mn-cs"/>
            </a:rPr>
            <a:t>1.</a:t>
          </a:r>
          <a:r>
            <a:rPr lang="en-US" altLang="zh-CN" sz="2000" kern="1200" dirty="0"/>
            <a:t> </a:t>
          </a:r>
          <a:r>
            <a:rPr lang="zh-CN" altLang="en-US" sz="2000" kern="1200" dirty="0"/>
            <a:t>情境</a:t>
          </a:r>
          <a:r>
            <a:rPr lang="zh-CN" altLang="en-US" sz="2000" kern="1200" dirty="0">
              <a:sym typeface="+mn-ea"/>
            </a:rPr>
            <a:t>领导</a:t>
          </a:r>
          <a:r>
            <a:rPr lang="zh-CN" altLang="en-US" sz="2000" kern="1200" dirty="0"/>
            <a:t>模型</a:t>
          </a:r>
          <a:r>
            <a:rPr lang="en-US" altLang="zh-CN" sz="2000" kern="1200" dirty="0"/>
            <a:t>—</a:t>
          </a:r>
          <a:r>
            <a:rPr lang="en-US" altLang="zh-CN" sz="2000" kern="1200" dirty="0" err="1"/>
            <a:t>保罗·赫塞</a:t>
          </a:r>
          <a:r>
            <a:rPr lang="zh-CN" altLang="en-US" sz="2000" kern="1200" dirty="0"/>
            <a:t>、</a:t>
          </a:r>
          <a:r>
            <a:rPr lang="en-US" altLang="zh-CN" sz="2000" kern="1200" dirty="0" err="1"/>
            <a:t>肯尼斯·布兰查德</a:t>
          </a:r>
          <a:endParaRPr lang="zh-CN" altLang="en-US" sz="2000" kern="1200" dirty="0">
            <a:solidFill>
              <a:schemeClr val="bg1"/>
            </a:solidFill>
            <a:latin typeface="+mn-lt"/>
            <a:ea typeface="+mn-ea"/>
            <a:cs typeface="+mn-cs"/>
          </a:endParaRPr>
        </a:p>
      </dgm:t>
    </dgm:pt>
    <dgm:pt modelId="{7D0C9F83-2A1C-EC4B-A2C7-91BF0E0841F5}" type="parTrans" cxnId="{99F1053B-FA16-0A47-A7AD-6638F216A966}">
      <dgm:prSet/>
      <dgm:spPr/>
      <dgm:t>
        <a:bodyPr/>
        <a:lstStyle/>
        <a:p>
          <a:endParaRPr lang="zh-CN" altLang="en-US"/>
        </a:p>
      </dgm:t>
    </dgm:pt>
    <dgm:pt modelId="{86BB74AB-4D19-C741-B5AF-3B4E71E47EAC}" type="sibTrans" cxnId="{99F1053B-FA16-0A47-A7AD-6638F216A966}">
      <dgm:prSet/>
      <dgm:spPr/>
      <dgm:t>
        <a:bodyPr/>
        <a:lstStyle/>
        <a:p>
          <a:endParaRPr lang="zh-CN" altLang="en-US"/>
        </a:p>
      </dgm:t>
    </dgm:pt>
    <dgm:pt modelId="{D7125731-F262-5B4D-9C55-DBD7561C41BC}">
      <dgm:prSet phldrT="[文本]" custT="1"/>
      <dgm:spPr>
        <a:solidFill>
          <a:srgbClr val="DE7337"/>
        </a:solidFill>
      </dgm:spPr>
      <dgm:t>
        <a:bodyPr/>
        <a:lstStyle/>
        <a:p>
          <a:pPr marL="0" lvl="0" indent="0" algn="l" defTabSz="889000">
            <a:lnSpc>
              <a:spcPct val="90000"/>
            </a:lnSpc>
            <a:spcBef>
              <a:spcPct val="0"/>
            </a:spcBef>
            <a:spcAft>
              <a:spcPct val="35000"/>
            </a:spcAft>
            <a:buFontTx/>
            <a:buNone/>
          </a:pPr>
          <a:r>
            <a:rPr lang="en-US" altLang="zh-CN" sz="2000" kern="1200" dirty="0">
              <a:solidFill>
                <a:srgbClr val="FFFFFF"/>
              </a:solidFill>
              <a:latin typeface="Arial"/>
              <a:ea typeface="宋体"/>
              <a:cs typeface="+mn-cs"/>
            </a:rPr>
            <a:t>2.</a:t>
          </a:r>
          <a:r>
            <a:rPr lang="zh-CN" altLang="en-US" sz="2000" kern="1200" dirty="0">
              <a:solidFill>
                <a:srgbClr val="FFFFFF"/>
              </a:solidFill>
              <a:latin typeface="Arial"/>
              <a:ea typeface="宋体"/>
              <a:cs typeface="+mn-cs"/>
              <a:sym typeface="+mn-ea" charset="0"/>
            </a:rPr>
            <a:t>领导—成员交换理论</a:t>
          </a:r>
          <a:endParaRPr lang="zh-CN" altLang="en-US" sz="2000" kern="1200" dirty="0">
            <a:solidFill>
              <a:srgbClr val="FFFFFF"/>
            </a:solidFill>
            <a:latin typeface="Arial"/>
            <a:ea typeface="宋体"/>
            <a:cs typeface="+mn-cs"/>
          </a:endParaRPr>
        </a:p>
      </dgm:t>
    </dgm:pt>
    <dgm:pt modelId="{BC991BCD-CB3F-E547-8521-946B9C8A36E7}" type="parTrans" cxnId="{55F12FD1-3DE9-7A4B-A428-E493D94FBF61}">
      <dgm:prSet/>
      <dgm:spPr/>
      <dgm:t>
        <a:bodyPr/>
        <a:lstStyle/>
        <a:p>
          <a:endParaRPr lang="zh-CN" altLang="en-US"/>
        </a:p>
      </dgm:t>
    </dgm:pt>
    <dgm:pt modelId="{85C10AAB-3C24-514B-A2BB-C6EA6466B6EA}" type="sibTrans" cxnId="{55F12FD1-3DE9-7A4B-A428-E493D94FBF61}">
      <dgm:prSet/>
      <dgm:spPr/>
      <dgm:t>
        <a:bodyPr/>
        <a:lstStyle/>
        <a:p>
          <a:endParaRPr lang="zh-CN" altLang="en-US"/>
        </a:p>
      </dgm:t>
    </dgm:pt>
    <dgm:pt modelId="{18F190BB-3AB0-5943-905C-D32B6483B3C9}">
      <dgm:prSet phldrT="[文本]" custT="1"/>
      <dgm:spPr>
        <a:solidFill>
          <a:srgbClr val="DE7337"/>
        </a:solidFill>
      </dgm:spPr>
      <dgm:t>
        <a:bodyPr/>
        <a:lstStyle/>
        <a:p>
          <a:pPr marL="0" lvl="0" indent="0" algn="l" defTabSz="889000">
            <a:lnSpc>
              <a:spcPct val="90000"/>
            </a:lnSpc>
            <a:spcBef>
              <a:spcPct val="0"/>
            </a:spcBef>
            <a:spcAft>
              <a:spcPct val="35000"/>
            </a:spcAft>
            <a:buFontTx/>
            <a:buNone/>
          </a:pPr>
          <a:r>
            <a:rPr lang="en-US" altLang="zh-CN" sz="2000" kern="1200" dirty="0">
              <a:solidFill>
                <a:srgbClr val="FFFFFF"/>
              </a:solidFill>
              <a:latin typeface="Arial"/>
              <a:ea typeface="宋体"/>
              <a:cs typeface="+mn-cs"/>
            </a:rPr>
            <a:t>3.</a:t>
          </a:r>
          <a:r>
            <a:rPr lang="zh-CN" altLang="en-US" sz="2000" kern="1200" dirty="0">
              <a:solidFill>
                <a:srgbClr val="FFFFFF"/>
              </a:solidFill>
              <a:latin typeface="Arial"/>
              <a:ea typeface="宋体"/>
              <a:cs typeface="+mn-cs"/>
              <a:sym typeface="+mn-ea" charset="0"/>
            </a:rPr>
            <a:t>领导者角色理论</a:t>
          </a:r>
          <a:r>
            <a:rPr lang="en-US" altLang="zh-CN" sz="2000" kern="1200" dirty="0">
              <a:solidFill>
                <a:srgbClr val="FFFFFF"/>
              </a:solidFill>
              <a:latin typeface="Arial"/>
              <a:ea typeface="宋体"/>
              <a:cs typeface="+mn-cs"/>
              <a:sym typeface="+mn-ea" charset="0"/>
            </a:rPr>
            <a:t>——</a:t>
          </a:r>
          <a:r>
            <a:rPr lang="en-US" altLang="zh-CN" sz="2000" kern="1200" dirty="0" err="1">
              <a:solidFill>
                <a:srgbClr val="FFFFFF"/>
              </a:solidFill>
              <a:latin typeface="Arial"/>
              <a:ea typeface="宋体"/>
              <a:cs typeface="+mn-cs"/>
              <a:sym typeface="+mn-ea" charset="0"/>
            </a:rPr>
            <a:t>亨利·明茨伯格</a:t>
          </a:r>
          <a:endParaRPr lang="zh-CN" altLang="en-US" sz="2000" kern="1200" dirty="0">
            <a:solidFill>
              <a:srgbClr val="FFFFFF"/>
            </a:solidFill>
            <a:latin typeface="Arial"/>
            <a:ea typeface="宋体"/>
            <a:cs typeface="+mn-cs"/>
          </a:endParaRPr>
        </a:p>
      </dgm:t>
    </dgm:pt>
    <dgm:pt modelId="{56266C71-6CB3-CF44-9BFC-8D7CD37A1124}" type="parTrans" cxnId="{1CE3AF42-4BEB-DB42-91FB-AC2486A05EC6}">
      <dgm:prSet/>
      <dgm:spPr/>
      <dgm:t>
        <a:bodyPr/>
        <a:lstStyle/>
        <a:p>
          <a:endParaRPr lang="zh-CN" altLang="en-US"/>
        </a:p>
      </dgm:t>
    </dgm:pt>
    <dgm:pt modelId="{74426890-67D1-204B-AA47-C0C2731D6DD8}" type="sibTrans" cxnId="{1CE3AF42-4BEB-DB42-91FB-AC2486A05EC6}">
      <dgm:prSet/>
      <dgm:spPr/>
      <dgm:t>
        <a:bodyPr/>
        <a:lstStyle/>
        <a:p>
          <a:endParaRPr lang="zh-CN" altLang="en-US"/>
        </a:p>
      </dgm:t>
    </dgm:pt>
    <dgm:pt modelId="{EFA17412-4AC0-D243-A898-3BA95A74F0AC}" type="pres">
      <dgm:prSet presAssocID="{603A20AD-B607-3D45-9A93-7704A0C7FC83}" presName="linearFlow" presStyleCnt="0">
        <dgm:presLayoutVars>
          <dgm:dir/>
          <dgm:resizeHandles val="exact"/>
        </dgm:presLayoutVars>
      </dgm:prSet>
      <dgm:spPr/>
    </dgm:pt>
    <dgm:pt modelId="{9235E88F-2D51-E34C-B4F3-A70E6292C434}" type="pres">
      <dgm:prSet presAssocID="{68DC3D5F-F06B-AF45-887E-6A28523C1C8B}" presName="composite" presStyleCnt="0"/>
      <dgm:spPr/>
    </dgm:pt>
    <dgm:pt modelId="{AC2D02E3-6A6F-0A40-B38D-5A21CA33F2A7}" type="pres">
      <dgm:prSet presAssocID="{68DC3D5F-F06B-AF45-887E-6A28523C1C8B}" presName="imgShp" presStyleLbl="fgImgPlace1" presStyleIdx="0" presStyleCnt="3" custLinFactNeighborX="-5241"/>
      <dgm:spPr>
        <a:solidFill>
          <a:srgbClr val="FFC000"/>
        </a:solidFill>
      </dgm:spPr>
    </dgm:pt>
    <dgm:pt modelId="{707A683E-05E3-F048-9EC1-A040CF13E351}" type="pres">
      <dgm:prSet presAssocID="{68DC3D5F-F06B-AF45-887E-6A28523C1C8B}" presName="txShp" presStyleLbl="node1" presStyleIdx="0" presStyleCnt="3" custScaleX="120310" custScaleY="93518" custLinFactNeighborX="11857">
        <dgm:presLayoutVars>
          <dgm:bulletEnabled val="1"/>
        </dgm:presLayoutVars>
      </dgm:prSet>
      <dgm:spPr/>
      <dgm:t>
        <a:bodyPr/>
        <a:lstStyle/>
        <a:p>
          <a:endParaRPr lang="zh-CN" altLang="en-US"/>
        </a:p>
      </dgm:t>
    </dgm:pt>
    <dgm:pt modelId="{8A132345-2331-0643-8451-CD36EAC2C6EA}" type="pres">
      <dgm:prSet presAssocID="{86BB74AB-4D19-C741-B5AF-3B4E71E47EAC}" presName="spacing" presStyleCnt="0"/>
      <dgm:spPr/>
    </dgm:pt>
    <dgm:pt modelId="{E93FB713-727A-2948-8251-9BD063BAEC4F}" type="pres">
      <dgm:prSet presAssocID="{D7125731-F262-5B4D-9C55-DBD7561C41BC}" presName="composite" presStyleCnt="0"/>
      <dgm:spPr/>
    </dgm:pt>
    <dgm:pt modelId="{E0AFC2F1-AB93-C440-9838-EEA62069ED8B}" type="pres">
      <dgm:prSet presAssocID="{D7125731-F262-5B4D-9C55-DBD7561C41BC}" presName="imgShp" presStyleLbl="fgImgPlace1" presStyleIdx="1" presStyleCnt="3" custLinFactNeighborX="-5241" custLinFactNeighborY="-1614"/>
      <dgm:spPr>
        <a:solidFill>
          <a:srgbClr val="FFC000"/>
        </a:solidFill>
      </dgm:spPr>
    </dgm:pt>
    <dgm:pt modelId="{69C2893F-A39A-F44C-A6B3-651C0290CF17}" type="pres">
      <dgm:prSet presAssocID="{D7125731-F262-5B4D-9C55-DBD7561C41BC}" presName="txShp" presStyleLbl="node1" presStyleIdx="1" presStyleCnt="3" custScaleX="119090" custLinFactNeighborX="11433">
        <dgm:presLayoutVars>
          <dgm:bulletEnabled val="1"/>
        </dgm:presLayoutVars>
      </dgm:prSet>
      <dgm:spPr/>
      <dgm:t>
        <a:bodyPr/>
        <a:lstStyle/>
        <a:p>
          <a:endParaRPr lang="zh-CN" altLang="en-US"/>
        </a:p>
      </dgm:t>
    </dgm:pt>
    <dgm:pt modelId="{29D07C4E-EC85-DD46-B342-6F622A07CB23}" type="pres">
      <dgm:prSet presAssocID="{85C10AAB-3C24-514B-A2BB-C6EA6466B6EA}" presName="spacing" presStyleCnt="0"/>
      <dgm:spPr/>
    </dgm:pt>
    <dgm:pt modelId="{E7B6740D-4365-F345-A460-E6BC497B1F4D}" type="pres">
      <dgm:prSet presAssocID="{18F190BB-3AB0-5943-905C-D32B6483B3C9}" presName="composite" presStyleCnt="0"/>
      <dgm:spPr/>
    </dgm:pt>
    <dgm:pt modelId="{95317DD4-6769-3643-B3D6-1538D004D678}" type="pres">
      <dgm:prSet presAssocID="{18F190BB-3AB0-5943-905C-D32B6483B3C9}" presName="imgShp" presStyleLbl="fgImgPlace1" presStyleIdx="2" presStyleCnt="3" custLinFactNeighborX="-5241" custLinFactNeighborY="43"/>
      <dgm:spPr>
        <a:solidFill>
          <a:srgbClr val="FFC000"/>
        </a:solidFill>
      </dgm:spPr>
    </dgm:pt>
    <dgm:pt modelId="{8FD6EC8C-E3F1-1849-BC16-E6A0E9290FAA}" type="pres">
      <dgm:prSet presAssocID="{18F190BB-3AB0-5943-905C-D32B6483B3C9}" presName="txShp" presStyleLbl="node1" presStyleIdx="2" presStyleCnt="3" custScaleX="121067" custLinFactNeighborX="12236">
        <dgm:presLayoutVars>
          <dgm:bulletEnabled val="1"/>
        </dgm:presLayoutVars>
      </dgm:prSet>
      <dgm:spPr/>
      <dgm:t>
        <a:bodyPr/>
        <a:lstStyle/>
        <a:p>
          <a:endParaRPr lang="zh-CN" altLang="en-US"/>
        </a:p>
      </dgm:t>
    </dgm:pt>
  </dgm:ptLst>
  <dgm:cxnLst>
    <dgm:cxn modelId="{C7AE1090-5D7C-DE4D-9DB4-A5D726D1551B}" type="presOf" srcId="{603A20AD-B607-3D45-9A93-7704A0C7FC83}" destId="{EFA17412-4AC0-D243-A898-3BA95A74F0AC}" srcOrd="0" destOrd="0" presId="urn:microsoft.com/office/officeart/2005/8/layout/vList3#2"/>
    <dgm:cxn modelId="{A631745A-0BBB-1242-ADF3-5CF1139CFF04}" type="presOf" srcId="{18F190BB-3AB0-5943-905C-D32B6483B3C9}" destId="{8FD6EC8C-E3F1-1849-BC16-E6A0E9290FAA}" srcOrd="0" destOrd="0" presId="urn:microsoft.com/office/officeart/2005/8/layout/vList3#2"/>
    <dgm:cxn modelId="{99F1053B-FA16-0A47-A7AD-6638F216A966}" srcId="{603A20AD-B607-3D45-9A93-7704A0C7FC83}" destId="{68DC3D5F-F06B-AF45-887E-6A28523C1C8B}" srcOrd="0" destOrd="0" parTransId="{7D0C9F83-2A1C-EC4B-A2C7-91BF0E0841F5}" sibTransId="{86BB74AB-4D19-C741-B5AF-3B4E71E47EAC}"/>
    <dgm:cxn modelId="{55F12FD1-3DE9-7A4B-A428-E493D94FBF61}" srcId="{603A20AD-B607-3D45-9A93-7704A0C7FC83}" destId="{D7125731-F262-5B4D-9C55-DBD7561C41BC}" srcOrd="1" destOrd="0" parTransId="{BC991BCD-CB3F-E547-8521-946B9C8A36E7}" sibTransId="{85C10AAB-3C24-514B-A2BB-C6EA6466B6EA}"/>
    <dgm:cxn modelId="{1CE3AF42-4BEB-DB42-91FB-AC2486A05EC6}" srcId="{603A20AD-B607-3D45-9A93-7704A0C7FC83}" destId="{18F190BB-3AB0-5943-905C-D32B6483B3C9}" srcOrd="2" destOrd="0" parTransId="{56266C71-6CB3-CF44-9BFC-8D7CD37A1124}" sibTransId="{74426890-67D1-204B-AA47-C0C2731D6DD8}"/>
    <dgm:cxn modelId="{398C1AD6-A29D-EE42-BC94-DE4262149D4F}" type="presOf" srcId="{D7125731-F262-5B4D-9C55-DBD7561C41BC}" destId="{69C2893F-A39A-F44C-A6B3-651C0290CF17}" srcOrd="0" destOrd="0" presId="urn:microsoft.com/office/officeart/2005/8/layout/vList3#2"/>
    <dgm:cxn modelId="{412E59CF-57D3-9841-A030-E24C6898175E}" type="presOf" srcId="{68DC3D5F-F06B-AF45-887E-6A28523C1C8B}" destId="{707A683E-05E3-F048-9EC1-A040CF13E351}" srcOrd="0" destOrd="0" presId="urn:microsoft.com/office/officeart/2005/8/layout/vList3#2"/>
    <dgm:cxn modelId="{4B9DF5C5-F7B5-264D-9659-C79C409B836E}" type="presParOf" srcId="{EFA17412-4AC0-D243-A898-3BA95A74F0AC}" destId="{9235E88F-2D51-E34C-B4F3-A70E6292C434}" srcOrd="0" destOrd="0" presId="urn:microsoft.com/office/officeart/2005/8/layout/vList3#2"/>
    <dgm:cxn modelId="{E8F91011-8887-8740-B3A5-E1D3DA4A24DD}" type="presParOf" srcId="{9235E88F-2D51-E34C-B4F3-A70E6292C434}" destId="{AC2D02E3-6A6F-0A40-B38D-5A21CA33F2A7}" srcOrd="0" destOrd="0" presId="urn:microsoft.com/office/officeart/2005/8/layout/vList3#2"/>
    <dgm:cxn modelId="{16FB9FA5-6FAD-3C4D-9DE7-770E70CD0EF4}" type="presParOf" srcId="{9235E88F-2D51-E34C-B4F3-A70E6292C434}" destId="{707A683E-05E3-F048-9EC1-A040CF13E351}" srcOrd="1" destOrd="0" presId="urn:microsoft.com/office/officeart/2005/8/layout/vList3#2"/>
    <dgm:cxn modelId="{1B826EB3-EB34-DC40-AEBE-E04CBA1143A9}" type="presParOf" srcId="{EFA17412-4AC0-D243-A898-3BA95A74F0AC}" destId="{8A132345-2331-0643-8451-CD36EAC2C6EA}" srcOrd="1" destOrd="0" presId="urn:microsoft.com/office/officeart/2005/8/layout/vList3#2"/>
    <dgm:cxn modelId="{4DBF54F7-3FE7-4546-9246-FA723B153A58}" type="presParOf" srcId="{EFA17412-4AC0-D243-A898-3BA95A74F0AC}" destId="{E93FB713-727A-2948-8251-9BD063BAEC4F}" srcOrd="2" destOrd="0" presId="urn:microsoft.com/office/officeart/2005/8/layout/vList3#2"/>
    <dgm:cxn modelId="{0CEBB5C0-8286-6A44-B44A-4447B8FF4531}" type="presParOf" srcId="{E93FB713-727A-2948-8251-9BD063BAEC4F}" destId="{E0AFC2F1-AB93-C440-9838-EEA62069ED8B}" srcOrd="0" destOrd="0" presId="urn:microsoft.com/office/officeart/2005/8/layout/vList3#2"/>
    <dgm:cxn modelId="{9D214C2C-BFCC-2847-95B1-560E6FFFEF77}" type="presParOf" srcId="{E93FB713-727A-2948-8251-9BD063BAEC4F}" destId="{69C2893F-A39A-F44C-A6B3-651C0290CF17}" srcOrd="1" destOrd="0" presId="urn:microsoft.com/office/officeart/2005/8/layout/vList3#2"/>
    <dgm:cxn modelId="{627F3802-D778-B945-AA72-59439F896E5F}" type="presParOf" srcId="{EFA17412-4AC0-D243-A898-3BA95A74F0AC}" destId="{29D07C4E-EC85-DD46-B342-6F622A07CB23}" srcOrd="3" destOrd="0" presId="urn:microsoft.com/office/officeart/2005/8/layout/vList3#2"/>
    <dgm:cxn modelId="{80F286F3-2EBF-8D4D-8E67-A16A90E0DB3B}" type="presParOf" srcId="{EFA17412-4AC0-D243-A898-3BA95A74F0AC}" destId="{E7B6740D-4365-F345-A460-E6BC497B1F4D}" srcOrd="4" destOrd="0" presId="urn:microsoft.com/office/officeart/2005/8/layout/vList3#2"/>
    <dgm:cxn modelId="{2536ACEA-62B2-544C-ABE4-24733AC694F1}" type="presParOf" srcId="{E7B6740D-4365-F345-A460-E6BC497B1F4D}" destId="{95317DD4-6769-3643-B3D6-1538D004D678}" srcOrd="0" destOrd="0" presId="urn:microsoft.com/office/officeart/2005/8/layout/vList3#2"/>
    <dgm:cxn modelId="{29009EED-1752-9347-AACD-FA8BD02A6796}" type="presParOf" srcId="{E7B6740D-4365-F345-A460-E6BC497B1F4D}" destId="{8FD6EC8C-E3F1-1849-BC16-E6A0E9290FAA}" srcOrd="1" destOrd="0" presId="urn:microsoft.com/office/officeart/2005/8/layout/vList3#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41D4BD-C249-3447-8FA7-00F1914FB15F}" type="doc">
      <dgm:prSet loTypeId="urn:microsoft.com/office/officeart/2005/8/layout/vList4#1" loCatId="" qsTypeId="urn:microsoft.com/office/officeart/2005/8/quickstyle/simple1" qsCatId="simple" csTypeId="urn:microsoft.com/office/officeart/2005/8/colors/accent1_2" csCatId="accent1" phldr="1"/>
      <dgm:spPr/>
      <dgm:t>
        <a:bodyPr/>
        <a:lstStyle/>
        <a:p>
          <a:endParaRPr lang="zh-CN" altLang="en-US"/>
        </a:p>
      </dgm:t>
    </dgm:pt>
    <dgm:pt modelId="{320207C4-ADA8-BC4A-BD27-A2223491D051}">
      <dgm:prSet phldrT="[文本]" custT="1"/>
      <dgm:spPr>
        <a:solidFill>
          <a:srgbClr val="DE7337"/>
        </a:solidFill>
      </dgm:spPr>
      <dgm:t>
        <a:bodyPr/>
        <a:lstStyle/>
        <a:p>
          <a:pPr>
            <a:buFontTx/>
            <a:buAutoNum type="arabicPeriod"/>
          </a:pPr>
          <a:r>
            <a:rPr lang="zh-CN" altLang="en-US" sz="2800" dirty="0"/>
            <a:t>          </a:t>
          </a:r>
          <a:r>
            <a:rPr lang="en-US" altLang="zh-CN" sz="2800" dirty="0"/>
            <a:t>1.费德勒的权变领导理论</a:t>
          </a:r>
          <a:endParaRPr lang="zh-CN" altLang="en-US" sz="2800" dirty="0"/>
        </a:p>
      </dgm:t>
    </dgm:pt>
    <dgm:pt modelId="{44B65F85-30A6-E747-B872-20C0486083F2}" type="parTrans" cxnId="{3E320524-E6D1-E741-8743-3206C4534113}">
      <dgm:prSet/>
      <dgm:spPr/>
      <dgm:t>
        <a:bodyPr/>
        <a:lstStyle/>
        <a:p>
          <a:endParaRPr lang="zh-CN" altLang="en-US"/>
        </a:p>
      </dgm:t>
    </dgm:pt>
    <dgm:pt modelId="{D768CAAC-84EE-444A-91DC-1F5ECBCAA1E3}" type="sibTrans" cxnId="{3E320524-E6D1-E741-8743-3206C4534113}">
      <dgm:prSet/>
      <dgm:spPr/>
      <dgm:t>
        <a:bodyPr/>
        <a:lstStyle/>
        <a:p>
          <a:endParaRPr lang="zh-CN" altLang="en-US"/>
        </a:p>
      </dgm:t>
    </dgm:pt>
    <dgm:pt modelId="{CE738C93-87EA-C849-87AB-A9AB051ABEA0}">
      <dgm:prSet phldrT="[文本]" custT="1"/>
      <dgm:spPr>
        <a:solidFill>
          <a:srgbClr val="DE7337"/>
        </a:solidFill>
        <a:ln>
          <a:solidFill>
            <a:srgbClr val="DE7337"/>
          </a:solidFill>
        </a:ln>
      </dgm:spPr>
      <dgm:t>
        <a:bodyPr/>
        <a:lstStyle/>
        <a:p>
          <a:pPr algn="l" rtl="0" eaLnBrk="0" fontAlgn="base" hangingPunct="0">
            <a:spcBef>
              <a:spcPct val="0"/>
            </a:spcBef>
            <a:spcAft>
              <a:spcPct val="0"/>
            </a:spcAft>
            <a:buFontTx/>
            <a:buAutoNum type="arabicPeriod"/>
          </a:pPr>
          <a:r>
            <a:rPr lang="zh-CN" altLang="en-US" sz="2800" kern="1200" dirty="0">
              <a:solidFill>
                <a:schemeClr val="bg1"/>
              </a:solidFill>
              <a:latin typeface="+mn-lt"/>
              <a:ea typeface="+mn-ea"/>
              <a:cs typeface="+mn-ea"/>
              <a:sym typeface="+mn-ea" charset="0"/>
            </a:rPr>
            <a:t>           </a:t>
          </a:r>
          <a:r>
            <a:rPr lang="en-US" altLang="zh-CN" sz="2800" kern="1200" dirty="0">
              <a:solidFill>
                <a:schemeClr val="bg1"/>
              </a:solidFill>
              <a:latin typeface="+mn-lt"/>
              <a:ea typeface="+mn-ea"/>
              <a:cs typeface="+mn-ea"/>
              <a:sym typeface="+mn-ea" charset="0"/>
            </a:rPr>
            <a:t>2.豪斯的路径—</a:t>
          </a:r>
          <a:r>
            <a:rPr lang="en-US" altLang="zh-CN" sz="2800" kern="1200" dirty="0" err="1">
              <a:solidFill>
                <a:schemeClr val="bg1"/>
              </a:solidFill>
              <a:latin typeface="+mn-lt"/>
              <a:ea typeface="+mn-ea"/>
              <a:cs typeface="+mn-ea"/>
              <a:sym typeface="+mn-ea" charset="0"/>
            </a:rPr>
            <a:t>目标领导理论</a:t>
          </a:r>
          <a:r>
            <a:rPr lang="en-US" altLang="zh-CN" sz="2800" kern="1200" dirty="0">
              <a:solidFill>
                <a:schemeClr val="bg1"/>
              </a:solidFill>
              <a:latin typeface="+mn-lt"/>
              <a:ea typeface="+mn-ea"/>
              <a:cs typeface="+mn-ea"/>
              <a:sym typeface="+mn-ea" charset="0"/>
            </a:rPr>
            <a:t> </a:t>
          </a:r>
        </a:p>
      </dgm:t>
    </dgm:pt>
    <dgm:pt modelId="{15543395-03E2-3243-AA1F-E1D554B982FB}" type="parTrans" cxnId="{F8E6DDC7-F1BD-7B47-8716-EC1861D9386C}">
      <dgm:prSet/>
      <dgm:spPr/>
      <dgm:t>
        <a:bodyPr/>
        <a:lstStyle/>
        <a:p>
          <a:endParaRPr lang="zh-CN" altLang="en-US"/>
        </a:p>
      </dgm:t>
    </dgm:pt>
    <dgm:pt modelId="{F110ACFF-6BA3-4241-A29E-C7614FE6F428}" type="sibTrans" cxnId="{F8E6DDC7-F1BD-7B47-8716-EC1861D9386C}">
      <dgm:prSet/>
      <dgm:spPr/>
      <dgm:t>
        <a:bodyPr/>
        <a:lstStyle/>
        <a:p>
          <a:endParaRPr lang="zh-CN" altLang="en-US"/>
        </a:p>
      </dgm:t>
    </dgm:pt>
    <dgm:pt modelId="{5E70D1CC-BBD4-534D-A13E-7ED907CE5998}">
      <dgm:prSet phldrT="[文本]" custT="1"/>
      <dgm:spPr>
        <a:solidFill>
          <a:srgbClr val="DE7337"/>
        </a:solidFill>
      </dgm:spPr>
      <dgm:t>
        <a:bodyPr/>
        <a:lstStyle/>
        <a:p>
          <a:pPr>
            <a:buFontTx/>
            <a:buAutoNum type="arabicPeriod"/>
          </a:pPr>
          <a:r>
            <a:rPr lang="zh-CN" altLang="en-US" sz="2800" b="0" dirty="0">
              <a:latin typeface="+mn-lt"/>
              <a:ea typeface="黑体" charset="0"/>
              <a:sym typeface="+mn-ea" charset="0"/>
            </a:rPr>
            <a:t>           </a:t>
          </a:r>
          <a:r>
            <a:rPr lang="en-US" altLang="zh-CN" sz="2800" b="0" dirty="0">
              <a:latin typeface="+mn-lt"/>
              <a:ea typeface="黑体" charset="0"/>
              <a:sym typeface="+mn-ea" charset="0"/>
            </a:rPr>
            <a:t>3.文化背景与领导</a:t>
          </a:r>
          <a:endParaRPr lang="zh-CN" altLang="en-US" sz="2800" b="0" dirty="0">
            <a:latin typeface="+mn-lt"/>
          </a:endParaRPr>
        </a:p>
      </dgm:t>
    </dgm:pt>
    <dgm:pt modelId="{B4C8FE1E-9744-C540-AA86-73BA2B862639}" type="parTrans" cxnId="{67F8262A-1004-A345-AC1B-7676D99806EA}">
      <dgm:prSet/>
      <dgm:spPr/>
      <dgm:t>
        <a:bodyPr/>
        <a:lstStyle/>
        <a:p>
          <a:endParaRPr lang="zh-CN" altLang="en-US"/>
        </a:p>
      </dgm:t>
    </dgm:pt>
    <dgm:pt modelId="{C131CE54-CDAB-8A49-9B49-5CFEF81DCB4A}" type="sibTrans" cxnId="{67F8262A-1004-A345-AC1B-7676D99806EA}">
      <dgm:prSet/>
      <dgm:spPr/>
      <dgm:t>
        <a:bodyPr/>
        <a:lstStyle/>
        <a:p>
          <a:endParaRPr lang="zh-CN" altLang="en-US"/>
        </a:p>
      </dgm:t>
    </dgm:pt>
    <dgm:pt modelId="{BB58146E-23B5-AB46-9517-12944DEC8F80}" type="pres">
      <dgm:prSet presAssocID="{0241D4BD-C249-3447-8FA7-00F1914FB15F}" presName="linear" presStyleCnt="0">
        <dgm:presLayoutVars>
          <dgm:dir/>
          <dgm:resizeHandles val="exact"/>
        </dgm:presLayoutVars>
      </dgm:prSet>
      <dgm:spPr/>
      <dgm:t>
        <a:bodyPr/>
        <a:lstStyle/>
        <a:p>
          <a:endParaRPr lang="zh-CN" altLang="en-US"/>
        </a:p>
      </dgm:t>
    </dgm:pt>
    <dgm:pt modelId="{CACC2DE6-6ACB-0F49-A37C-F6208AE9EF55}" type="pres">
      <dgm:prSet presAssocID="{320207C4-ADA8-BC4A-BD27-A2223491D051}" presName="comp" presStyleCnt="0"/>
      <dgm:spPr/>
    </dgm:pt>
    <dgm:pt modelId="{1D3DFEF6-E588-CF4B-874B-1B406EF7F0AC}" type="pres">
      <dgm:prSet presAssocID="{320207C4-ADA8-BC4A-BD27-A2223491D051}" presName="box" presStyleLbl="node1" presStyleIdx="0" presStyleCnt="3" custLinFactNeighborX="-41983" custLinFactNeighborY="1375"/>
      <dgm:spPr/>
      <dgm:t>
        <a:bodyPr/>
        <a:lstStyle/>
        <a:p>
          <a:endParaRPr lang="zh-CN" altLang="en-US"/>
        </a:p>
      </dgm:t>
    </dgm:pt>
    <dgm:pt modelId="{6B898907-B3C5-994C-BDDF-B41A8DDDF1C7}" type="pres">
      <dgm:prSet presAssocID="{320207C4-ADA8-BC4A-BD27-A2223491D051}" presName="img" presStyleLbl="fgImgPlace1" presStyleIdx="0" presStyleCnt="3" custScaleX="152685" custScaleY="101653" custLinFactNeighborX="22602" custLinFactNeighborY="-275"/>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t="-3000" b="-3000"/>
          </a:stretch>
        </a:blipFill>
      </dgm:spPr>
      <dgm:t>
        <a:bodyPr/>
        <a:lstStyle/>
        <a:p>
          <a:endParaRPr lang="zh-CN" altLang="en-US"/>
        </a:p>
      </dgm:t>
    </dgm:pt>
    <dgm:pt modelId="{EE268C3D-3839-064F-9FAE-F29271C88CB7}" type="pres">
      <dgm:prSet presAssocID="{320207C4-ADA8-BC4A-BD27-A2223491D051}" presName="text" presStyleLbl="node1" presStyleIdx="0" presStyleCnt="3">
        <dgm:presLayoutVars>
          <dgm:bulletEnabled val="1"/>
        </dgm:presLayoutVars>
      </dgm:prSet>
      <dgm:spPr/>
      <dgm:t>
        <a:bodyPr/>
        <a:lstStyle/>
        <a:p>
          <a:endParaRPr lang="zh-CN" altLang="en-US"/>
        </a:p>
      </dgm:t>
    </dgm:pt>
    <dgm:pt modelId="{9DB16A72-F713-BA43-AA96-15E8F0E40328}" type="pres">
      <dgm:prSet presAssocID="{D768CAAC-84EE-444A-91DC-1F5ECBCAA1E3}" presName="spacer" presStyleCnt="0"/>
      <dgm:spPr/>
    </dgm:pt>
    <dgm:pt modelId="{E59FB402-6103-AC4E-B1E8-DAB19397CA57}" type="pres">
      <dgm:prSet presAssocID="{CE738C93-87EA-C849-87AB-A9AB051ABEA0}" presName="comp" presStyleCnt="0"/>
      <dgm:spPr/>
    </dgm:pt>
    <dgm:pt modelId="{83E76E4B-3ECA-2F4C-A607-523405CA7C37}" type="pres">
      <dgm:prSet presAssocID="{CE738C93-87EA-C849-87AB-A9AB051ABEA0}" presName="box" presStyleLbl="node1" presStyleIdx="1" presStyleCnt="3" custLinFactNeighborX="-1794"/>
      <dgm:spPr/>
      <dgm:t>
        <a:bodyPr/>
        <a:lstStyle/>
        <a:p>
          <a:endParaRPr lang="zh-CN" altLang="en-US"/>
        </a:p>
      </dgm:t>
    </dgm:pt>
    <dgm:pt modelId="{278FBCB1-2263-A246-A7EB-CF72139901E6}" type="pres">
      <dgm:prSet presAssocID="{CE738C93-87EA-C849-87AB-A9AB051ABEA0}" presName="img" presStyleLbl="fgImgPlace1" presStyleIdx="1" presStyleCnt="3" custScaleX="154206" custScaleY="97285" custLinFactNeighborX="22982" custLinFactNeighborY="192"/>
      <dgm:spPr>
        <a:blipFill>
          <a:blip xmlns:r="http://schemas.openxmlformats.org/officeDocument/2006/relationships" r:embed="rId2">
            <a:extLst>
              <a:ext uri="{28A0092B-C50C-407E-A947-70E740481C1C}">
                <a14:useLocalDpi xmlns:a14="http://schemas.microsoft.com/office/drawing/2010/main" xmlns="" val="0"/>
              </a:ext>
            </a:extLst>
          </a:blip>
          <a:srcRect/>
          <a:stretch>
            <a:fillRect t="-15000" b="-15000"/>
          </a:stretch>
        </a:blipFill>
      </dgm:spPr>
    </dgm:pt>
    <dgm:pt modelId="{3D108E85-5092-1841-AFCD-89250BE98862}" type="pres">
      <dgm:prSet presAssocID="{CE738C93-87EA-C849-87AB-A9AB051ABEA0}" presName="text" presStyleLbl="node1" presStyleIdx="1" presStyleCnt="3">
        <dgm:presLayoutVars>
          <dgm:bulletEnabled val="1"/>
        </dgm:presLayoutVars>
      </dgm:prSet>
      <dgm:spPr/>
      <dgm:t>
        <a:bodyPr/>
        <a:lstStyle/>
        <a:p>
          <a:endParaRPr lang="zh-CN" altLang="en-US"/>
        </a:p>
      </dgm:t>
    </dgm:pt>
    <dgm:pt modelId="{2BC39C1C-B7D4-4C46-9B78-DCE1CC88C91D}" type="pres">
      <dgm:prSet presAssocID="{F110ACFF-6BA3-4241-A29E-C7614FE6F428}" presName="spacer" presStyleCnt="0"/>
      <dgm:spPr/>
    </dgm:pt>
    <dgm:pt modelId="{CC46F0D4-7AA8-C545-A39C-1E89630200B1}" type="pres">
      <dgm:prSet presAssocID="{5E70D1CC-BBD4-534D-A13E-7ED907CE5998}" presName="comp" presStyleCnt="0"/>
      <dgm:spPr/>
    </dgm:pt>
    <dgm:pt modelId="{B4A0A5E0-3723-1247-8428-F554BEEF1990}" type="pres">
      <dgm:prSet presAssocID="{5E70D1CC-BBD4-534D-A13E-7ED907CE5998}" presName="box" presStyleLbl="node1" presStyleIdx="2" presStyleCnt="3" custLinFactNeighborX="-3103"/>
      <dgm:spPr/>
      <dgm:t>
        <a:bodyPr/>
        <a:lstStyle/>
        <a:p>
          <a:endParaRPr lang="zh-CN" altLang="en-US"/>
        </a:p>
      </dgm:t>
    </dgm:pt>
    <dgm:pt modelId="{B178E111-33F9-4E49-9C17-FCE0D0BEAF94}" type="pres">
      <dgm:prSet presAssocID="{5E70D1CC-BBD4-534D-A13E-7ED907CE5998}" presName="img" presStyleLbl="fgImgPlace1" presStyleIdx="2" presStyleCnt="3" custScaleX="161685" custLinFactNeighborX="24852" custLinFactNeighborY="4201"/>
      <dgm:spPr>
        <a:blipFill>
          <a:blip xmlns:r="http://schemas.openxmlformats.org/officeDocument/2006/relationships" r:embed="rId3">
            <a:extLst>
              <a:ext uri="{28A0092B-C50C-407E-A947-70E740481C1C}">
                <a14:useLocalDpi xmlns:a14="http://schemas.microsoft.com/office/drawing/2010/main" xmlns="" val="0"/>
              </a:ext>
            </a:extLst>
          </a:blip>
          <a:srcRect/>
          <a:stretch>
            <a:fillRect t="-16000" b="-16000"/>
          </a:stretch>
        </a:blipFill>
      </dgm:spPr>
      <dgm:t>
        <a:bodyPr/>
        <a:lstStyle/>
        <a:p>
          <a:endParaRPr lang="zh-CN" altLang="en-US"/>
        </a:p>
      </dgm:t>
    </dgm:pt>
    <dgm:pt modelId="{7B99FB13-6CBD-7D4A-A78D-F29360968BF5}" type="pres">
      <dgm:prSet presAssocID="{5E70D1CC-BBD4-534D-A13E-7ED907CE5998}" presName="text" presStyleLbl="node1" presStyleIdx="2" presStyleCnt="3">
        <dgm:presLayoutVars>
          <dgm:bulletEnabled val="1"/>
        </dgm:presLayoutVars>
      </dgm:prSet>
      <dgm:spPr/>
      <dgm:t>
        <a:bodyPr/>
        <a:lstStyle/>
        <a:p>
          <a:endParaRPr lang="zh-CN" altLang="en-US"/>
        </a:p>
      </dgm:t>
    </dgm:pt>
  </dgm:ptLst>
  <dgm:cxnLst>
    <dgm:cxn modelId="{6A88CD3C-1DD7-DF40-9680-5D8159E8BCA8}" type="presOf" srcId="{320207C4-ADA8-BC4A-BD27-A2223491D051}" destId="{EE268C3D-3839-064F-9FAE-F29271C88CB7}" srcOrd="1" destOrd="0" presId="urn:microsoft.com/office/officeart/2005/8/layout/vList4#1"/>
    <dgm:cxn modelId="{FA5A6C34-9898-5247-9D84-95A6A446A145}" type="presOf" srcId="{CE738C93-87EA-C849-87AB-A9AB051ABEA0}" destId="{83E76E4B-3ECA-2F4C-A607-523405CA7C37}" srcOrd="0" destOrd="0" presId="urn:microsoft.com/office/officeart/2005/8/layout/vList4#1"/>
    <dgm:cxn modelId="{AF13A1A8-A6DF-BC46-9BE2-53B868B8BE9D}" type="presOf" srcId="{0241D4BD-C249-3447-8FA7-00F1914FB15F}" destId="{BB58146E-23B5-AB46-9517-12944DEC8F80}" srcOrd="0" destOrd="0" presId="urn:microsoft.com/office/officeart/2005/8/layout/vList4#1"/>
    <dgm:cxn modelId="{FD0D6A09-9761-C547-AA59-D96CCA664448}" type="presOf" srcId="{5E70D1CC-BBD4-534D-A13E-7ED907CE5998}" destId="{7B99FB13-6CBD-7D4A-A78D-F29360968BF5}" srcOrd="1" destOrd="0" presId="urn:microsoft.com/office/officeart/2005/8/layout/vList4#1"/>
    <dgm:cxn modelId="{3E320524-E6D1-E741-8743-3206C4534113}" srcId="{0241D4BD-C249-3447-8FA7-00F1914FB15F}" destId="{320207C4-ADA8-BC4A-BD27-A2223491D051}" srcOrd="0" destOrd="0" parTransId="{44B65F85-30A6-E747-B872-20C0486083F2}" sibTransId="{D768CAAC-84EE-444A-91DC-1F5ECBCAA1E3}"/>
    <dgm:cxn modelId="{C4ECE1CB-C972-ED4D-8364-F2B91110BFDB}" type="presOf" srcId="{320207C4-ADA8-BC4A-BD27-A2223491D051}" destId="{1D3DFEF6-E588-CF4B-874B-1B406EF7F0AC}" srcOrd="0" destOrd="0" presId="urn:microsoft.com/office/officeart/2005/8/layout/vList4#1"/>
    <dgm:cxn modelId="{F8E6DDC7-F1BD-7B47-8716-EC1861D9386C}" srcId="{0241D4BD-C249-3447-8FA7-00F1914FB15F}" destId="{CE738C93-87EA-C849-87AB-A9AB051ABEA0}" srcOrd="1" destOrd="0" parTransId="{15543395-03E2-3243-AA1F-E1D554B982FB}" sibTransId="{F110ACFF-6BA3-4241-A29E-C7614FE6F428}"/>
    <dgm:cxn modelId="{67F8262A-1004-A345-AC1B-7676D99806EA}" srcId="{0241D4BD-C249-3447-8FA7-00F1914FB15F}" destId="{5E70D1CC-BBD4-534D-A13E-7ED907CE5998}" srcOrd="2" destOrd="0" parTransId="{B4C8FE1E-9744-C540-AA86-73BA2B862639}" sibTransId="{C131CE54-CDAB-8A49-9B49-5CFEF81DCB4A}"/>
    <dgm:cxn modelId="{BE8F8DF2-9C5D-DE42-8FC4-7CA6EF48069C}" type="presOf" srcId="{CE738C93-87EA-C849-87AB-A9AB051ABEA0}" destId="{3D108E85-5092-1841-AFCD-89250BE98862}" srcOrd="1" destOrd="0" presId="urn:microsoft.com/office/officeart/2005/8/layout/vList4#1"/>
    <dgm:cxn modelId="{4CCDBD6F-8068-364A-A472-27DD07E0FF4A}" type="presOf" srcId="{5E70D1CC-BBD4-534D-A13E-7ED907CE5998}" destId="{B4A0A5E0-3723-1247-8428-F554BEEF1990}" srcOrd="0" destOrd="0" presId="urn:microsoft.com/office/officeart/2005/8/layout/vList4#1"/>
    <dgm:cxn modelId="{1771AAAE-C701-1C4C-8B46-F7227259B56D}" type="presParOf" srcId="{BB58146E-23B5-AB46-9517-12944DEC8F80}" destId="{CACC2DE6-6ACB-0F49-A37C-F6208AE9EF55}" srcOrd="0" destOrd="0" presId="urn:microsoft.com/office/officeart/2005/8/layout/vList4#1"/>
    <dgm:cxn modelId="{B20E4F36-FD56-8446-9302-8641BAF70718}" type="presParOf" srcId="{CACC2DE6-6ACB-0F49-A37C-F6208AE9EF55}" destId="{1D3DFEF6-E588-CF4B-874B-1B406EF7F0AC}" srcOrd="0" destOrd="0" presId="urn:microsoft.com/office/officeart/2005/8/layout/vList4#1"/>
    <dgm:cxn modelId="{DD0069A0-4256-7D44-B344-3AF50EB5C547}" type="presParOf" srcId="{CACC2DE6-6ACB-0F49-A37C-F6208AE9EF55}" destId="{6B898907-B3C5-994C-BDDF-B41A8DDDF1C7}" srcOrd="1" destOrd="0" presId="urn:microsoft.com/office/officeart/2005/8/layout/vList4#1"/>
    <dgm:cxn modelId="{D259B424-54C6-D545-92ED-69A084A2AF31}" type="presParOf" srcId="{CACC2DE6-6ACB-0F49-A37C-F6208AE9EF55}" destId="{EE268C3D-3839-064F-9FAE-F29271C88CB7}" srcOrd="2" destOrd="0" presId="urn:microsoft.com/office/officeart/2005/8/layout/vList4#1"/>
    <dgm:cxn modelId="{5490541C-9A9A-4946-B5B9-11DECBBB89DD}" type="presParOf" srcId="{BB58146E-23B5-AB46-9517-12944DEC8F80}" destId="{9DB16A72-F713-BA43-AA96-15E8F0E40328}" srcOrd="1" destOrd="0" presId="urn:microsoft.com/office/officeart/2005/8/layout/vList4#1"/>
    <dgm:cxn modelId="{56F5B45C-3CFD-9C46-90D4-986D0511BFEF}" type="presParOf" srcId="{BB58146E-23B5-AB46-9517-12944DEC8F80}" destId="{E59FB402-6103-AC4E-B1E8-DAB19397CA57}" srcOrd="2" destOrd="0" presId="urn:microsoft.com/office/officeart/2005/8/layout/vList4#1"/>
    <dgm:cxn modelId="{60EFBB5F-6A45-0444-A22E-8C4FFFD23FA4}" type="presParOf" srcId="{E59FB402-6103-AC4E-B1E8-DAB19397CA57}" destId="{83E76E4B-3ECA-2F4C-A607-523405CA7C37}" srcOrd="0" destOrd="0" presId="urn:microsoft.com/office/officeart/2005/8/layout/vList4#1"/>
    <dgm:cxn modelId="{647FC546-C8F1-7749-A6F2-9229201B9B93}" type="presParOf" srcId="{E59FB402-6103-AC4E-B1E8-DAB19397CA57}" destId="{278FBCB1-2263-A246-A7EB-CF72139901E6}" srcOrd="1" destOrd="0" presId="urn:microsoft.com/office/officeart/2005/8/layout/vList4#1"/>
    <dgm:cxn modelId="{5AD36CE7-9E76-854D-8DBC-E7D27BA8F96F}" type="presParOf" srcId="{E59FB402-6103-AC4E-B1E8-DAB19397CA57}" destId="{3D108E85-5092-1841-AFCD-89250BE98862}" srcOrd="2" destOrd="0" presId="urn:microsoft.com/office/officeart/2005/8/layout/vList4#1"/>
    <dgm:cxn modelId="{AE59277C-B2B0-DD4E-B720-FCDB6D2D0502}" type="presParOf" srcId="{BB58146E-23B5-AB46-9517-12944DEC8F80}" destId="{2BC39C1C-B7D4-4C46-9B78-DCE1CC88C91D}" srcOrd="3" destOrd="0" presId="urn:microsoft.com/office/officeart/2005/8/layout/vList4#1"/>
    <dgm:cxn modelId="{33C69CB1-BF0C-4540-A017-30E2B62AF63F}" type="presParOf" srcId="{BB58146E-23B5-AB46-9517-12944DEC8F80}" destId="{CC46F0D4-7AA8-C545-A39C-1E89630200B1}" srcOrd="4" destOrd="0" presId="urn:microsoft.com/office/officeart/2005/8/layout/vList4#1"/>
    <dgm:cxn modelId="{5BF26A3E-C5BF-354B-A0CB-7DA6A3B65A70}" type="presParOf" srcId="{CC46F0D4-7AA8-C545-A39C-1E89630200B1}" destId="{B4A0A5E0-3723-1247-8428-F554BEEF1990}" srcOrd="0" destOrd="0" presId="urn:microsoft.com/office/officeart/2005/8/layout/vList4#1"/>
    <dgm:cxn modelId="{816D89BF-74A8-5647-A27B-C6E9EAB8BB4D}" type="presParOf" srcId="{CC46F0D4-7AA8-C545-A39C-1E89630200B1}" destId="{B178E111-33F9-4E49-9C17-FCE0D0BEAF94}" srcOrd="1" destOrd="0" presId="urn:microsoft.com/office/officeart/2005/8/layout/vList4#1"/>
    <dgm:cxn modelId="{6B0D5770-A81C-5940-94ED-4EDC4FE22A35}" type="presParOf" srcId="{CC46F0D4-7AA8-C545-A39C-1E89630200B1}" destId="{7B99FB13-6CBD-7D4A-A78D-F29360968BF5}" srcOrd="2" destOrd="0" presId="urn:microsoft.com/office/officeart/2005/8/layout/vList4#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E053E0-A479-374B-B6EE-404BA7CF6A28}" type="doc">
      <dgm:prSet loTypeId="urn:microsoft.com/office/officeart/2005/8/layout/cycle6" loCatId="" qsTypeId="urn:microsoft.com/office/officeart/2005/8/quickstyle/simple1" qsCatId="simple" csTypeId="urn:microsoft.com/office/officeart/2005/8/colors/accent2_5" csCatId="accent2" phldr="1"/>
      <dgm:spPr/>
      <dgm:t>
        <a:bodyPr/>
        <a:lstStyle/>
        <a:p>
          <a:endParaRPr lang="zh-CN" altLang="en-US"/>
        </a:p>
      </dgm:t>
    </dgm:pt>
    <dgm:pt modelId="{A7C3D0A3-87BC-4C49-84EE-940400877307}">
      <dgm:prSet phldrT="[文本]" custT="1"/>
      <dgm:spPr/>
      <dgm:t>
        <a:bodyPr/>
        <a:lstStyle/>
        <a:p>
          <a:r>
            <a:rPr lang="zh-CN" altLang="en-US" sz="1800" b="1" dirty="0"/>
            <a:t>权力距离倾向</a:t>
          </a:r>
        </a:p>
      </dgm:t>
    </dgm:pt>
    <dgm:pt modelId="{7E15A9EA-2AAD-1D49-924D-F6706DC41CFC}" type="parTrans" cxnId="{7A75BD47-DD7F-0240-98B7-2818B69087B5}">
      <dgm:prSet/>
      <dgm:spPr/>
      <dgm:t>
        <a:bodyPr/>
        <a:lstStyle/>
        <a:p>
          <a:endParaRPr lang="zh-CN" altLang="en-US"/>
        </a:p>
      </dgm:t>
    </dgm:pt>
    <dgm:pt modelId="{90FFEA98-5E2C-5249-999C-59041977B6D5}" type="sibTrans" cxnId="{7A75BD47-DD7F-0240-98B7-2818B69087B5}">
      <dgm:prSet/>
      <dgm:spPr/>
      <dgm:t>
        <a:bodyPr/>
        <a:lstStyle/>
        <a:p>
          <a:endParaRPr lang="zh-CN" altLang="en-US"/>
        </a:p>
      </dgm:t>
    </dgm:pt>
    <dgm:pt modelId="{9518C50F-2B60-5549-992A-A7A5FC5CB752}">
      <dgm:prSet phldrT="[文本]" custT="1"/>
      <dgm:spPr/>
      <dgm:t>
        <a:bodyPr/>
        <a:lstStyle/>
        <a:p>
          <a:r>
            <a:rPr lang="zh-CN" altLang="en-US" sz="1800" b="1" dirty="0"/>
            <a:t>个人主义</a:t>
          </a:r>
          <a:r>
            <a:rPr lang="en-US" altLang="zh-CN" sz="1800" b="1" dirty="0"/>
            <a:t>-</a:t>
          </a:r>
          <a:r>
            <a:rPr lang="zh-CN" altLang="en-US" sz="1800" b="1" dirty="0"/>
            <a:t>集体主义倾向</a:t>
          </a:r>
        </a:p>
      </dgm:t>
    </dgm:pt>
    <dgm:pt modelId="{C80DF699-1877-2146-AF17-BE5F59C98C7F}" type="parTrans" cxnId="{D6F07479-721E-6C49-974C-6279524CD771}">
      <dgm:prSet/>
      <dgm:spPr/>
      <dgm:t>
        <a:bodyPr/>
        <a:lstStyle/>
        <a:p>
          <a:endParaRPr lang="zh-CN" altLang="en-US"/>
        </a:p>
      </dgm:t>
    </dgm:pt>
    <dgm:pt modelId="{3090742E-9C6C-5B4F-9FAA-E9F812BA3407}" type="sibTrans" cxnId="{D6F07479-721E-6C49-974C-6279524CD771}">
      <dgm:prSet/>
      <dgm:spPr/>
      <dgm:t>
        <a:bodyPr/>
        <a:lstStyle/>
        <a:p>
          <a:endParaRPr lang="zh-CN" altLang="en-US"/>
        </a:p>
      </dgm:t>
    </dgm:pt>
    <dgm:pt modelId="{233D8270-BEEF-2049-89B3-FA9E10B1CD7C}">
      <dgm:prSet phldrT="[文本]" custT="1"/>
      <dgm:spPr/>
      <dgm:t>
        <a:bodyPr/>
        <a:lstStyle/>
        <a:p>
          <a:r>
            <a:rPr lang="zh-CN" altLang="en-US" sz="1800" b="1" dirty="0"/>
            <a:t>不确定性规避</a:t>
          </a:r>
        </a:p>
      </dgm:t>
    </dgm:pt>
    <dgm:pt modelId="{661D988F-7D21-C541-BA22-A0B56479D06A}" type="parTrans" cxnId="{D9ECDD61-B9DE-044D-A11F-6B621078E6E4}">
      <dgm:prSet/>
      <dgm:spPr/>
      <dgm:t>
        <a:bodyPr/>
        <a:lstStyle/>
        <a:p>
          <a:endParaRPr lang="zh-CN" altLang="en-US"/>
        </a:p>
      </dgm:t>
    </dgm:pt>
    <dgm:pt modelId="{A12FF1A1-C229-1347-8E79-D3F9720F0C28}" type="sibTrans" cxnId="{D9ECDD61-B9DE-044D-A11F-6B621078E6E4}">
      <dgm:prSet/>
      <dgm:spPr/>
      <dgm:t>
        <a:bodyPr/>
        <a:lstStyle/>
        <a:p>
          <a:endParaRPr lang="zh-CN" altLang="en-US"/>
        </a:p>
      </dgm:t>
    </dgm:pt>
    <dgm:pt modelId="{AF8EAFEE-A013-F741-8D74-6D03E466F462}">
      <dgm:prSet phldrT="[文本]" custT="1"/>
      <dgm:spPr/>
      <dgm:t>
        <a:bodyPr/>
        <a:lstStyle/>
        <a:p>
          <a:r>
            <a:rPr lang="zh-CN" altLang="en-US" sz="1800" b="1" dirty="0">
              <a:sym typeface="+mn-ea"/>
            </a:rPr>
            <a:t>阳刚－娇柔倾向</a:t>
          </a:r>
          <a:endParaRPr lang="zh-CN" altLang="en-US" sz="1800" b="1" dirty="0"/>
        </a:p>
      </dgm:t>
    </dgm:pt>
    <dgm:pt modelId="{3D169CA6-3241-E345-BBA1-242B5415441D}" type="parTrans" cxnId="{8ADE3FD7-C220-3749-BCE8-26A6D407841B}">
      <dgm:prSet/>
      <dgm:spPr/>
      <dgm:t>
        <a:bodyPr/>
        <a:lstStyle/>
        <a:p>
          <a:endParaRPr lang="zh-CN" altLang="en-US"/>
        </a:p>
      </dgm:t>
    </dgm:pt>
    <dgm:pt modelId="{ED4F1D4F-150F-9546-B37C-6542D54FA00E}" type="sibTrans" cxnId="{8ADE3FD7-C220-3749-BCE8-26A6D407841B}">
      <dgm:prSet/>
      <dgm:spPr/>
      <dgm:t>
        <a:bodyPr/>
        <a:lstStyle/>
        <a:p>
          <a:endParaRPr lang="zh-CN" altLang="en-US"/>
        </a:p>
      </dgm:t>
    </dgm:pt>
    <dgm:pt modelId="{64BA2F14-3AB5-B84D-9DD1-0C6A061BEDEF}">
      <dgm:prSet phldrT="[文本]" custT="1"/>
      <dgm:spPr/>
      <dgm:t>
        <a:bodyPr/>
        <a:lstStyle/>
        <a:p>
          <a:r>
            <a:rPr lang="zh-CN" altLang="en-US" sz="1800" b="1" dirty="0">
              <a:sym typeface="+mn-ea"/>
            </a:rPr>
            <a:t>长期－短期倾向</a:t>
          </a:r>
          <a:endParaRPr lang="zh-CN" altLang="en-US" sz="1800" b="1" dirty="0"/>
        </a:p>
      </dgm:t>
    </dgm:pt>
    <dgm:pt modelId="{951D4BBF-3488-A442-9C14-B746011FB434}" type="parTrans" cxnId="{9DE2712E-A97B-0349-8A11-D069A5F7B061}">
      <dgm:prSet/>
      <dgm:spPr/>
      <dgm:t>
        <a:bodyPr/>
        <a:lstStyle/>
        <a:p>
          <a:endParaRPr lang="zh-CN" altLang="en-US"/>
        </a:p>
      </dgm:t>
    </dgm:pt>
    <dgm:pt modelId="{4399B776-A174-2848-ACC5-52FF9767A4C7}" type="sibTrans" cxnId="{9DE2712E-A97B-0349-8A11-D069A5F7B061}">
      <dgm:prSet/>
      <dgm:spPr/>
      <dgm:t>
        <a:bodyPr/>
        <a:lstStyle/>
        <a:p>
          <a:endParaRPr lang="zh-CN" altLang="en-US"/>
        </a:p>
      </dgm:t>
    </dgm:pt>
    <dgm:pt modelId="{9320EEA8-3759-D644-BFB5-E1CA19DAC396}">
      <dgm:prSet/>
      <dgm:spPr/>
      <dgm:t>
        <a:bodyPr/>
        <a:lstStyle/>
        <a:p>
          <a:endParaRPr lang="zh-CN" altLang="en-US" sz="1100" dirty="0"/>
        </a:p>
      </dgm:t>
    </dgm:pt>
    <dgm:pt modelId="{885C7EDD-ADD1-F14B-8003-0C57C12FBABB}" type="parTrans" cxnId="{FF8595A2-AF2F-0243-B05F-A9976660AB40}">
      <dgm:prSet/>
      <dgm:spPr/>
      <dgm:t>
        <a:bodyPr/>
        <a:lstStyle/>
        <a:p>
          <a:endParaRPr lang="zh-CN" altLang="en-US"/>
        </a:p>
      </dgm:t>
    </dgm:pt>
    <dgm:pt modelId="{FEF8F1CE-2AB0-3147-9395-BFA63D6B3E25}" type="sibTrans" cxnId="{FF8595A2-AF2F-0243-B05F-A9976660AB40}">
      <dgm:prSet/>
      <dgm:spPr/>
      <dgm:t>
        <a:bodyPr/>
        <a:lstStyle/>
        <a:p>
          <a:endParaRPr lang="zh-CN" altLang="en-US"/>
        </a:p>
      </dgm:t>
    </dgm:pt>
    <dgm:pt modelId="{66204F1D-D6A1-FB42-AB88-D7356C8A6B34}" type="pres">
      <dgm:prSet presAssocID="{E7E053E0-A479-374B-B6EE-404BA7CF6A28}" presName="cycle" presStyleCnt="0">
        <dgm:presLayoutVars>
          <dgm:dir/>
          <dgm:resizeHandles val="exact"/>
        </dgm:presLayoutVars>
      </dgm:prSet>
      <dgm:spPr/>
      <dgm:t>
        <a:bodyPr/>
        <a:lstStyle/>
        <a:p>
          <a:endParaRPr lang="zh-CN" altLang="en-US"/>
        </a:p>
      </dgm:t>
    </dgm:pt>
    <dgm:pt modelId="{B8B0CAD2-AF32-EF41-BE6C-5D3730D12B05}" type="pres">
      <dgm:prSet presAssocID="{A7C3D0A3-87BC-4C49-84EE-940400877307}" presName="node" presStyleLbl="node1" presStyleIdx="0" presStyleCnt="5">
        <dgm:presLayoutVars>
          <dgm:bulletEnabled val="1"/>
        </dgm:presLayoutVars>
      </dgm:prSet>
      <dgm:spPr/>
      <dgm:t>
        <a:bodyPr/>
        <a:lstStyle/>
        <a:p>
          <a:endParaRPr lang="zh-CN" altLang="en-US"/>
        </a:p>
      </dgm:t>
    </dgm:pt>
    <dgm:pt modelId="{CB65D9B6-E9AC-5D45-A42A-19A952F369E9}" type="pres">
      <dgm:prSet presAssocID="{A7C3D0A3-87BC-4C49-84EE-940400877307}" presName="spNode" presStyleCnt="0"/>
      <dgm:spPr/>
      <dgm:t>
        <a:bodyPr/>
        <a:lstStyle/>
        <a:p>
          <a:endParaRPr lang="zh-CN" altLang="en-US"/>
        </a:p>
      </dgm:t>
    </dgm:pt>
    <dgm:pt modelId="{763E7DC4-55FE-8B4C-9D50-8EED7FBEA96B}" type="pres">
      <dgm:prSet presAssocID="{90FFEA98-5E2C-5249-999C-59041977B6D5}" presName="sibTrans" presStyleLbl="sibTrans1D1" presStyleIdx="0" presStyleCnt="5"/>
      <dgm:spPr/>
      <dgm:t>
        <a:bodyPr/>
        <a:lstStyle/>
        <a:p>
          <a:endParaRPr lang="zh-CN" altLang="en-US"/>
        </a:p>
      </dgm:t>
    </dgm:pt>
    <dgm:pt modelId="{EADFDC1C-5849-3E46-996D-E03967871466}" type="pres">
      <dgm:prSet presAssocID="{9518C50F-2B60-5549-992A-A7A5FC5CB752}" presName="node" presStyleLbl="node1" presStyleIdx="1" presStyleCnt="5">
        <dgm:presLayoutVars>
          <dgm:bulletEnabled val="1"/>
        </dgm:presLayoutVars>
      </dgm:prSet>
      <dgm:spPr/>
      <dgm:t>
        <a:bodyPr/>
        <a:lstStyle/>
        <a:p>
          <a:endParaRPr lang="zh-CN" altLang="en-US"/>
        </a:p>
      </dgm:t>
    </dgm:pt>
    <dgm:pt modelId="{5D89CAE3-C737-214B-8DC3-259052C62BA4}" type="pres">
      <dgm:prSet presAssocID="{9518C50F-2B60-5549-992A-A7A5FC5CB752}" presName="spNode" presStyleCnt="0"/>
      <dgm:spPr/>
      <dgm:t>
        <a:bodyPr/>
        <a:lstStyle/>
        <a:p>
          <a:endParaRPr lang="zh-CN" altLang="en-US"/>
        </a:p>
      </dgm:t>
    </dgm:pt>
    <dgm:pt modelId="{A8E2D34A-EDAD-FC4F-9DE8-1C60EE9C22F7}" type="pres">
      <dgm:prSet presAssocID="{3090742E-9C6C-5B4F-9FAA-E9F812BA3407}" presName="sibTrans" presStyleLbl="sibTrans1D1" presStyleIdx="1" presStyleCnt="5"/>
      <dgm:spPr/>
      <dgm:t>
        <a:bodyPr/>
        <a:lstStyle/>
        <a:p>
          <a:endParaRPr lang="zh-CN" altLang="en-US"/>
        </a:p>
      </dgm:t>
    </dgm:pt>
    <dgm:pt modelId="{97FD0E8B-BC32-6348-9A93-966CA2CB7222}" type="pres">
      <dgm:prSet presAssocID="{233D8270-BEEF-2049-89B3-FA9E10B1CD7C}" presName="node" presStyleLbl="node1" presStyleIdx="2" presStyleCnt="5">
        <dgm:presLayoutVars>
          <dgm:bulletEnabled val="1"/>
        </dgm:presLayoutVars>
      </dgm:prSet>
      <dgm:spPr/>
      <dgm:t>
        <a:bodyPr/>
        <a:lstStyle/>
        <a:p>
          <a:endParaRPr lang="zh-CN" altLang="en-US"/>
        </a:p>
      </dgm:t>
    </dgm:pt>
    <dgm:pt modelId="{8F21D10B-E609-DD4D-B717-6CA1A88AE704}" type="pres">
      <dgm:prSet presAssocID="{233D8270-BEEF-2049-89B3-FA9E10B1CD7C}" presName="spNode" presStyleCnt="0"/>
      <dgm:spPr/>
      <dgm:t>
        <a:bodyPr/>
        <a:lstStyle/>
        <a:p>
          <a:endParaRPr lang="zh-CN" altLang="en-US"/>
        </a:p>
      </dgm:t>
    </dgm:pt>
    <dgm:pt modelId="{92675C39-CAA9-D74F-AE51-292955D52ECC}" type="pres">
      <dgm:prSet presAssocID="{A12FF1A1-C229-1347-8E79-D3F9720F0C28}" presName="sibTrans" presStyleLbl="sibTrans1D1" presStyleIdx="2" presStyleCnt="5"/>
      <dgm:spPr/>
      <dgm:t>
        <a:bodyPr/>
        <a:lstStyle/>
        <a:p>
          <a:endParaRPr lang="zh-CN" altLang="en-US"/>
        </a:p>
      </dgm:t>
    </dgm:pt>
    <dgm:pt modelId="{91D7BF65-4F6F-A841-8415-E32BD244A9AC}" type="pres">
      <dgm:prSet presAssocID="{AF8EAFEE-A013-F741-8D74-6D03E466F462}" presName="node" presStyleLbl="node1" presStyleIdx="3" presStyleCnt="5">
        <dgm:presLayoutVars>
          <dgm:bulletEnabled val="1"/>
        </dgm:presLayoutVars>
      </dgm:prSet>
      <dgm:spPr/>
      <dgm:t>
        <a:bodyPr/>
        <a:lstStyle/>
        <a:p>
          <a:endParaRPr lang="zh-CN" altLang="en-US"/>
        </a:p>
      </dgm:t>
    </dgm:pt>
    <dgm:pt modelId="{BA896D6D-9F30-5542-A523-8467AF38E85E}" type="pres">
      <dgm:prSet presAssocID="{AF8EAFEE-A013-F741-8D74-6D03E466F462}" presName="spNode" presStyleCnt="0"/>
      <dgm:spPr/>
      <dgm:t>
        <a:bodyPr/>
        <a:lstStyle/>
        <a:p>
          <a:endParaRPr lang="zh-CN" altLang="en-US"/>
        </a:p>
      </dgm:t>
    </dgm:pt>
    <dgm:pt modelId="{42BAE652-D57B-FA44-A941-E5BB5BC94E0F}" type="pres">
      <dgm:prSet presAssocID="{ED4F1D4F-150F-9546-B37C-6542D54FA00E}" presName="sibTrans" presStyleLbl="sibTrans1D1" presStyleIdx="3" presStyleCnt="5"/>
      <dgm:spPr/>
      <dgm:t>
        <a:bodyPr/>
        <a:lstStyle/>
        <a:p>
          <a:endParaRPr lang="zh-CN" altLang="en-US"/>
        </a:p>
      </dgm:t>
    </dgm:pt>
    <dgm:pt modelId="{3BCE6928-3A78-9C49-A260-D5553FD43FEE}" type="pres">
      <dgm:prSet presAssocID="{64BA2F14-3AB5-B84D-9DD1-0C6A061BEDEF}" presName="node" presStyleLbl="node1" presStyleIdx="4" presStyleCnt="5">
        <dgm:presLayoutVars>
          <dgm:bulletEnabled val="1"/>
        </dgm:presLayoutVars>
      </dgm:prSet>
      <dgm:spPr/>
      <dgm:t>
        <a:bodyPr/>
        <a:lstStyle/>
        <a:p>
          <a:endParaRPr lang="zh-CN" altLang="en-US"/>
        </a:p>
      </dgm:t>
    </dgm:pt>
    <dgm:pt modelId="{578D80BF-1B10-594A-B1C1-5986E65F0587}" type="pres">
      <dgm:prSet presAssocID="{64BA2F14-3AB5-B84D-9DD1-0C6A061BEDEF}" presName="spNode" presStyleCnt="0"/>
      <dgm:spPr/>
      <dgm:t>
        <a:bodyPr/>
        <a:lstStyle/>
        <a:p>
          <a:endParaRPr lang="zh-CN" altLang="en-US"/>
        </a:p>
      </dgm:t>
    </dgm:pt>
    <dgm:pt modelId="{645F7726-124F-2644-A240-D9A56C925092}" type="pres">
      <dgm:prSet presAssocID="{4399B776-A174-2848-ACC5-52FF9767A4C7}" presName="sibTrans" presStyleLbl="sibTrans1D1" presStyleIdx="4" presStyleCnt="5"/>
      <dgm:spPr/>
      <dgm:t>
        <a:bodyPr/>
        <a:lstStyle/>
        <a:p>
          <a:endParaRPr lang="zh-CN" altLang="en-US"/>
        </a:p>
      </dgm:t>
    </dgm:pt>
  </dgm:ptLst>
  <dgm:cxnLst>
    <dgm:cxn modelId="{F902E864-D2F6-704A-A646-C4117A9DFBAD}" type="presOf" srcId="{AF8EAFEE-A013-F741-8D74-6D03E466F462}" destId="{91D7BF65-4F6F-A841-8415-E32BD244A9AC}" srcOrd="0" destOrd="0" presId="urn:microsoft.com/office/officeart/2005/8/layout/cycle6"/>
    <dgm:cxn modelId="{800F296A-CC6E-4245-A42C-6B521D6E2DBB}" type="presOf" srcId="{A12FF1A1-C229-1347-8E79-D3F9720F0C28}" destId="{92675C39-CAA9-D74F-AE51-292955D52ECC}" srcOrd="0" destOrd="0" presId="urn:microsoft.com/office/officeart/2005/8/layout/cycle6"/>
    <dgm:cxn modelId="{D6F07479-721E-6C49-974C-6279524CD771}" srcId="{E7E053E0-A479-374B-B6EE-404BA7CF6A28}" destId="{9518C50F-2B60-5549-992A-A7A5FC5CB752}" srcOrd="1" destOrd="0" parTransId="{C80DF699-1877-2146-AF17-BE5F59C98C7F}" sibTransId="{3090742E-9C6C-5B4F-9FAA-E9F812BA3407}"/>
    <dgm:cxn modelId="{9DE2712E-A97B-0349-8A11-D069A5F7B061}" srcId="{E7E053E0-A479-374B-B6EE-404BA7CF6A28}" destId="{64BA2F14-3AB5-B84D-9DD1-0C6A061BEDEF}" srcOrd="4" destOrd="0" parTransId="{951D4BBF-3488-A442-9C14-B746011FB434}" sibTransId="{4399B776-A174-2848-ACC5-52FF9767A4C7}"/>
    <dgm:cxn modelId="{436106CD-5CF0-8C45-B96E-0240E4B7FA98}" type="presOf" srcId="{ED4F1D4F-150F-9546-B37C-6542D54FA00E}" destId="{42BAE652-D57B-FA44-A941-E5BB5BC94E0F}" srcOrd="0" destOrd="0" presId="urn:microsoft.com/office/officeart/2005/8/layout/cycle6"/>
    <dgm:cxn modelId="{FF8595A2-AF2F-0243-B05F-A9976660AB40}" srcId="{64BA2F14-3AB5-B84D-9DD1-0C6A061BEDEF}" destId="{9320EEA8-3759-D644-BFB5-E1CA19DAC396}" srcOrd="0" destOrd="0" parTransId="{885C7EDD-ADD1-F14B-8003-0C57C12FBABB}" sibTransId="{FEF8F1CE-2AB0-3147-9395-BFA63D6B3E25}"/>
    <dgm:cxn modelId="{A9E3BFFA-405F-E144-B426-85BA136F48EF}" type="presOf" srcId="{233D8270-BEEF-2049-89B3-FA9E10B1CD7C}" destId="{97FD0E8B-BC32-6348-9A93-966CA2CB7222}" srcOrd="0" destOrd="0" presId="urn:microsoft.com/office/officeart/2005/8/layout/cycle6"/>
    <dgm:cxn modelId="{9D0ADB32-1D9C-5348-87DF-8219F1F95336}" type="presOf" srcId="{9518C50F-2B60-5549-992A-A7A5FC5CB752}" destId="{EADFDC1C-5849-3E46-996D-E03967871466}" srcOrd="0" destOrd="0" presId="urn:microsoft.com/office/officeart/2005/8/layout/cycle6"/>
    <dgm:cxn modelId="{73082176-9865-2E47-B8FB-B83988446881}" type="presOf" srcId="{E7E053E0-A479-374B-B6EE-404BA7CF6A28}" destId="{66204F1D-D6A1-FB42-AB88-D7356C8A6B34}" srcOrd="0" destOrd="0" presId="urn:microsoft.com/office/officeart/2005/8/layout/cycle6"/>
    <dgm:cxn modelId="{A8CB4DC9-CB68-2644-9984-6D8739DBA4B2}" type="presOf" srcId="{9320EEA8-3759-D644-BFB5-E1CA19DAC396}" destId="{3BCE6928-3A78-9C49-A260-D5553FD43FEE}" srcOrd="0" destOrd="1" presId="urn:microsoft.com/office/officeart/2005/8/layout/cycle6"/>
    <dgm:cxn modelId="{DE24CC5C-4082-0E4B-B71D-EC5530CC9746}" type="presOf" srcId="{64BA2F14-3AB5-B84D-9DD1-0C6A061BEDEF}" destId="{3BCE6928-3A78-9C49-A260-D5553FD43FEE}" srcOrd="0" destOrd="0" presId="urn:microsoft.com/office/officeart/2005/8/layout/cycle6"/>
    <dgm:cxn modelId="{02553444-9841-2E4F-BB95-1C2237110D2E}" type="presOf" srcId="{A7C3D0A3-87BC-4C49-84EE-940400877307}" destId="{B8B0CAD2-AF32-EF41-BE6C-5D3730D12B05}" srcOrd="0" destOrd="0" presId="urn:microsoft.com/office/officeart/2005/8/layout/cycle6"/>
    <dgm:cxn modelId="{3E023870-8A28-584B-B36F-7F0B9DBE4735}" type="presOf" srcId="{90FFEA98-5E2C-5249-999C-59041977B6D5}" destId="{763E7DC4-55FE-8B4C-9D50-8EED7FBEA96B}" srcOrd="0" destOrd="0" presId="urn:microsoft.com/office/officeart/2005/8/layout/cycle6"/>
    <dgm:cxn modelId="{91178D8C-2A1B-5440-9227-55E2190E2400}" type="presOf" srcId="{4399B776-A174-2848-ACC5-52FF9767A4C7}" destId="{645F7726-124F-2644-A240-D9A56C925092}" srcOrd="0" destOrd="0" presId="urn:microsoft.com/office/officeart/2005/8/layout/cycle6"/>
    <dgm:cxn modelId="{D9ECDD61-B9DE-044D-A11F-6B621078E6E4}" srcId="{E7E053E0-A479-374B-B6EE-404BA7CF6A28}" destId="{233D8270-BEEF-2049-89B3-FA9E10B1CD7C}" srcOrd="2" destOrd="0" parTransId="{661D988F-7D21-C541-BA22-A0B56479D06A}" sibTransId="{A12FF1A1-C229-1347-8E79-D3F9720F0C28}"/>
    <dgm:cxn modelId="{C0A0B778-CAB4-8649-B221-C08D628EE796}" type="presOf" srcId="{3090742E-9C6C-5B4F-9FAA-E9F812BA3407}" destId="{A8E2D34A-EDAD-FC4F-9DE8-1C60EE9C22F7}" srcOrd="0" destOrd="0" presId="urn:microsoft.com/office/officeart/2005/8/layout/cycle6"/>
    <dgm:cxn modelId="{7A75BD47-DD7F-0240-98B7-2818B69087B5}" srcId="{E7E053E0-A479-374B-B6EE-404BA7CF6A28}" destId="{A7C3D0A3-87BC-4C49-84EE-940400877307}" srcOrd="0" destOrd="0" parTransId="{7E15A9EA-2AAD-1D49-924D-F6706DC41CFC}" sibTransId="{90FFEA98-5E2C-5249-999C-59041977B6D5}"/>
    <dgm:cxn modelId="{8ADE3FD7-C220-3749-BCE8-26A6D407841B}" srcId="{E7E053E0-A479-374B-B6EE-404BA7CF6A28}" destId="{AF8EAFEE-A013-F741-8D74-6D03E466F462}" srcOrd="3" destOrd="0" parTransId="{3D169CA6-3241-E345-BBA1-242B5415441D}" sibTransId="{ED4F1D4F-150F-9546-B37C-6542D54FA00E}"/>
    <dgm:cxn modelId="{5C9F57A9-19E9-2E4B-962C-A325CA49384A}" type="presParOf" srcId="{66204F1D-D6A1-FB42-AB88-D7356C8A6B34}" destId="{B8B0CAD2-AF32-EF41-BE6C-5D3730D12B05}" srcOrd="0" destOrd="0" presId="urn:microsoft.com/office/officeart/2005/8/layout/cycle6"/>
    <dgm:cxn modelId="{20F7D77C-D1CB-6845-8068-CEFADE7A851E}" type="presParOf" srcId="{66204F1D-D6A1-FB42-AB88-D7356C8A6B34}" destId="{CB65D9B6-E9AC-5D45-A42A-19A952F369E9}" srcOrd="1" destOrd="0" presId="urn:microsoft.com/office/officeart/2005/8/layout/cycle6"/>
    <dgm:cxn modelId="{CF07BA25-42A3-3F45-B087-A18B51E2C35F}" type="presParOf" srcId="{66204F1D-D6A1-FB42-AB88-D7356C8A6B34}" destId="{763E7DC4-55FE-8B4C-9D50-8EED7FBEA96B}" srcOrd="2" destOrd="0" presId="urn:microsoft.com/office/officeart/2005/8/layout/cycle6"/>
    <dgm:cxn modelId="{8C0D40A1-132D-4F4A-98F4-9AC8CB0056E5}" type="presParOf" srcId="{66204F1D-D6A1-FB42-AB88-D7356C8A6B34}" destId="{EADFDC1C-5849-3E46-996D-E03967871466}" srcOrd="3" destOrd="0" presId="urn:microsoft.com/office/officeart/2005/8/layout/cycle6"/>
    <dgm:cxn modelId="{DB449C49-3358-5D46-B697-55D9205C0F1E}" type="presParOf" srcId="{66204F1D-D6A1-FB42-AB88-D7356C8A6B34}" destId="{5D89CAE3-C737-214B-8DC3-259052C62BA4}" srcOrd="4" destOrd="0" presId="urn:microsoft.com/office/officeart/2005/8/layout/cycle6"/>
    <dgm:cxn modelId="{761F7808-989C-6E43-854C-8A6CDCFD77CE}" type="presParOf" srcId="{66204F1D-D6A1-FB42-AB88-D7356C8A6B34}" destId="{A8E2D34A-EDAD-FC4F-9DE8-1C60EE9C22F7}" srcOrd="5" destOrd="0" presId="urn:microsoft.com/office/officeart/2005/8/layout/cycle6"/>
    <dgm:cxn modelId="{D2CD4CFE-0435-2B46-9B41-45BA424D057B}" type="presParOf" srcId="{66204F1D-D6A1-FB42-AB88-D7356C8A6B34}" destId="{97FD0E8B-BC32-6348-9A93-966CA2CB7222}" srcOrd="6" destOrd="0" presId="urn:microsoft.com/office/officeart/2005/8/layout/cycle6"/>
    <dgm:cxn modelId="{1595EA86-7BA8-F240-850F-082BB41CB2BD}" type="presParOf" srcId="{66204F1D-D6A1-FB42-AB88-D7356C8A6B34}" destId="{8F21D10B-E609-DD4D-B717-6CA1A88AE704}" srcOrd="7" destOrd="0" presId="urn:microsoft.com/office/officeart/2005/8/layout/cycle6"/>
    <dgm:cxn modelId="{80DB5694-33B9-E24C-B3B0-82493BC3FF24}" type="presParOf" srcId="{66204F1D-D6A1-FB42-AB88-D7356C8A6B34}" destId="{92675C39-CAA9-D74F-AE51-292955D52ECC}" srcOrd="8" destOrd="0" presId="urn:microsoft.com/office/officeart/2005/8/layout/cycle6"/>
    <dgm:cxn modelId="{BC722774-E308-554D-B5DB-ADC0A2902F83}" type="presParOf" srcId="{66204F1D-D6A1-FB42-AB88-D7356C8A6B34}" destId="{91D7BF65-4F6F-A841-8415-E32BD244A9AC}" srcOrd="9" destOrd="0" presId="urn:microsoft.com/office/officeart/2005/8/layout/cycle6"/>
    <dgm:cxn modelId="{8AE7E4A3-3A29-5548-A6CA-4405382EA716}" type="presParOf" srcId="{66204F1D-D6A1-FB42-AB88-D7356C8A6B34}" destId="{BA896D6D-9F30-5542-A523-8467AF38E85E}" srcOrd="10" destOrd="0" presId="urn:microsoft.com/office/officeart/2005/8/layout/cycle6"/>
    <dgm:cxn modelId="{F05E268C-44D6-604F-9630-1C6C2847E416}" type="presParOf" srcId="{66204F1D-D6A1-FB42-AB88-D7356C8A6B34}" destId="{42BAE652-D57B-FA44-A941-E5BB5BC94E0F}" srcOrd="11" destOrd="0" presId="urn:microsoft.com/office/officeart/2005/8/layout/cycle6"/>
    <dgm:cxn modelId="{4D6636A6-D3CB-6746-A252-DB789182D17C}" type="presParOf" srcId="{66204F1D-D6A1-FB42-AB88-D7356C8A6B34}" destId="{3BCE6928-3A78-9C49-A260-D5553FD43FEE}" srcOrd="12" destOrd="0" presId="urn:microsoft.com/office/officeart/2005/8/layout/cycle6"/>
    <dgm:cxn modelId="{F8A04A67-8F68-FE4F-9077-55F93DABC5B0}" type="presParOf" srcId="{66204F1D-D6A1-FB42-AB88-D7356C8A6B34}" destId="{578D80BF-1B10-594A-B1C1-5986E65F0587}" srcOrd="13" destOrd="0" presId="urn:microsoft.com/office/officeart/2005/8/layout/cycle6"/>
    <dgm:cxn modelId="{07658E3D-DC55-454F-9C4A-AF160EEDD2EB}" type="presParOf" srcId="{66204F1D-D6A1-FB42-AB88-D7356C8A6B34}" destId="{645F7726-124F-2644-A240-D9A56C925092}" srcOrd="14" destOrd="0" presId="urn:microsoft.com/office/officeart/2005/8/layout/cycle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07A683E-05E3-F048-9EC1-A040CF13E351}">
      <dsp:nvSpPr>
        <dsp:cNvPr id="0" name=""/>
        <dsp:cNvSpPr/>
      </dsp:nvSpPr>
      <dsp:spPr>
        <a:xfrm rot="10800000">
          <a:off x="672429" y="16433"/>
          <a:ext cx="2717084" cy="44885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651" tIns="76200" rIns="142240" bIns="76200" numCol="1" spcCol="1270" anchor="ctr" anchorCtr="0">
          <a:noAutofit/>
        </a:bodyPr>
        <a:lstStyle/>
        <a:p>
          <a:pPr lvl="0" algn="l" defTabSz="889000">
            <a:lnSpc>
              <a:spcPct val="90000"/>
            </a:lnSpc>
            <a:spcBef>
              <a:spcPct val="0"/>
            </a:spcBef>
            <a:spcAft>
              <a:spcPct val="35000"/>
            </a:spcAft>
            <a:buFontTx/>
            <a:buNone/>
          </a:pPr>
          <a:r>
            <a:rPr lang="en-US" altLang="zh-CN" sz="2000" kern="1200" dirty="0" smtClean="0">
              <a:solidFill>
                <a:schemeClr val="tx1"/>
              </a:solidFill>
              <a:latin typeface="+mn-lt"/>
              <a:ea typeface="+mn-ea"/>
              <a:cs typeface="+mn-cs"/>
            </a:rPr>
            <a:t>1.</a:t>
          </a:r>
          <a:r>
            <a:rPr lang="zh-CN" altLang="en-US" sz="2000" kern="1200" dirty="0" smtClean="0">
              <a:solidFill>
                <a:schemeClr val="tx1"/>
              </a:solidFill>
              <a:latin typeface="+mn-lt"/>
              <a:ea typeface="+mn-ea"/>
              <a:cs typeface="+mn-cs"/>
            </a:rPr>
            <a:t>领导与管理</a:t>
          </a:r>
          <a:endParaRPr lang="zh-CN" altLang="en-US" sz="2000" kern="1200" dirty="0">
            <a:solidFill>
              <a:schemeClr val="tx1"/>
            </a:solidFill>
            <a:latin typeface="+mn-lt"/>
            <a:ea typeface="+mn-ea"/>
            <a:cs typeface="+mn-cs"/>
          </a:endParaRPr>
        </a:p>
      </dsp:txBody>
      <dsp:txXfrm rot="10800000">
        <a:off x="672429" y="16433"/>
        <a:ext cx="2717084" cy="448852"/>
      </dsp:txXfrm>
    </dsp:sp>
    <dsp:sp modelId="{AC2D02E3-6A6F-0A40-B38D-5A21CA33F2A7}">
      <dsp:nvSpPr>
        <dsp:cNvPr id="0" name=""/>
        <dsp:cNvSpPr/>
      </dsp:nvSpPr>
      <dsp:spPr>
        <a:xfrm>
          <a:off x="334184" y="877"/>
          <a:ext cx="479963" cy="479963"/>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C2893F-A39A-F44C-A6B3-651C0290CF17}">
      <dsp:nvSpPr>
        <dsp:cNvPr id="0" name=""/>
        <dsp:cNvSpPr/>
      </dsp:nvSpPr>
      <dsp:spPr>
        <a:xfrm rot="10800000">
          <a:off x="706562" y="624114"/>
          <a:ext cx="2689532" cy="479963"/>
        </a:xfrm>
        <a:prstGeom prst="homePlate">
          <a:avLst/>
        </a:prstGeom>
        <a:solidFill>
          <a:schemeClr val="accent5">
            <a:hueOff val="1628512"/>
            <a:satOff val="5598"/>
            <a:lumOff val="-2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651" tIns="76200" rIns="142240" bIns="76200" numCol="1" spcCol="1270" anchor="ctr" anchorCtr="0">
          <a:noAutofit/>
        </a:bodyPr>
        <a:lstStyle/>
        <a:p>
          <a:pPr marL="0" lvl="0" indent="0" algn="l" defTabSz="889000">
            <a:lnSpc>
              <a:spcPct val="90000"/>
            </a:lnSpc>
            <a:spcBef>
              <a:spcPct val="0"/>
            </a:spcBef>
            <a:spcAft>
              <a:spcPct val="35000"/>
            </a:spcAft>
            <a:buFontTx/>
            <a:buNone/>
          </a:pPr>
          <a:r>
            <a:rPr lang="en-US" altLang="zh-CN" sz="2000" kern="1200" smtClean="0">
              <a:latin typeface="Arial"/>
              <a:ea typeface="宋体"/>
              <a:cs typeface="+mn-cs"/>
            </a:rPr>
            <a:t>2.</a:t>
          </a:r>
          <a:r>
            <a:rPr lang="zh-CN" altLang="en-US" sz="2000" kern="1200" smtClean="0">
              <a:latin typeface="Arial"/>
              <a:ea typeface="宋体"/>
              <a:cs typeface="+mn-cs"/>
            </a:rPr>
            <a:t>领导权力的来源</a:t>
          </a:r>
          <a:endParaRPr lang="zh-CN" altLang="en-US" sz="2000" kern="1200" dirty="0">
            <a:latin typeface="Arial"/>
            <a:ea typeface="宋体"/>
            <a:cs typeface="+mn-cs"/>
          </a:endParaRPr>
        </a:p>
      </dsp:txBody>
      <dsp:txXfrm rot="10800000">
        <a:off x="706562" y="624114"/>
        <a:ext cx="2689532" cy="479963"/>
      </dsp:txXfrm>
    </dsp:sp>
    <dsp:sp modelId="{E0AFC2F1-AB93-C440-9838-EEA62069ED8B}">
      <dsp:nvSpPr>
        <dsp:cNvPr id="0" name=""/>
        <dsp:cNvSpPr/>
      </dsp:nvSpPr>
      <dsp:spPr>
        <a:xfrm>
          <a:off x="338384" y="609302"/>
          <a:ext cx="479963" cy="479963"/>
        </a:xfrm>
        <a:prstGeom prst="ellipse">
          <a:avLst/>
        </a:prstGeom>
        <a:solidFill>
          <a:schemeClr val="accent5">
            <a:tint val="50000"/>
            <a:hueOff val="1623197"/>
            <a:satOff val="-11281"/>
            <a:lumOff val="-8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6EC8C-E3F1-1849-BC16-E6A0E9290FAA}">
      <dsp:nvSpPr>
        <dsp:cNvPr id="0" name=""/>
        <dsp:cNvSpPr/>
      </dsp:nvSpPr>
      <dsp:spPr>
        <a:xfrm rot="10800000">
          <a:off x="660827" y="1247350"/>
          <a:ext cx="2734180" cy="479963"/>
        </a:xfrm>
        <a:prstGeom prst="homePlate">
          <a:avLst/>
        </a:prstGeom>
        <a:solidFill>
          <a:schemeClr val="accent5">
            <a:hueOff val="3257024"/>
            <a:satOff val="11196"/>
            <a:lumOff val="-5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651" tIns="76200" rIns="142240" bIns="76200" numCol="1" spcCol="1270" anchor="ctr" anchorCtr="0">
          <a:noAutofit/>
        </a:bodyPr>
        <a:lstStyle/>
        <a:p>
          <a:pPr marL="0" lvl="0" indent="0" algn="l" defTabSz="889000">
            <a:lnSpc>
              <a:spcPct val="90000"/>
            </a:lnSpc>
            <a:spcBef>
              <a:spcPct val="0"/>
            </a:spcBef>
            <a:spcAft>
              <a:spcPct val="35000"/>
            </a:spcAft>
            <a:buFontTx/>
            <a:buNone/>
          </a:pPr>
          <a:r>
            <a:rPr lang="en-US" altLang="zh-CN" sz="2000" kern="1200" smtClean="0">
              <a:latin typeface="Arial"/>
              <a:ea typeface="宋体"/>
              <a:cs typeface="+mn-cs"/>
            </a:rPr>
            <a:t>3.</a:t>
          </a:r>
          <a:r>
            <a:rPr lang="zh-CN" altLang="en-US" sz="2000" kern="1200" smtClean="0">
              <a:latin typeface="Arial"/>
              <a:ea typeface="宋体"/>
              <a:cs typeface="+mn-cs"/>
            </a:rPr>
            <a:t>领导三要素</a:t>
          </a:r>
          <a:endParaRPr lang="zh-CN" altLang="en-US" sz="2000" kern="1200" dirty="0">
            <a:latin typeface="Arial"/>
            <a:ea typeface="宋体"/>
            <a:cs typeface="+mn-cs"/>
          </a:endParaRPr>
        </a:p>
      </dsp:txBody>
      <dsp:txXfrm rot="10800000">
        <a:off x="660827" y="1247350"/>
        <a:ext cx="2734180" cy="479963"/>
      </dsp:txXfrm>
    </dsp:sp>
    <dsp:sp modelId="{95317DD4-6769-3643-B3D6-1538D004D678}">
      <dsp:nvSpPr>
        <dsp:cNvPr id="0" name=""/>
        <dsp:cNvSpPr/>
      </dsp:nvSpPr>
      <dsp:spPr>
        <a:xfrm>
          <a:off x="371513" y="1248228"/>
          <a:ext cx="479963" cy="479963"/>
        </a:xfrm>
        <a:prstGeom prst="ellipse">
          <a:avLst/>
        </a:prstGeom>
        <a:solidFill>
          <a:schemeClr val="accent5">
            <a:tint val="50000"/>
            <a:hueOff val="3246395"/>
            <a:satOff val="-22562"/>
            <a:lumOff val="-171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D8C6702-A602-F64C-AC0E-D9F2D9D8F0D9}">
      <dsp:nvSpPr>
        <dsp:cNvPr id="0" name=""/>
        <dsp:cNvSpPr/>
      </dsp:nvSpPr>
      <dsp:spPr>
        <a:xfrm>
          <a:off x="2550" y="394288"/>
          <a:ext cx="3769342" cy="2597077"/>
        </a:xfrm>
        <a:prstGeom prst="roundRect">
          <a:avLst/>
        </a:prstGeom>
        <a:blipFill>
          <a:blip xmlns:r="http://schemas.openxmlformats.org/officeDocument/2006/relationships" r:embed="rId1">
            <a:extLst>
              <a:ext uri="{28A0092B-C50C-407E-A947-70E740481C1C}">
                <a14:useLocalDpi xmlns:a14="http://schemas.microsoft.com/office/drawing/2010/main" xmlns=""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C7897-02AB-BD49-A786-239C99CB52EF}">
      <dsp:nvSpPr>
        <dsp:cNvPr id="0" name=""/>
        <dsp:cNvSpPr/>
      </dsp:nvSpPr>
      <dsp:spPr>
        <a:xfrm>
          <a:off x="2550" y="2991365"/>
          <a:ext cx="3769342" cy="139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zh-CN" altLang="en-US" sz="2100" kern="1200" dirty="0">
              <a:solidFill>
                <a:srgbClr val="D34726"/>
              </a:solidFill>
            </a:rPr>
            <a:t>职位权力：</a:t>
          </a:r>
          <a:r>
            <a:rPr lang="zh-CN" altLang="en-US" sz="2100" kern="1200" dirty="0"/>
            <a:t>与领导者的职位相关的，其在组织中的职位赋予了他们奖赏、惩罚和指挥下属的权力。</a:t>
          </a:r>
        </a:p>
      </dsp:txBody>
      <dsp:txXfrm>
        <a:off x="2550" y="2991365"/>
        <a:ext cx="3769342" cy="1398426"/>
      </dsp:txXfrm>
    </dsp:sp>
    <dsp:sp modelId="{CE924B31-99E5-914D-866A-560D7BA2A8A8}">
      <dsp:nvSpPr>
        <dsp:cNvPr id="0" name=""/>
        <dsp:cNvSpPr/>
      </dsp:nvSpPr>
      <dsp:spPr>
        <a:xfrm>
          <a:off x="4148986" y="394288"/>
          <a:ext cx="3769342" cy="2597077"/>
        </a:xfrm>
        <a:prstGeom prst="roundRect">
          <a:avLst/>
        </a:prstGeom>
        <a:blipFill>
          <a:blip xmlns:r="http://schemas.openxmlformats.org/officeDocument/2006/relationships" r:embed="rId2">
            <a:extLst>
              <a:ext uri="{28A0092B-C50C-407E-A947-70E740481C1C}">
                <a14:useLocalDpi xmlns:a14="http://schemas.microsoft.com/office/drawing/2010/main" xmlns=""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68DA0-476A-2A41-8955-856FD7C9BBED}">
      <dsp:nvSpPr>
        <dsp:cNvPr id="0" name=""/>
        <dsp:cNvSpPr/>
      </dsp:nvSpPr>
      <dsp:spPr>
        <a:xfrm>
          <a:off x="4148986" y="2991365"/>
          <a:ext cx="3769342" cy="1398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ctr" defTabSz="933450">
            <a:lnSpc>
              <a:spcPct val="90000"/>
            </a:lnSpc>
            <a:spcBef>
              <a:spcPct val="0"/>
            </a:spcBef>
            <a:spcAft>
              <a:spcPct val="35000"/>
            </a:spcAft>
          </a:pPr>
          <a:r>
            <a:rPr lang="zh-CN" altLang="en-US" sz="2100" kern="1200" dirty="0">
              <a:solidFill>
                <a:srgbClr val="D34726"/>
              </a:solidFill>
              <a:latin typeface="+mn-lt"/>
              <a:ea typeface="+mn-ea"/>
            </a:rPr>
            <a:t>个人权力：</a:t>
          </a:r>
          <a:r>
            <a:rPr lang="zh-CN" altLang="en-US" sz="2100" kern="1200" dirty="0">
              <a:latin typeface="+mn-lt"/>
              <a:ea typeface="+mn-ea"/>
            </a:rPr>
            <a:t>与职位无关，而与领导者个人的魅力或专业知识有关。</a:t>
          </a:r>
          <a:endParaRPr lang="zh-CN" altLang="en-US" sz="2100" kern="1200" dirty="0"/>
        </a:p>
      </dsp:txBody>
      <dsp:txXfrm>
        <a:off x="4148986" y="2991365"/>
        <a:ext cx="3769342" cy="139842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5F7EBF9-FE3F-AF45-B08D-9F354A6A89D1}">
      <dsp:nvSpPr>
        <dsp:cNvPr id="0" name=""/>
        <dsp:cNvSpPr/>
      </dsp:nvSpPr>
      <dsp:spPr>
        <a:xfrm>
          <a:off x="246257" y="1909"/>
          <a:ext cx="1605307" cy="802653"/>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a:t>职位权力</a:t>
          </a:r>
        </a:p>
      </dsp:txBody>
      <dsp:txXfrm>
        <a:off x="246257" y="1909"/>
        <a:ext cx="1605307" cy="802653"/>
      </dsp:txXfrm>
    </dsp:sp>
    <dsp:sp modelId="{E8A842EC-38A1-2C43-853E-C6A16F3EB043}">
      <dsp:nvSpPr>
        <dsp:cNvPr id="0" name=""/>
        <dsp:cNvSpPr/>
      </dsp:nvSpPr>
      <dsp:spPr>
        <a:xfrm>
          <a:off x="406788" y="804563"/>
          <a:ext cx="160530" cy="601990"/>
        </a:xfrm>
        <a:custGeom>
          <a:avLst/>
          <a:gdLst/>
          <a:ahLst/>
          <a:cxnLst/>
          <a:rect l="0" t="0" r="0" b="0"/>
          <a:pathLst>
            <a:path>
              <a:moveTo>
                <a:pt x="0" y="0"/>
              </a:moveTo>
              <a:lnTo>
                <a:pt x="0" y="601990"/>
              </a:lnTo>
              <a:lnTo>
                <a:pt x="160530" y="6019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B288C-B82D-0445-9516-3B7182AB0172}">
      <dsp:nvSpPr>
        <dsp:cNvPr id="0" name=""/>
        <dsp:cNvSpPr/>
      </dsp:nvSpPr>
      <dsp:spPr>
        <a:xfrm>
          <a:off x="567318" y="1005226"/>
          <a:ext cx="1284245" cy="802653"/>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奖赏权力</a:t>
          </a:r>
        </a:p>
      </dsp:txBody>
      <dsp:txXfrm>
        <a:off x="567318" y="1005226"/>
        <a:ext cx="1284245" cy="802653"/>
      </dsp:txXfrm>
    </dsp:sp>
    <dsp:sp modelId="{5E4B9F7A-FF32-0C4D-8D59-379E76ABA28C}">
      <dsp:nvSpPr>
        <dsp:cNvPr id="0" name=""/>
        <dsp:cNvSpPr/>
      </dsp:nvSpPr>
      <dsp:spPr>
        <a:xfrm>
          <a:off x="406788" y="804563"/>
          <a:ext cx="160530" cy="1605307"/>
        </a:xfrm>
        <a:custGeom>
          <a:avLst/>
          <a:gdLst/>
          <a:ahLst/>
          <a:cxnLst/>
          <a:rect l="0" t="0" r="0" b="0"/>
          <a:pathLst>
            <a:path>
              <a:moveTo>
                <a:pt x="0" y="0"/>
              </a:moveTo>
              <a:lnTo>
                <a:pt x="0" y="1605307"/>
              </a:lnTo>
              <a:lnTo>
                <a:pt x="160530" y="16053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E43B87-BD41-6A4C-B9F9-FADA751D39E9}">
      <dsp:nvSpPr>
        <dsp:cNvPr id="0" name=""/>
        <dsp:cNvSpPr/>
      </dsp:nvSpPr>
      <dsp:spPr>
        <a:xfrm>
          <a:off x="567318" y="2008543"/>
          <a:ext cx="1284245" cy="802653"/>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强制权力</a:t>
          </a:r>
        </a:p>
      </dsp:txBody>
      <dsp:txXfrm>
        <a:off x="567318" y="2008543"/>
        <a:ext cx="1284245" cy="802653"/>
      </dsp:txXfrm>
    </dsp:sp>
    <dsp:sp modelId="{0343B931-A065-594B-9B29-7B6DF1DA061F}">
      <dsp:nvSpPr>
        <dsp:cNvPr id="0" name=""/>
        <dsp:cNvSpPr/>
      </dsp:nvSpPr>
      <dsp:spPr>
        <a:xfrm>
          <a:off x="406788" y="804563"/>
          <a:ext cx="160530" cy="2608624"/>
        </a:xfrm>
        <a:custGeom>
          <a:avLst/>
          <a:gdLst/>
          <a:ahLst/>
          <a:cxnLst/>
          <a:rect l="0" t="0" r="0" b="0"/>
          <a:pathLst>
            <a:path>
              <a:moveTo>
                <a:pt x="0" y="0"/>
              </a:moveTo>
              <a:lnTo>
                <a:pt x="0" y="2608624"/>
              </a:lnTo>
              <a:lnTo>
                <a:pt x="160530" y="26086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547D8C-22D5-5C42-93C4-CE63600518C1}">
      <dsp:nvSpPr>
        <dsp:cNvPr id="0" name=""/>
        <dsp:cNvSpPr/>
      </dsp:nvSpPr>
      <dsp:spPr>
        <a:xfrm>
          <a:off x="567318" y="3011860"/>
          <a:ext cx="1284245" cy="802653"/>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法定权力</a:t>
          </a:r>
        </a:p>
      </dsp:txBody>
      <dsp:txXfrm>
        <a:off x="567318" y="3011860"/>
        <a:ext cx="1284245" cy="802653"/>
      </dsp:txXfrm>
    </dsp:sp>
    <dsp:sp modelId="{ABC9D175-1F11-9E4D-A43C-B9D65CF48965}">
      <dsp:nvSpPr>
        <dsp:cNvPr id="0" name=""/>
        <dsp:cNvSpPr/>
      </dsp:nvSpPr>
      <dsp:spPr>
        <a:xfrm>
          <a:off x="2252891" y="1909"/>
          <a:ext cx="1605307" cy="802653"/>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a:t>个人权力</a:t>
          </a:r>
        </a:p>
      </dsp:txBody>
      <dsp:txXfrm>
        <a:off x="2252891" y="1909"/>
        <a:ext cx="1605307" cy="802653"/>
      </dsp:txXfrm>
    </dsp:sp>
    <dsp:sp modelId="{56134F2A-818E-F346-882E-C1BA2521DCD7}">
      <dsp:nvSpPr>
        <dsp:cNvPr id="0" name=""/>
        <dsp:cNvSpPr/>
      </dsp:nvSpPr>
      <dsp:spPr>
        <a:xfrm>
          <a:off x="2413422" y="804563"/>
          <a:ext cx="160530" cy="601990"/>
        </a:xfrm>
        <a:custGeom>
          <a:avLst/>
          <a:gdLst/>
          <a:ahLst/>
          <a:cxnLst/>
          <a:rect l="0" t="0" r="0" b="0"/>
          <a:pathLst>
            <a:path>
              <a:moveTo>
                <a:pt x="0" y="0"/>
              </a:moveTo>
              <a:lnTo>
                <a:pt x="0" y="601990"/>
              </a:lnTo>
              <a:lnTo>
                <a:pt x="160530" y="6019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07E2D-752D-CC4B-86F6-C01C1C58ECC6}">
      <dsp:nvSpPr>
        <dsp:cNvPr id="0" name=""/>
        <dsp:cNvSpPr/>
      </dsp:nvSpPr>
      <dsp:spPr>
        <a:xfrm>
          <a:off x="2573952" y="1005226"/>
          <a:ext cx="1284245" cy="802653"/>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参照权力</a:t>
          </a:r>
        </a:p>
      </dsp:txBody>
      <dsp:txXfrm>
        <a:off x="2573952" y="1005226"/>
        <a:ext cx="1284245" cy="802653"/>
      </dsp:txXfrm>
    </dsp:sp>
    <dsp:sp modelId="{65CAF581-CEB6-F74C-81B2-936260DA1335}">
      <dsp:nvSpPr>
        <dsp:cNvPr id="0" name=""/>
        <dsp:cNvSpPr/>
      </dsp:nvSpPr>
      <dsp:spPr>
        <a:xfrm>
          <a:off x="2413422" y="804563"/>
          <a:ext cx="160530" cy="1605307"/>
        </a:xfrm>
        <a:custGeom>
          <a:avLst/>
          <a:gdLst/>
          <a:ahLst/>
          <a:cxnLst/>
          <a:rect l="0" t="0" r="0" b="0"/>
          <a:pathLst>
            <a:path>
              <a:moveTo>
                <a:pt x="0" y="0"/>
              </a:moveTo>
              <a:lnTo>
                <a:pt x="0" y="1605307"/>
              </a:lnTo>
              <a:lnTo>
                <a:pt x="160530" y="16053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71679B-2256-4E4C-ACBD-BD986A1CCE43}">
      <dsp:nvSpPr>
        <dsp:cNvPr id="0" name=""/>
        <dsp:cNvSpPr/>
      </dsp:nvSpPr>
      <dsp:spPr>
        <a:xfrm>
          <a:off x="2573952" y="2008543"/>
          <a:ext cx="1284245" cy="802653"/>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专家权力</a:t>
          </a:r>
        </a:p>
      </dsp:txBody>
      <dsp:txXfrm>
        <a:off x="2573952" y="2008543"/>
        <a:ext cx="1284245" cy="802653"/>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98E09DF-8756-7041-B09E-3EE5091D407F}">
      <dsp:nvSpPr>
        <dsp:cNvPr id="0" name=""/>
        <dsp:cNvSpPr/>
      </dsp:nvSpPr>
      <dsp:spPr>
        <a:xfrm>
          <a:off x="2952750" y="1692195"/>
          <a:ext cx="2095499" cy="498633"/>
        </a:xfrm>
        <a:custGeom>
          <a:avLst/>
          <a:gdLst/>
          <a:ahLst/>
          <a:cxnLst/>
          <a:rect l="0" t="0" r="0" b="0"/>
          <a:pathLst>
            <a:path>
              <a:moveTo>
                <a:pt x="0" y="0"/>
              </a:moveTo>
              <a:lnTo>
                <a:pt x="0" y="339804"/>
              </a:lnTo>
              <a:lnTo>
                <a:pt x="2095499" y="339804"/>
              </a:lnTo>
              <a:lnTo>
                <a:pt x="2095499" y="4986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FD9EF5-E4B3-DB4D-A61D-CEA8D1A483B9}">
      <dsp:nvSpPr>
        <dsp:cNvPr id="0" name=""/>
        <dsp:cNvSpPr/>
      </dsp:nvSpPr>
      <dsp:spPr>
        <a:xfrm>
          <a:off x="2907030" y="1692195"/>
          <a:ext cx="91440" cy="498633"/>
        </a:xfrm>
        <a:custGeom>
          <a:avLst/>
          <a:gdLst/>
          <a:ahLst/>
          <a:cxnLst/>
          <a:rect l="0" t="0" r="0" b="0"/>
          <a:pathLst>
            <a:path>
              <a:moveTo>
                <a:pt x="45720" y="0"/>
              </a:moveTo>
              <a:lnTo>
                <a:pt x="45720" y="4986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E6D0A-875E-4A44-B39E-253C4718B8D4}">
      <dsp:nvSpPr>
        <dsp:cNvPr id="0" name=""/>
        <dsp:cNvSpPr/>
      </dsp:nvSpPr>
      <dsp:spPr>
        <a:xfrm>
          <a:off x="857250" y="1692195"/>
          <a:ext cx="2095499" cy="498633"/>
        </a:xfrm>
        <a:custGeom>
          <a:avLst/>
          <a:gdLst/>
          <a:ahLst/>
          <a:cxnLst/>
          <a:rect l="0" t="0" r="0" b="0"/>
          <a:pathLst>
            <a:path>
              <a:moveTo>
                <a:pt x="2095499" y="0"/>
              </a:moveTo>
              <a:lnTo>
                <a:pt x="2095499" y="339804"/>
              </a:lnTo>
              <a:lnTo>
                <a:pt x="0" y="339804"/>
              </a:lnTo>
              <a:lnTo>
                <a:pt x="0" y="4986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2BDEF4-10F8-D446-BE0C-A72957914B1A}">
      <dsp:nvSpPr>
        <dsp:cNvPr id="0" name=""/>
        <dsp:cNvSpPr/>
      </dsp:nvSpPr>
      <dsp:spPr>
        <a:xfrm>
          <a:off x="2095500" y="603488"/>
          <a:ext cx="1714499" cy="1088707"/>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F54BE5-6830-7541-B5A7-0643B553C2B4}">
      <dsp:nvSpPr>
        <dsp:cNvPr id="0" name=""/>
        <dsp:cNvSpPr/>
      </dsp:nvSpPr>
      <dsp:spPr>
        <a:xfrm>
          <a:off x="2286000" y="784463"/>
          <a:ext cx="1714499" cy="1088707"/>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a:t>领导者理论</a:t>
          </a:r>
        </a:p>
      </dsp:txBody>
      <dsp:txXfrm>
        <a:off x="2286000" y="784463"/>
        <a:ext cx="1714499" cy="1088707"/>
      </dsp:txXfrm>
    </dsp:sp>
    <dsp:sp modelId="{0779A4A8-EC84-5548-B289-AC442133191E}">
      <dsp:nvSpPr>
        <dsp:cNvPr id="0" name=""/>
        <dsp:cNvSpPr/>
      </dsp:nvSpPr>
      <dsp:spPr>
        <a:xfrm>
          <a:off x="0" y="2190829"/>
          <a:ext cx="1714499" cy="1088707"/>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4BA14-DE49-4249-BDD0-9B87EE663CDB}">
      <dsp:nvSpPr>
        <dsp:cNvPr id="0" name=""/>
        <dsp:cNvSpPr/>
      </dsp:nvSpPr>
      <dsp:spPr>
        <a:xfrm>
          <a:off x="190500" y="2371804"/>
          <a:ext cx="1714499" cy="1088707"/>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a:t>领导者特质理论</a:t>
          </a:r>
        </a:p>
      </dsp:txBody>
      <dsp:txXfrm>
        <a:off x="190500" y="2371804"/>
        <a:ext cx="1714499" cy="1088707"/>
      </dsp:txXfrm>
    </dsp:sp>
    <dsp:sp modelId="{95DFC8C1-0412-C34C-ADB9-BFFF15AE6FB6}">
      <dsp:nvSpPr>
        <dsp:cNvPr id="0" name=""/>
        <dsp:cNvSpPr/>
      </dsp:nvSpPr>
      <dsp:spPr>
        <a:xfrm>
          <a:off x="2095500" y="2190829"/>
          <a:ext cx="1714499" cy="1088707"/>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3FDED7-B05E-944A-9B03-F86FA0D98019}">
      <dsp:nvSpPr>
        <dsp:cNvPr id="0" name=""/>
        <dsp:cNvSpPr/>
      </dsp:nvSpPr>
      <dsp:spPr>
        <a:xfrm>
          <a:off x="2286000" y="2371804"/>
          <a:ext cx="1714499" cy="1088707"/>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a:t>领导者行为理论</a:t>
          </a:r>
        </a:p>
      </dsp:txBody>
      <dsp:txXfrm>
        <a:off x="2286000" y="2371804"/>
        <a:ext cx="1714499" cy="1088707"/>
      </dsp:txXfrm>
    </dsp:sp>
    <dsp:sp modelId="{C244B4F4-C231-EA49-B9D7-E796A8AD920C}">
      <dsp:nvSpPr>
        <dsp:cNvPr id="0" name=""/>
        <dsp:cNvSpPr/>
      </dsp:nvSpPr>
      <dsp:spPr>
        <a:xfrm>
          <a:off x="4191000" y="2190829"/>
          <a:ext cx="1714499" cy="1088707"/>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6D4B9-41DE-3E45-B6E9-0ADAB1F086F3}">
      <dsp:nvSpPr>
        <dsp:cNvPr id="0" name=""/>
        <dsp:cNvSpPr/>
      </dsp:nvSpPr>
      <dsp:spPr>
        <a:xfrm>
          <a:off x="4381499" y="2371804"/>
          <a:ext cx="1714499" cy="1088707"/>
        </a:xfrm>
        <a:prstGeom prst="roundRect">
          <a:avLst>
            <a:gd name="adj" fmla="val 10000"/>
          </a:avLst>
        </a:prstGeom>
        <a:solidFill>
          <a:srgbClr val="FFC0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a:t>领导者团队理论</a:t>
          </a:r>
        </a:p>
      </dsp:txBody>
      <dsp:txXfrm>
        <a:off x="4381499" y="2371804"/>
        <a:ext cx="1714499" cy="108870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07A683E-05E3-F048-9EC1-A040CF13E351}">
      <dsp:nvSpPr>
        <dsp:cNvPr id="0" name=""/>
        <dsp:cNvSpPr/>
      </dsp:nvSpPr>
      <dsp:spPr>
        <a:xfrm rot="10800000">
          <a:off x="1379864" y="16210"/>
          <a:ext cx="6173734" cy="461650"/>
        </a:xfrm>
        <a:prstGeom prst="homePlate">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685" tIns="76200" rIns="142240" bIns="76200" numCol="1" spcCol="1270" anchor="ctr" anchorCtr="0">
          <a:noAutofit/>
        </a:bodyPr>
        <a:lstStyle/>
        <a:p>
          <a:pPr lvl="0" algn="l" defTabSz="889000">
            <a:lnSpc>
              <a:spcPct val="90000"/>
            </a:lnSpc>
            <a:spcBef>
              <a:spcPct val="0"/>
            </a:spcBef>
            <a:spcAft>
              <a:spcPct val="35000"/>
            </a:spcAft>
            <a:buFontTx/>
            <a:buNone/>
          </a:pPr>
          <a:r>
            <a:rPr lang="en-US" altLang="zh-CN" sz="2000" kern="1200" dirty="0">
              <a:solidFill>
                <a:schemeClr val="bg1"/>
              </a:solidFill>
              <a:latin typeface="+mn-lt"/>
              <a:ea typeface="+mn-ea"/>
              <a:cs typeface="+mn-cs"/>
            </a:rPr>
            <a:t>1.</a:t>
          </a:r>
          <a:r>
            <a:rPr lang="en-US" altLang="zh-CN" sz="2000" kern="1200" dirty="0"/>
            <a:t> </a:t>
          </a:r>
          <a:r>
            <a:rPr lang="zh-CN" altLang="en-US" sz="2000" kern="1200" dirty="0"/>
            <a:t>情境</a:t>
          </a:r>
          <a:r>
            <a:rPr lang="zh-CN" altLang="en-US" sz="2000" kern="1200" dirty="0">
              <a:sym typeface="+mn-ea"/>
            </a:rPr>
            <a:t>领导</a:t>
          </a:r>
          <a:r>
            <a:rPr lang="zh-CN" altLang="en-US" sz="2000" kern="1200" dirty="0"/>
            <a:t>模型</a:t>
          </a:r>
          <a:r>
            <a:rPr lang="en-US" altLang="zh-CN" sz="2000" kern="1200" dirty="0"/>
            <a:t>—</a:t>
          </a:r>
          <a:r>
            <a:rPr lang="en-US" altLang="zh-CN" sz="2000" kern="1200" dirty="0" err="1"/>
            <a:t>保罗·赫塞</a:t>
          </a:r>
          <a:r>
            <a:rPr lang="zh-CN" altLang="en-US" sz="2000" kern="1200" dirty="0"/>
            <a:t>、</a:t>
          </a:r>
          <a:r>
            <a:rPr lang="en-US" altLang="zh-CN" sz="2000" kern="1200" dirty="0" err="1"/>
            <a:t>肯尼斯·布兰查德</a:t>
          </a:r>
          <a:endParaRPr lang="zh-CN" altLang="en-US" sz="2000" kern="1200" dirty="0">
            <a:solidFill>
              <a:schemeClr val="bg1"/>
            </a:solidFill>
            <a:latin typeface="+mn-lt"/>
            <a:ea typeface="+mn-ea"/>
            <a:cs typeface="+mn-cs"/>
          </a:endParaRPr>
        </a:p>
      </dsp:txBody>
      <dsp:txXfrm rot="10800000">
        <a:off x="1379864" y="16210"/>
        <a:ext cx="6173734" cy="461650"/>
      </dsp:txXfrm>
    </dsp:sp>
    <dsp:sp modelId="{AC2D02E3-6A6F-0A40-B38D-5A21CA33F2A7}">
      <dsp:nvSpPr>
        <dsp:cNvPr id="0" name=""/>
        <dsp:cNvSpPr/>
      </dsp:nvSpPr>
      <dsp:spPr>
        <a:xfrm>
          <a:off x="1019829" y="210"/>
          <a:ext cx="493648" cy="493648"/>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C2893F-A39A-F44C-A6B3-651C0290CF17}">
      <dsp:nvSpPr>
        <dsp:cNvPr id="0" name=""/>
        <dsp:cNvSpPr/>
      </dsp:nvSpPr>
      <dsp:spPr>
        <a:xfrm rot="10800000">
          <a:off x="1389409" y="617271"/>
          <a:ext cx="6111129" cy="493648"/>
        </a:xfrm>
        <a:prstGeom prst="homePlate">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685" tIns="76200" rIns="142240" bIns="76200" numCol="1" spcCol="1270" anchor="ctr" anchorCtr="0">
          <a:noAutofit/>
        </a:bodyPr>
        <a:lstStyle/>
        <a:p>
          <a:pPr marL="0" lvl="0" indent="0" algn="l" defTabSz="889000">
            <a:lnSpc>
              <a:spcPct val="90000"/>
            </a:lnSpc>
            <a:spcBef>
              <a:spcPct val="0"/>
            </a:spcBef>
            <a:spcAft>
              <a:spcPct val="35000"/>
            </a:spcAft>
            <a:buFontTx/>
            <a:buNone/>
          </a:pPr>
          <a:r>
            <a:rPr lang="en-US" altLang="zh-CN" sz="2000" kern="1200" dirty="0">
              <a:solidFill>
                <a:srgbClr val="FFFFFF"/>
              </a:solidFill>
              <a:latin typeface="Arial"/>
              <a:ea typeface="宋体"/>
              <a:cs typeface="+mn-cs"/>
            </a:rPr>
            <a:t>2.</a:t>
          </a:r>
          <a:r>
            <a:rPr lang="zh-CN" altLang="en-US" sz="2000" kern="1200" dirty="0">
              <a:solidFill>
                <a:srgbClr val="FFFFFF"/>
              </a:solidFill>
              <a:latin typeface="Arial"/>
              <a:ea typeface="宋体"/>
              <a:cs typeface="+mn-cs"/>
              <a:sym typeface="+mn-ea" charset="0"/>
            </a:rPr>
            <a:t>领导—成员交换理论</a:t>
          </a:r>
          <a:endParaRPr lang="zh-CN" altLang="en-US" sz="2000" kern="1200" dirty="0">
            <a:solidFill>
              <a:srgbClr val="FFFFFF"/>
            </a:solidFill>
            <a:latin typeface="Arial"/>
            <a:ea typeface="宋体"/>
            <a:cs typeface="+mn-cs"/>
          </a:endParaRPr>
        </a:p>
      </dsp:txBody>
      <dsp:txXfrm rot="10800000">
        <a:off x="1389409" y="617271"/>
        <a:ext cx="6111129" cy="493648"/>
      </dsp:txXfrm>
    </dsp:sp>
    <dsp:sp modelId="{E0AFC2F1-AB93-C440-9838-EEA62069ED8B}">
      <dsp:nvSpPr>
        <dsp:cNvPr id="0" name=""/>
        <dsp:cNvSpPr/>
      </dsp:nvSpPr>
      <dsp:spPr>
        <a:xfrm>
          <a:off x="1019829" y="609304"/>
          <a:ext cx="493648" cy="493648"/>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6EC8C-E3F1-1849-BC16-E6A0E9290FAA}">
      <dsp:nvSpPr>
        <dsp:cNvPr id="0" name=""/>
        <dsp:cNvSpPr/>
      </dsp:nvSpPr>
      <dsp:spPr>
        <a:xfrm rot="10800000">
          <a:off x="1379890" y="1234332"/>
          <a:ext cx="6212580" cy="493648"/>
        </a:xfrm>
        <a:prstGeom prst="homePlate">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685" tIns="76200" rIns="142240" bIns="76200" numCol="1" spcCol="1270" anchor="ctr" anchorCtr="0">
          <a:noAutofit/>
        </a:bodyPr>
        <a:lstStyle/>
        <a:p>
          <a:pPr marL="0" lvl="0" indent="0" algn="l" defTabSz="889000">
            <a:lnSpc>
              <a:spcPct val="90000"/>
            </a:lnSpc>
            <a:spcBef>
              <a:spcPct val="0"/>
            </a:spcBef>
            <a:spcAft>
              <a:spcPct val="35000"/>
            </a:spcAft>
            <a:buFontTx/>
            <a:buNone/>
          </a:pPr>
          <a:r>
            <a:rPr lang="en-US" altLang="zh-CN" sz="2000" kern="1200" dirty="0">
              <a:solidFill>
                <a:srgbClr val="FFFFFF"/>
              </a:solidFill>
              <a:latin typeface="Arial"/>
              <a:ea typeface="宋体"/>
              <a:cs typeface="+mn-cs"/>
            </a:rPr>
            <a:t>3.</a:t>
          </a:r>
          <a:r>
            <a:rPr lang="zh-CN" altLang="en-US" sz="2000" kern="1200" dirty="0">
              <a:solidFill>
                <a:srgbClr val="FFFFFF"/>
              </a:solidFill>
              <a:latin typeface="Arial"/>
              <a:ea typeface="宋体"/>
              <a:cs typeface="+mn-cs"/>
              <a:sym typeface="+mn-ea" charset="0"/>
            </a:rPr>
            <a:t>领导者角色理论</a:t>
          </a:r>
          <a:r>
            <a:rPr lang="en-US" altLang="zh-CN" sz="2000" kern="1200" dirty="0">
              <a:solidFill>
                <a:srgbClr val="FFFFFF"/>
              </a:solidFill>
              <a:latin typeface="Arial"/>
              <a:ea typeface="宋体"/>
              <a:cs typeface="+mn-cs"/>
              <a:sym typeface="+mn-ea" charset="0"/>
            </a:rPr>
            <a:t>——</a:t>
          </a:r>
          <a:r>
            <a:rPr lang="en-US" altLang="zh-CN" sz="2000" kern="1200" dirty="0" err="1">
              <a:solidFill>
                <a:srgbClr val="FFFFFF"/>
              </a:solidFill>
              <a:latin typeface="Arial"/>
              <a:ea typeface="宋体"/>
              <a:cs typeface="+mn-cs"/>
              <a:sym typeface="+mn-ea" charset="0"/>
            </a:rPr>
            <a:t>亨利·明茨伯格</a:t>
          </a:r>
          <a:endParaRPr lang="zh-CN" altLang="en-US" sz="2000" kern="1200" dirty="0">
            <a:solidFill>
              <a:srgbClr val="FFFFFF"/>
            </a:solidFill>
            <a:latin typeface="Arial"/>
            <a:ea typeface="宋体"/>
            <a:cs typeface="+mn-cs"/>
          </a:endParaRPr>
        </a:p>
      </dsp:txBody>
      <dsp:txXfrm rot="10800000">
        <a:off x="1379890" y="1234332"/>
        <a:ext cx="6212580" cy="493648"/>
      </dsp:txXfrm>
    </dsp:sp>
    <dsp:sp modelId="{95317DD4-6769-3643-B3D6-1538D004D678}">
      <dsp:nvSpPr>
        <dsp:cNvPr id="0" name=""/>
        <dsp:cNvSpPr/>
      </dsp:nvSpPr>
      <dsp:spPr>
        <a:xfrm>
          <a:off x="1019829" y="1234543"/>
          <a:ext cx="493648" cy="493648"/>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D3DFEF6-E588-CF4B-874B-1B406EF7F0AC}">
      <dsp:nvSpPr>
        <dsp:cNvPr id="0" name=""/>
        <dsp:cNvSpPr/>
      </dsp:nvSpPr>
      <dsp:spPr>
        <a:xfrm>
          <a:off x="0" y="19427"/>
          <a:ext cx="7704805" cy="1412913"/>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buFontTx/>
            <a:buAutoNum type="arabicPeriod"/>
          </a:pPr>
          <a:r>
            <a:rPr lang="zh-CN" altLang="en-US" sz="2800" kern="1200" dirty="0"/>
            <a:t>          </a:t>
          </a:r>
          <a:r>
            <a:rPr lang="en-US" altLang="zh-CN" sz="2800" kern="1200" dirty="0"/>
            <a:t>1.费德勒的权变领导理论</a:t>
          </a:r>
          <a:endParaRPr lang="zh-CN" altLang="en-US" sz="2800" kern="1200" dirty="0"/>
        </a:p>
      </dsp:txBody>
      <dsp:txXfrm>
        <a:off x="1682252" y="19427"/>
        <a:ext cx="6022552" cy="1412913"/>
      </dsp:txXfrm>
    </dsp:sp>
    <dsp:sp modelId="{6B898907-B3C5-994C-BDDF-B41A8DDDF1C7}">
      <dsp:nvSpPr>
        <dsp:cNvPr id="0" name=""/>
        <dsp:cNvSpPr/>
      </dsp:nvSpPr>
      <dsp:spPr>
        <a:xfrm>
          <a:off x="215969" y="128840"/>
          <a:ext cx="2352816" cy="1149015"/>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E76E4B-3ECA-2F4C-A607-523405CA7C37}">
      <dsp:nvSpPr>
        <dsp:cNvPr id="0" name=""/>
        <dsp:cNvSpPr/>
      </dsp:nvSpPr>
      <dsp:spPr>
        <a:xfrm>
          <a:off x="0" y="1554205"/>
          <a:ext cx="7704805" cy="1412913"/>
        </a:xfrm>
        <a:prstGeom prst="roundRect">
          <a:avLst>
            <a:gd name="adj" fmla="val 10000"/>
          </a:avLst>
        </a:prstGeom>
        <a:solidFill>
          <a:srgbClr val="DE7337"/>
        </a:solidFill>
        <a:ln w="12700" cap="flat" cmpd="sng" algn="ctr">
          <a:solidFill>
            <a:srgbClr val="DE733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eaLnBrk="0" fontAlgn="base" hangingPunct="0">
            <a:lnSpc>
              <a:spcPct val="90000"/>
            </a:lnSpc>
            <a:spcBef>
              <a:spcPct val="0"/>
            </a:spcBef>
            <a:spcAft>
              <a:spcPct val="0"/>
            </a:spcAft>
            <a:buFontTx/>
            <a:buAutoNum type="arabicPeriod"/>
          </a:pPr>
          <a:r>
            <a:rPr lang="zh-CN" altLang="en-US" sz="2800" kern="1200" dirty="0">
              <a:solidFill>
                <a:schemeClr val="bg1"/>
              </a:solidFill>
              <a:latin typeface="+mn-lt"/>
              <a:ea typeface="+mn-ea"/>
              <a:cs typeface="+mn-ea"/>
              <a:sym typeface="+mn-ea" charset="0"/>
            </a:rPr>
            <a:t>           </a:t>
          </a:r>
          <a:r>
            <a:rPr lang="en-US" altLang="zh-CN" sz="2800" kern="1200" dirty="0">
              <a:solidFill>
                <a:schemeClr val="bg1"/>
              </a:solidFill>
              <a:latin typeface="+mn-lt"/>
              <a:ea typeface="+mn-ea"/>
              <a:cs typeface="+mn-ea"/>
              <a:sym typeface="+mn-ea" charset="0"/>
            </a:rPr>
            <a:t>2.豪斯的路径—</a:t>
          </a:r>
          <a:r>
            <a:rPr lang="en-US" altLang="zh-CN" sz="2800" kern="1200" dirty="0" err="1">
              <a:solidFill>
                <a:schemeClr val="bg1"/>
              </a:solidFill>
              <a:latin typeface="+mn-lt"/>
              <a:ea typeface="+mn-ea"/>
              <a:cs typeface="+mn-ea"/>
              <a:sym typeface="+mn-ea" charset="0"/>
            </a:rPr>
            <a:t>目标领导理论</a:t>
          </a:r>
          <a:r>
            <a:rPr lang="en-US" altLang="zh-CN" sz="2800" kern="1200" dirty="0">
              <a:solidFill>
                <a:schemeClr val="bg1"/>
              </a:solidFill>
              <a:latin typeface="+mn-lt"/>
              <a:ea typeface="+mn-ea"/>
              <a:cs typeface="+mn-ea"/>
              <a:sym typeface="+mn-ea" charset="0"/>
            </a:rPr>
            <a:t> </a:t>
          </a:r>
        </a:p>
      </dsp:txBody>
      <dsp:txXfrm>
        <a:off x="1682252" y="1554205"/>
        <a:ext cx="6022552" cy="1412913"/>
      </dsp:txXfrm>
    </dsp:sp>
    <dsp:sp modelId="{278FBCB1-2263-A246-A7EB-CF72139901E6}">
      <dsp:nvSpPr>
        <dsp:cNvPr id="0" name=""/>
        <dsp:cNvSpPr/>
      </dsp:nvSpPr>
      <dsp:spPr>
        <a:xfrm>
          <a:off x="215966" y="1713010"/>
          <a:ext cx="2376254" cy="109964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xmlns=""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A0A5E0-3723-1247-8428-F554BEEF1990}">
      <dsp:nvSpPr>
        <dsp:cNvPr id="0" name=""/>
        <dsp:cNvSpPr/>
      </dsp:nvSpPr>
      <dsp:spPr>
        <a:xfrm>
          <a:off x="0" y="3108410"/>
          <a:ext cx="7704805" cy="1412913"/>
        </a:xfrm>
        <a:prstGeom prst="roundRect">
          <a:avLst>
            <a:gd name="adj" fmla="val 10000"/>
          </a:avLst>
        </a:prstGeom>
        <a:solidFill>
          <a:srgbClr val="DE73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buFontTx/>
            <a:buAutoNum type="arabicPeriod"/>
          </a:pPr>
          <a:r>
            <a:rPr lang="zh-CN" altLang="en-US" sz="2800" b="0" kern="1200" dirty="0">
              <a:latin typeface="+mn-lt"/>
              <a:ea typeface="黑体" charset="0"/>
              <a:sym typeface="+mn-ea" charset="0"/>
            </a:rPr>
            <a:t>           </a:t>
          </a:r>
          <a:r>
            <a:rPr lang="en-US" altLang="zh-CN" sz="2800" b="0" kern="1200" dirty="0">
              <a:latin typeface="+mn-lt"/>
              <a:ea typeface="黑体" charset="0"/>
              <a:sym typeface="+mn-ea" charset="0"/>
            </a:rPr>
            <a:t>3.文化背景与领导</a:t>
          </a:r>
          <a:endParaRPr lang="zh-CN" altLang="en-US" sz="2800" b="0" kern="1200" dirty="0">
            <a:latin typeface="+mn-lt"/>
          </a:endParaRPr>
        </a:p>
      </dsp:txBody>
      <dsp:txXfrm>
        <a:off x="1682252" y="3108410"/>
        <a:ext cx="6022552" cy="1412913"/>
      </dsp:txXfrm>
    </dsp:sp>
    <dsp:sp modelId="{B178E111-33F9-4E49-9C17-FCE0D0BEAF94}">
      <dsp:nvSpPr>
        <dsp:cNvPr id="0" name=""/>
        <dsp:cNvSpPr/>
      </dsp:nvSpPr>
      <dsp:spPr>
        <a:xfrm>
          <a:off x="215969" y="3297186"/>
          <a:ext cx="2491502" cy="11303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xmlns="" val="0"/>
              </a:ext>
            </a:extLst>
          </a:blip>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8B0CAD2-AF32-EF41-BE6C-5D3730D12B05}">
      <dsp:nvSpPr>
        <dsp:cNvPr id="0" name=""/>
        <dsp:cNvSpPr/>
      </dsp:nvSpPr>
      <dsp:spPr>
        <a:xfrm>
          <a:off x="1864296" y="2456"/>
          <a:ext cx="1167950" cy="759167"/>
        </a:xfrm>
        <a:prstGeom prst="round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权力距离倾向</a:t>
          </a:r>
        </a:p>
      </dsp:txBody>
      <dsp:txXfrm>
        <a:off x="1864296" y="2456"/>
        <a:ext cx="1167950" cy="759167"/>
      </dsp:txXfrm>
    </dsp:sp>
    <dsp:sp modelId="{763E7DC4-55FE-8B4C-9D50-8EED7FBEA96B}">
      <dsp:nvSpPr>
        <dsp:cNvPr id="0" name=""/>
        <dsp:cNvSpPr/>
      </dsp:nvSpPr>
      <dsp:spPr>
        <a:xfrm>
          <a:off x="932262" y="382039"/>
          <a:ext cx="3032018" cy="3032018"/>
        </a:xfrm>
        <a:custGeom>
          <a:avLst/>
          <a:gdLst/>
          <a:ahLst/>
          <a:cxnLst/>
          <a:rect l="0" t="0" r="0" b="0"/>
          <a:pathLst>
            <a:path>
              <a:moveTo>
                <a:pt x="2107998" y="120361"/>
              </a:moveTo>
              <a:arcTo wR="1516009" hR="1516009" stAng="17579106" swAng="1960316"/>
            </a:path>
          </a:pathLst>
        </a:cu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DFDC1C-5849-3E46-996D-E03967871466}">
      <dsp:nvSpPr>
        <dsp:cNvPr id="0" name=""/>
        <dsp:cNvSpPr/>
      </dsp:nvSpPr>
      <dsp:spPr>
        <a:xfrm>
          <a:off x="3306107" y="1049992"/>
          <a:ext cx="1167950" cy="759167"/>
        </a:xfrm>
        <a:prstGeom prst="round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个人主义</a:t>
          </a:r>
          <a:r>
            <a:rPr lang="en-US" altLang="zh-CN" sz="1800" b="1" kern="1200" dirty="0"/>
            <a:t>-</a:t>
          </a:r>
          <a:r>
            <a:rPr lang="zh-CN" altLang="en-US" sz="1800" b="1" kern="1200" dirty="0"/>
            <a:t>集体主义倾向</a:t>
          </a:r>
        </a:p>
      </dsp:txBody>
      <dsp:txXfrm>
        <a:off x="3306107" y="1049992"/>
        <a:ext cx="1167950" cy="759167"/>
      </dsp:txXfrm>
    </dsp:sp>
    <dsp:sp modelId="{A8E2D34A-EDAD-FC4F-9DE8-1C60EE9C22F7}">
      <dsp:nvSpPr>
        <dsp:cNvPr id="0" name=""/>
        <dsp:cNvSpPr/>
      </dsp:nvSpPr>
      <dsp:spPr>
        <a:xfrm>
          <a:off x="932262" y="382039"/>
          <a:ext cx="3032018" cy="3032018"/>
        </a:xfrm>
        <a:custGeom>
          <a:avLst/>
          <a:gdLst/>
          <a:ahLst/>
          <a:cxnLst/>
          <a:rect l="0" t="0" r="0" b="0"/>
          <a:pathLst>
            <a:path>
              <a:moveTo>
                <a:pt x="3029948" y="1436807"/>
              </a:moveTo>
              <a:arcTo wR="1516009" hR="1516009" stAng="21420317" swAng="2195364"/>
            </a:path>
          </a:pathLst>
        </a:custGeom>
        <a:noFill/>
        <a:ln w="6350" cap="flat" cmpd="sng" algn="ctr">
          <a:solidFill>
            <a:schemeClr val="accent2">
              <a:shade val="90000"/>
              <a:hueOff val="0"/>
              <a:satOff val="-7500"/>
              <a:lumOff val="10214"/>
              <a:alphaOff val="0"/>
            </a:schemeClr>
          </a:solidFill>
          <a:prstDash val="solid"/>
          <a:miter lim="800000"/>
        </a:ln>
        <a:effectLst/>
      </dsp:spPr>
      <dsp:style>
        <a:lnRef idx="1">
          <a:scrgbClr r="0" g="0" b="0"/>
        </a:lnRef>
        <a:fillRef idx="0">
          <a:scrgbClr r="0" g="0" b="0"/>
        </a:fillRef>
        <a:effectRef idx="0">
          <a:scrgbClr r="0" g="0" b="0"/>
        </a:effectRef>
        <a:fontRef idx="minor"/>
      </dsp:style>
    </dsp:sp>
    <dsp:sp modelId="{97FD0E8B-BC32-6348-9A93-966CA2CB7222}">
      <dsp:nvSpPr>
        <dsp:cNvPr id="0" name=""/>
        <dsp:cNvSpPr/>
      </dsp:nvSpPr>
      <dsp:spPr>
        <a:xfrm>
          <a:off x="2755384" y="2744943"/>
          <a:ext cx="1167950" cy="759167"/>
        </a:xfrm>
        <a:prstGeom prst="round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t>不确定性规避</a:t>
          </a:r>
        </a:p>
      </dsp:txBody>
      <dsp:txXfrm>
        <a:off x="2755384" y="2744943"/>
        <a:ext cx="1167950" cy="759167"/>
      </dsp:txXfrm>
    </dsp:sp>
    <dsp:sp modelId="{92675C39-CAA9-D74F-AE51-292955D52ECC}">
      <dsp:nvSpPr>
        <dsp:cNvPr id="0" name=""/>
        <dsp:cNvSpPr/>
      </dsp:nvSpPr>
      <dsp:spPr>
        <a:xfrm>
          <a:off x="932262" y="382039"/>
          <a:ext cx="3032018" cy="3032018"/>
        </a:xfrm>
        <a:custGeom>
          <a:avLst/>
          <a:gdLst/>
          <a:ahLst/>
          <a:cxnLst/>
          <a:rect l="0" t="0" r="0" b="0"/>
          <a:pathLst>
            <a:path>
              <a:moveTo>
                <a:pt x="1817105" y="3001817"/>
              </a:moveTo>
              <a:arcTo wR="1516009" hR="1516009" stAng="4712657" swAng="1374687"/>
            </a:path>
          </a:pathLst>
        </a:custGeom>
        <a:noFill/>
        <a:ln w="6350" cap="flat" cmpd="sng" algn="ctr">
          <a:solidFill>
            <a:schemeClr val="accent2">
              <a:shade val="90000"/>
              <a:hueOff val="0"/>
              <a:satOff val="-14999"/>
              <a:lumOff val="20428"/>
              <a:alphaOff val="0"/>
            </a:schemeClr>
          </a:solidFill>
          <a:prstDash val="solid"/>
          <a:miter lim="800000"/>
        </a:ln>
        <a:effectLst/>
      </dsp:spPr>
      <dsp:style>
        <a:lnRef idx="1">
          <a:scrgbClr r="0" g="0" b="0"/>
        </a:lnRef>
        <a:fillRef idx="0">
          <a:scrgbClr r="0" g="0" b="0"/>
        </a:fillRef>
        <a:effectRef idx="0">
          <a:scrgbClr r="0" g="0" b="0"/>
        </a:effectRef>
        <a:fontRef idx="minor"/>
      </dsp:style>
    </dsp:sp>
    <dsp:sp modelId="{91D7BF65-4F6F-A841-8415-E32BD244A9AC}">
      <dsp:nvSpPr>
        <dsp:cNvPr id="0" name=""/>
        <dsp:cNvSpPr/>
      </dsp:nvSpPr>
      <dsp:spPr>
        <a:xfrm>
          <a:off x="973208" y="2744943"/>
          <a:ext cx="1167950" cy="759167"/>
        </a:xfrm>
        <a:prstGeom prst="round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a:sym typeface="+mn-ea"/>
            </a:rPr>
            <a:t>阳刚－娇柔倾向</a:t>
          </a:r>
          <a:endParaRPr lang="zh-CN" altLang="en-US" sz="1800" b="1" kern="1200" dirty="0"/>
        </a:p>
      </dsp:txBody>
      <dsp:txXfrm>
        <a:off x="973208" y="2744943"/>
        <a:ext cx="1167950" cy="759167"/>
      </dsp:txXfrm>
    </dsp:sp>
    <dsp:sp modelId="{42BAE652-D57B-FA44-A941-E5BB5BC94E0F}">
      <dsp:nvSpPr>
        <dsp:cNvPr id="0" name=""/>
        <dsp:cNvSpPr/>
      </dsp:nvSpPr>
      <dsp:spPr>
        <a:xfrm>
          <a:off x="932262" y="382039"/>
          <a:ext cx="3032018" cy="3032018"/>
        </a:xfrm>
        <a:custGeom>
          <a:avLst/>
          <a:gdLst/>
          <a:ahLst/>
          <a:cxnLst/>
          <a:rect l="0" t="0" r="0" b="0"/>
          <a:pathLst>
            <a:path>
              <a:moveTo>
                <a:pt x="253215" y="2354839"/>
              </a:moveTo>
              <a:arcTo wR="1516009" hR="1516009" stAng="8784319" swAng="2195364"/>
            </a:path>
          </a:pathLst>
        </a:custGeom>
        <a:noFill/>
        <a:ln w="6350" cap="flat" cmpd="sng" algn="ctr">
          <a:solidFill>
            <a:schemeClr val="accent2">
              <a:shade val="90000"/>
              <a:hueOff val="0"/>
              <a:satOff val="-22499"/>
              <a:lumOff val="30642"/>
              <a:alphaOff val="0"/>
            </a:schemeClr>
          </a:solidFill>
          <a:prstDash val="solid"/>
          <a:miter lim="800000"/>
        </a:ln>
        <a:effectLst/>
      </dsp:spPr>
      <dsp:style>
        <a:lnRef idx="1">
          <a:scrgbClr r="0" g="0" b="0"/>
        </a:lnRef>
        <a:fillRef idx="0">
          <a:scrgbClr r="0" g="0" b="0"/>
        </a:fillRef>
        <a:effectRef idx="0">
          <a:scrgbClr r="0" g="0" b="0"/>
        </a:effectRef>
        <a:fontRef idx="minor"/>
      </dsp:style>
    </dsp:sp>
    <dsp:sp modelId="{3BCE6928-3A78-9C49-A260-D5553FD43FEE}">
      <dsp:nvSpPr>
        <dsp:cNvPr id="0" name=""/>
        <dsp:cNvSpPr/>
      </dsp:nvSpPr>
      <dsp:spPr>
        <a:xfrm>
          <a:off x="422486" y="1049992"/>
          <a:ext cx="1167950" cy="759167"/>
        </a:xfrm>
        <a:prstGeom prst="round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1" kern="1200" dirty="0">
              <a:sym typeface="+mn-ea"/>
            </a:rPr>
            <a:t>长期－短期倾向</a:t>
          </a:r>
          <a:endParaRPr lang="zh-CN" altLang="en-US" sz="1800" b="1" kern="1200" dirty="0"/>
        </a:p>
        <a:p>
          <a:pPr marL="57150" lvl="1" indent="-57150" algn="l" defTabSz="488950">
            <a:lnSpc>
              <a:spcPct val="90000"/>
            </a:lnSpc>
            <a:spcBef>
              <a:spcPct val="0"/>
            </a:spcBef>
            <a:spcAft>
              <a:spcPct val="15000"/>
            </a:spcAft>
            <a:buChar char="••"/>
          </a:pPr>
          <a:endParaRPr lang="zh-CN" altLang="en-US" sz="1100" kern="1200" dirty="0"/>
        </a:p>
      </dsp:txBody>
      <dsp:txXfrm>
        <a:off x="422486" y="1049992"/>
        <a:ext cx="1167950" cy="759167"/>
      </dsp:txXfrm>
    </dsp:sp>
    <dsp:sp modelId="{645F7726-124F-2644-A240-D9A56C925092}">
      <dsp:nvSpPr>
        <dsp:cNvPr id="0" name=""/>
        <dsp:cNvSpPr/>
      </dsp:nvSpPr>
      <dsp:spPr>
        <a:xfrm>
          <a:off x="932262" y="382039"/>
          <a:ext cx="3032018" cy="3032018"/>
        </a:xfrm>
        <a:custGeom>
          <a:avLst/>
          <a:gdLst/>
          <a:ahLst/>
          <a:cxnLst/>
          <a:rect l="0" t="0" r="0" b="0"/>
          <a:pathLst>
            <a:path>
              <a:moveTo>
                <a:pt x="264277" y="660759"/>
              </a:moveTo>
              <a:arcTo wR="1516009" hR="1516009" stAng="12860578" swAng="1960316"/>
            </a:path>
          </a:pathLst>
        </a:custGeom>
        <a:noFill/>
        <a:ln w="6350" cap="flat" cmpd="sng" algn="ctr">
          <a:solidFill>
            <a:schemeClr val="accent2">
              <a:shade val="90000"/>
              <a:hueOff val="0"/>
              <a:satOff val="-29999"/>
              <a:lumOff val="40856"/>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kumimoji="1"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kumimoji="1" sz="1200" smtClean="0"/>
            </a:lvl1pPr>
          </a:lstStyle>
          <a:p>
            <a:pPr>
              <a:defRPr/>
            </a:pPr>
            <a:fld id="{4E10013E-894F-7149-8426-372FB6702069}" type="datetimeFigureOut">
              <a:rPr lang="zh-CN" altLang="en-US"/>
              <a:pPr>
                <a:defRPr/>
              </a:pPr>
              <a:t>2019/9/27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kumimoji="1" sz="1200" smtClean="0"/>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kumimoji="1" sz="1200" smtClean="0"/>
            </a:lvl1pPr>
          </a:lstStyle>
          <a:p>
            <a:pPr>
              <a:defRPr/>
            </a:pPr>
            <a:fld id="{B997D906-CAD5-C94F-A6B3-CD470EA1112E}" type="slidenum">
              <a:rPr lang="zh-CN" altLang="en-US"/>
              <a:pPr>
                <a:defRPr/>
              </a:pPr>
              <a:t>‹#›</a:t>
            </a:fld>
            <a:endParaRPr lang="zh-CN" altLang="en-US"/>
          </a:p>
        </p:txBody>
      </p:sp>
    </p:spTree>
    <p:extLst>
      <p:ext uri="{BB962C8B-B14F-4D97-AF65-F5344CB8AC3E}">
        <p14:creationId xmlns:p14="http://schemas.microsoft.com/office/powerpoint/2010/main" xmlns="" val="12310496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21506"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139382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47106"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758357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49154"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395780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56322"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211175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60418"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96371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62466"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788506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64514"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308907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66562"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134526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70658"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2033905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72706"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20257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23554"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130675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25602"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24626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27650"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71224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29698"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616925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31746"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61188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38914"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38474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40962"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265902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TextEdit="1"/>
          </p:cNvSpPr>
          <p:nvPr>
            <p:ph type="sldImg" idx="2"/>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 xmlns:ma14="http://schemas.microsoft.com/office/mac/drawingml/2011/main" val="1"/>
            </a:ext>
          </a:extLst>
        </p:spPr>
      </p:sp>
      <p:sp>
        <p:nvSpPr>
          <p:cNvPr id="45058" name="文本占位符 2"/>
          <p:cNvSpPr>
            <a:spLocks noGrp="1"/>
          </p:cNvSpPr>
          <p:nvPr>
            <p:ph type="body" idx="3"/>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zh-CN" altLang="en-US"/>
          </a:p>
        </p:txBody>
      </p:sp>
    </p:spTree>
    <p:extLst>
      <p:ext uri="{BB962C8B-B14F-4D97-AF65-F5344CB8AC3E}">
        <p14:creationId xmlns:p14="http://schemas.microsoft.com/office/powerpoint/2010/main" xmlns="" val="697814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692696"/>
            <a:ext cx="6858000" cy="2387600"/>
          </a:xfrm>
          <a:prstGeom prst="rect">
            <a:avLst/>
          </a:prstGeom>
        </p:spPr>
        <p:txBody>
          <a:bodyPr anchor="b"/>
          <a:lstStyle>
            <a:lvl1pPr algn="ctr">
              <a:defRPr sz="4000">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043608" y="494116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5" name="页脚占位符 4"/>
          <p:cNvSpPr>
            <a:spLocks noGrp="1"/>
          </p:cNvSpPr>
          <p:nvPr>
            <p:ph type="ftr" sz="quarter" idx="11"/>
          </p:nvPr>
        </p:nvSpPr>
        <p:spPr>
          <a:xfrm>
            <a:off x="3124200" y="6245225"/>
            <a:ext cx="2895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12"/>
          </p:nvPr>
        </p:nvSpPr>
        <p:spPr>
          <a:xfrm>
            <a:off x="6553200" y="6245225"/>
            <a:ext cx="2133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fld id="{36DF4212-39EC-AB4A-89E6-D2859E9A46F8}" type="slidenum">
              <a:rPr lang="en-US" altLang="zh-CN"/>
              <a:pPr>
                <a:defRPr/>
              </a:pPr>
              <a:t>‹#›</a:t>
            </a:fld>
            <a:endParaRPr lang="en-US" altLang="zh-CN"/>
          </a:p>
        </p:txBody>
      </p:sp>
    </p:spTree>
    <p:extLst>
      <p:ext uri="{BB962C8B-B14F-4D97-AF65-F5344CB8AC3E}">
        <p14:creationId xmlns:p14="http://schemas.microsoft.com/office/powerpoint/2010/main" xmlns="" val="101631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9512" y="0"/>
            <a:ext cx="7992888" cy="836712"/>
          </a:xfrm>
          <a:prstGeom prst="rect">
            <a:avLst/>
          </a:prstGeom>
        </p:spPr>
        <p:txBody>
          <a:bodyPr/>
          <a:lstStyle>
            <a:lvl1pPr algn="l">
              <a:defRPr sz="3600">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395536" y="1379909"/>
            <a:ext cx="8229600" cy="5145435"/>
          </a:xfrm>
          <a:prstGeom prst="rect">
            <a:avLst/>
          </a:prstGeom>
        </p:spPr>
        <p:txBody>
          <a:bodyPr/>
          <a:lstStyle>
            <a:lvl1pPr>
              <a:defRPr sz="2800"/>
            </a:lvl1pPr>
            <a:lvl2pPr>
              <a:defRPr>
                <a:solidFill>
                  <a:srgbClr val="C00000"/>
                </a:solidFill>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xmlns="" val="1219272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379909"/>
            <a:ext cx="8229600" cy="5145435"/>
          </a:xfrm>
          <a:prstGeom prst="rect">
            <a:avLst/>
          </a:prstGeom>
        </p:spPr>
        <p:txBody>
          <a:bodyPr/>
          <a:lstStyle>
            <a:lvl1pPr>
              <a:defRPr sz="2800"/>
            </a:lvl1pPr>
            <a:lvl2pPr>
              <a:defRPr>
                <a:solidFill>
                  <a:srgbClr val="C00000"/>
                </a:solidFill>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xmlns="" val="322473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7278530" y="6372565"/>
            <a:ext cx="1685958" cy="368803"/>
          </a:xfrm>
          <a:prstGeom prst="rect">
            <a:avLst/>
          </a:prstGeom>
        </p:spPr>
      </p:pic>
    </p:spTree>
  </p:cSld>
  <p:clrMap bg1="lt1" tx1="dk1" bg2="lt2" tx2="dk2" accent1="accent1" accent2="accent2" accent3="accent3" accent4="accent4" accent5="accent5" accent6="accent6" hlink="hlink" folHlink="folHlink"/>
  <p:sldLayoutIdLst>
    <p:sldLayoutId id="2147483708" r:id="rId1"/>
    <p:sldLayoutId id="2147483707" r:id="rId2"/>
    <p:sldLayoutId id="2147483709" r:id="rId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notesSlide" Target="../notesSlides/notesSlide1.xml"/><Relationship Id="rId5" Type="http://schemas.openxmlformats.org/officeDocument/2006/relationships/tags" Target="../tags/tag30.xml"/><Relationship Id="rId10" Type="http://schemas.openxmlformats.org/officeDocument/2006/relationships/slideLayout" Target="../slideLayouts/slideLayout2.xml"/><Relationship Id="rId4" Type="http://schemas.openxmlformats.org/officeDocument/2006/relationships/tags" Target="../tags/tag29.xml"/><Relationship Id="rId9" Type="http://schemas.openxmlformats.org/officeDocument/2006/relationships/tags" Target="../tags/tag34.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notesSlide" Target="../notesSlides/notesSlide4.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s/_rels/slide1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4.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9.jpeg"/><Relationship Id="rId2" Type="http://schemas.openxmlformats.org/officeDocument/2006/relationships/tags" Target="../tags/tag47.xml"/><Relationship Id="rId16"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notesSlide" Target="../notesSlides/notesSlide15.xml"/><Relationship Id="rId3" Type="http://schemas.openxmlformats.org/officeDocument/2006/relationships/tags" Target="../tags/tag63.xml"/><Relationship Id="rId21" Type="http://schemas.openxmlformats.org/officeDocument/2006/relationships/tags" Target="../tags/tag81.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slideLayout" Target="../slideLayouts/slideLayout2.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10" Type="http://schemas.openxmlformats.org/officeDocument/2006/relationships/tags" Target="../tags/tag70.xml"/><Relationship Id="rId19" Type="http://schemas.openxmlformats.org/officeDocument/2006/relationships/tags" Target="../tags/tag79.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diagramLayout" Target="../diagrams/layout4.xml"/><Relationship Id="rId7" Type="http://schemas.openxmlformats.org/officeDocument/2006/relationships/image" Target="../media/image8.tif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p:cNvSpPr>
          <p:nvPr>
            <p:ph type="ctrTitle"/>
          </p:nvPr>
        </p:nvSpPr>
        <p:spPr bwMode="auto">
          <a:xfrm>
            <a:off x="1143000" y="692150"/>
            <a:ext cx="6858000" cy="2387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zh-CN" altLang="en-US" dirty="0">
                <a:latin typeface="+mn-lt"/>
                <a:ea typeface="+mn-ea"/>
                <a:cs typeface="+mn-ea"/>
              </a:rPr>
              <a:t>第九章 领导的一般理论</a:t>
            </a:r>
          </a:p>
        </p:txBody>
      </p:sp>
      <p:sp>
        <p:nvSpPr>
          <p:cNvPr id="5122" name="副标题 2"/>
          <p:cNvSpPr>
            <a:spLocks noGrp="1"/>
          </p:cNvSpPr>
          <p:nvPr>
            <p:ph type="subTitle" idx="1"/>
          </p:nvPr>
        </p:nvSpPr>
        <p:spPr bwMode="auto">
          <a:xfrm>
            <a:off x="1042988" y="4941888"/>
            <a:ext cx="6858000" cy="165576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custDataLst>
              <p:tags r:id="rId1"/>
            </p:custDataLst>
          </p:nvPr>
        </p:nvSpPr>
        <p:spPr>
          <a:xfrm>
            <a:off x="583857" y="1506364"/>
            <a:ext cx="2159000" cy="2159000"/>
          </a:xfrm>
          <a:custGeom>
            <a:avLst/>
            <a:gdLst>
              <a:gd name="connsiteX0" fmla="*/ 0 w 2282415"/>
              <a:gd name="connsiteY0" fmla="*/ 1141208 h 2282415"/>
              <a:gd name="connsiteX1" fmla="*/ 1141208 w 2282415"/>
              <a:gd name="connsiteY1" fmla="*/ 0 h 2282415"/>
              <a:gd name="connsiteX2" fmla="*/ 2282416 w 2282415"/>
              <a:gd name="connsiteY2" fmla="*/ 1141208 h 2282415"/>
              <a:gd name="connsiteX3" fmla="*/ 1141208 w 2282415"/>
              <a:gd name="connsiteY3" fmla="*/ 2282416 h 2282415"/>
              <a:gd name="connsiteX4" fmla="*/ 0 w 2282415"/>
              <a:gd name="connsiteY4" fmla="*/ 1141208 h 228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415" h="2282415">
                <a:moveTo>
                  <a:pt x="0" y="1141208"/>
                </a:moveTo>
                <a:cubicBezTo>
                  <a:pt x="0" y="510936"/>
                  <a:pt x="510936" y="0"/>
                  <a:pt x="1141208" y="0"/>
                </a:cubicBezTo>
                <a:cubicBezTo>
                  <a:pt x="1771480" y="0"/>
                  <a:pt x="2282416" y="510936"/>
                  <a:pt x="2282416" y="1141208"/>
                </a:cubicBezTo>
                <a:cubicBezTo>
                  <a:pt x="2282416" y="1771480"/>
                  <a:pt x="1771480" y="2282416"/>
                  <a:pt x="1141208" y="2282416"/>
                </a:cubicBezTo>
                <a:cubicBezTo>
                  <a:pt x="510936" y="2282416"/>
                  <a:pt x="0" y="1771480"/>
                  <a:pt x="0" y="1141208"/>
                </a:cubicBezTo>
                <a:close/>
              </a:path>
            </a:pathLst>
          </a:custGeom>
        </p:spPr>
        <p:style>
          <a:lnRef idx="2">
            <a:sysClr val="window" lastClr="FFFFFF">
              <a:hueOff val="0"/>
              <a:satOff val="0"/>
              <a:lumOff val="0"/>
              <a:alphaOff val="0"/>
            </a:sysClr>
          </a:lnRef>
          <a:fillRef idx="1">
            <a:srgbClr val="F23A48">
              <a:hueOff val="0"/>
              <a:satOff val="0"/>
              <a:lumOff val="0"/>
              <a:alphaOff val="0"/>
            </a:srgbClr>
          </a:fillRef>
          <a:effectRef idx="0">
            <a:srgbClr val="F23A48">
              <a:hueOff val="0"/>
              <a:satOff val="0"/>
              <a:lumOff val="0"/>
              <a:alphaOff val="0"/>
            </a:srgbClr>
          </a:effectRef>
          <a:fontRef idx="minor">
            <a:sysClr val="window" lastClr="FFFFFF"/>
          </a:fontRef>
        </p:style>
        <p:txBody>
          <a:bodyPr lIns="288789" tIns="288789" rIns="288789" bIns="288789" spcCol="1270" anchor="ctr">
            <a:normAutofit/>
          </a:bodyPr>
          <a:lstStyle/>
          <a:p>
            <a:pPr algn="ctr" defTabSz="1333500">
              <a:lnSpc>
                <a:spcPct val="90000"/>
              </a:lnSpc>
              <a:spcAft>
                <a:spcPct val="35000"/>
              </a:spcAft>
              <a:defRPr/>
            </a:pPr>
            <a:r>
              <a:rPr lang="zh-CN" altLang="en-US" sz="2400">
                <a:solidFill>
                  <a:schemeClr val="bg1"/>
                </a:solidFill>
                <a:sym typeface="+mn-ea"/>
              </a:rPr>
              <a:t>蒂姆西·贾吉</a:t>
            </a:r>
            <a:endParaRPr lang="zh-CN" altLang="en-US" sz="2400" dirty="0">
              <a:solidFill>
                <a:schemeClr val="bg1"/>
              </a:solidFill>
              <a:sym typeface="+mn-ea"/>
            </a:endParaRPr>
          </a:p>
        </p:txBody>
      </p:sp>
      <p:sp>
        <p:nvSpPr>
          <p:cNvPr id="10" name="椭圆 9"/>
          <p:cNvSpPr/>
          <p:nvPr>
            <p:custDataLst>
              <p:tags r:id="rId2"/>
            </p:custDataLst>
          </p:nvPr>
        </p:nvSpPr>
        <p:spPr>
          <a:xfrm>
            <a:off x="3241675" y="1806575"/>
            <a:ext cx="187325" cy="187325"/>
          </a:xfrm>
          <a:prstGeom prst="ellipse">
            <a:avLst/>
          </a:prstGeom>
          <a:solidFill>
            <a:srgbClr val="F23A48"/>
          </a:solidFill>
          <a:ln>
            <a:noFill/>
          </a:ln>
        </p:spPr>
        <p:style>
          <a:lnRef idx="2">
            <a:srgbClr val="F23A48">
              <a:shade val="50000"/>
            </a:srgbClr>
          </a:lnRef>
          <a:fillRef idx="1">
            <a:srgbClr val="F23A48"/>
          </a:fillRef>
          <a:effectRef idx="0">
            <a:srgbClr val="F23A48"/>
          </a:effectRef>
          <a:fontRef idx="minor">
            <a:sysClr val="window" lastClr="FFFFFF"/>
          </a:fontRef>
        </p:style>
        <p:txBody>
          <a:bodyPr anchor="ctr">
            <a:normAutofit fontScale="25000" lnSpcReduction="20000"/>
          </a:bodyPr>
          <a:lstStyle/>
          <a:p>
            <a:pPr algn="ctr">
              <a:defRPr/>
            </a:pPr>
            <a:endParaRPr lang="zh-CN" altLang="en-US" sz="1350"/>
          </a:p>
        </p:txBody>
      </p:sp>
      <p:sp>
        <p:nvSpPr>
          <p:cNvPr id="11" name="文本框 10"/>
          <p:cNvSpPr txBox="1"/>
          <p:nvPr>
            <p:custDataLst>
              <p:tags r:id="rId3"/>
            </p:custDataLst>
          </p:nvPr>
        </p:nvSpPr>
        <p:spPr>
          <a:xfrm>
            <a:off x="3448050" y="1668463"/>
            <a:ext cx="4170363" cy="461962"/>
          </a:xfrm>
          <a:prstGeom prst="rect">
            <a:avLst/>
          </a:prstGeom>
        </p:spPr>
        <p:txBody>
          <a:bodyPr anchor="ctr">
            <a:normAutofit fontScale="97500"/>
          </a:bodyPr>
          <a:lstStyle>
            <a:defPPr>
              <a:defRPr lang="zh-CN"/>
            </a:defPPr>
            <a:lvl1pPr lvl="0">
              <a:defRPr b="1">
                <a:solidFill>
                  <a:srgbClr val="F23A48"/>
                </a:solidFill>
                <a:latin typeface="Calibri" panose="020F0502020204030204"/>
                <a:ea typeface="宋体" panose="02010600030101010101" pitchFamily="2" charset="-122"/>
                <a:cs typeface="Arial" panose="020B0604020202020204" pitchFamily="34" charset="0"/>
              </a:defRPr>
            </a:lvl1pPr>
          </a:lstStyle>
          <a:p>
            <a:pPr>
              <a:defRPr/>
            </a:pPr>
            <a:r>
              <a:rPr lang="zh-CN" altLang="en-US" sz="2400">
                <a:latin typeface="微软雅黑" panose="020B0503020204020204" pitchFamily="34" charset="-122"/>
                <a:ea typeface="微软雅黑" panose="020B0503020204020204" pitchFamily="34" charset="-122"/>
                <a:sym typeface="+mn-ea"/>
              </a:rPr>
              <a:t>基于五大人格特质理论的测量</a:t>
            </a:r>
            <a:endParaRPr lang="zh-CN" altLang="en-US" sz="2400" dirty="0">
              <a:latin typeface="微软雅黑" panose="020B0503020204020204" pitchFamily="34" charset="-122"/>
              <a:ea typeface="微软雅黑" panose="020B0503020204020204" pitchFamily="34" charset="-122"/>
              <a:cs typeface="+mn-ea"/>
              <a:sym typeface="+mn-ea"/>
            </a:endParaRPr>
          </a:p>
        </p:txBody>
      </p:sp>
      <p:sp>
        <p:nvSpPr>
          <p:cNvPr id="18438" name="文本框 11"/>
          <p:cNvSpPr txBox="1">
            <a:spLocks noChangeArrowheads="1"/>
          </p:cNvSpPr>
          <p:nvPr>
            <p:custDataLst>
              <p:tags r:id="rId4"/>
            </p:custDataLst>
          </p:nvPr>
        </p:nvSpPr>
        <p:spPr bwMode="auto">
          <a:xfrm>
            <a:off x="3448050" y="2139950"/>
            <a:ext cx="4170363" cy="184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150000"/>
              </a:lnSpc>
            </a:pPr>
            <a:r>
              <a:rPr lang="zh-CN" altLang="en-US">
                <a:latin typeface="微软雅黑" charset="0"/>
                <a:ea typeface="微软雅黑" charset="0"/>
                <a:cs typeface="微软雅黑" charset="0"/>
                <a:sym typeface="+mn-ea" charset="0"/>
              </a:rPr>
              <a:t>在绝大多数情况下外向性、情绪稳定性、经验开放性和责任感都对领导有影响，而其中外向性更是在不同研究设置中都对领导有着一致的影响。</a:t>
            </a:r>
          </a:p>
        </p:txBody>
      </p:sp>
      <p:sp>
        <p:nvSpPr>
          <p:cNvPr id="14" name="任意多边形 13"/>
          <p:cNvSpPr/>
          <p:nvPr>
            <p:custDataLst>
              <p:tags r:id="rId5"/>
            </p:custDataLst>
          </p:nvPr>
        </p:nvSpPr>
        <p:spPr>
          <a:xfrm>
            <a:off x="577850" y="4146550"/>
            <a:ext cx="2159000" cy="2159000"/>
          </a:xfrm>
          <a:custGeom>
            <a:avLst/>
            <a:gdLst>
              <a:gd name="connsiteX0" fmla="*/ 0 w 2282415"/>
              <a:gd name="connsiteY0" fmla="*/ 1141208 h 2282415"/>
              <a:gd name="connsiteX1" fmla="*/ 1141208 w 2282415"/>
              <a:gd name="connsiteY1" fmla="*/ 0 h 2282415"/>
              <a:gd name="connsiteX2" fmla="*/ 2282416 w 2282415"/>
              <a:gd name="connsiteY2" fmla="*/ 1141208 h 2282415"/>
              <a:gd name="connsiteX3" fmla="*/ 1141208 w 2282415"/>
              <a:gd name="connsiteY3" fmla="*/ 2282416 h 2282415"/>
              <a:gd name="connsiteX4" fmla="*/ 0 w 2282415"/>
              <a:gd name="connsiteY4" fmla="*/ 1141208 h 2282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415" h="2282415">
                <a:moveTo>
                  <a:pt x="0" y="1141208"/>
                </a:moveTo>
                <a:cubicBezTo>
                  <a:pt x="0" y="510936"/>
                  <a:pt x="510936" y="0"/>
                  <a:pt x="1141208" y="0"/>
                </a:cubicBezTo>
                <a:cubicBezTo>
                  <a:pt x="1771480" y="0"/>
                  <a:pt x="2282416" y="510936"/>
                  <a:pt x="2282416" y="1141208"/>
                </a:cubicBezTo>
                <a:cubicBezTo>
                  <a:pt x="2282416" y="1771480"/>
                  <a:pt x="1771480" y="2282416"/>
                  <a:pt x="1141208" y="2282416"/>
                </a:cubicBezTo>
                <a:cubicBezTo>
                  <a:pt x="510936" y="2282416"/>
                  <a:pt x="0" y="1771480"/>
                  <a:pt x="0" y="1141208"/>
                </a:cubicBezTo>
                <a:close/>
              </a:path>
            </a:pathLst>
          </a:custGeom>
          <a:solidFill>
            <a:srgbClr val="D34726"/>
          </a:solidFill>
        </p:spPr>
        <p:style>
          <a:lnRef idx="2">
            <a:sysClr val="window" lastClr="FFFFFF">
              <a:hueOff val="0"/>
              <a:satOff val="0"/>
              <a:lumOff val="0"/>
              <a:alphaOff val="0"/>
            </a:sysClr>
          </a:lnRef>
          <a:fillRef idx="1">
            <a:srgbClr val="F23A48">
              <a:hueOff val="0"/>
              <a:satOff val="0"/>
              <a:lumOff val="0"/>
              <a:alphaOff val="0"/>
            </a:srgbClr>
          </a:fillRef>
          <a:effectRef idx="0">
            <a:srgbClr val="F23A48">
              <a:hueOff val="0"/>
              <a:satOff val="0"/>
              <a:lumOff val="0"/>
              <a:alphaOff val="0"/>
            </a:srgbClr>
          </a:effectRef>
          <a:fontRef idx="minor">
            <a:sysClr val="window" lastClr="FFFFFF"/>
          </a:fontRef>
        </p:style>
        <p:txBody>
          <a:bodyPr lIns="288789" tIns="288789" rIns="288789" bIns="288789" spcCol="1270" anchor="ctr">
            <a:normAutofit/>
          </a:bodyPr>
          <a:lstStyle/>
          <a:p>
            <a:pPr algn="ctr" defTabSz="1333500">
              <a:lnSpc>
                <a:spcPct val="90000"/>
              </a:lnSpc>
              <a:spcAft>
                <a:spcPct val="35000"/>
              </a:spcAft>
              <a:defRPr/>
            </a:pPr>
            <a:r>
              <a:rPr lang="zh-CN" altLang="en-US" sz="2400">
                <a:solidFill>
                  <a:schemeClr val="bg1"/>
                </a:solidFill>
                <a:sym typeface="+mn-ea"/>
              </a:rPr>
              <a:t>柯克帕特里克、洛克</a:t>
            </a:r>
          </a:p>
        </p:txBody>
      </p:sp>
      <p:sp>
        <p:nvSpPr>
          <p:cNvPr id="15" name="椭圆 14"/>
          <p:cNvSpPr/>
          <p:nvPr>
            <p:custDataLst>
              <p:tags r:id="rId6"/>
            </p:custDataLst>
          </p:nvPr>
        </p:nvSpPr>
        <p:spPr>
          <a:xfrm>
            <a:off x="3241675" y="4329113"/>
            <a:ext cx="187325" cy="187325"/>
          </a:xfrm>
          <a:prstGeom prst="ellipse">
            <a:avLst/>
          </a:prstGeom>
          <a:solidFill>
            <a:srgbClr val="D34726"/>
          </a:solidFill>
          <a:ln>
            <a:noFill/>
          </a:ln>
        </p:spPr>
        <p:style>
          <a:lnRef idx="2">
            <a:srgbClr val="F23A48">
              <a:shade val="50000"/>
            </a:srgbClr>
          </a:lnRef>
          <a:fillRef idx="1">
            <a:srgbClr val="F23A48"/>
          </a:fillRef>
          <a:effectRef idx="0">
            <a:srgbClr val="F23A48"/>
          </a:effectRef>
          <a:fontRef idx="minor">
            <a:sysClr val="window" lastClr="FFFFFF"/>
          </a:fontRef>
        </p:style>
        <p:txBody>
          <a:bodyPr anchor="ctr">
            <a:normAutofit fontScale="25000" lnSpcReduction="20000"/>
          </a:bodyPr>
          <a:lstStyle/>
          <a:p>
            <a:pPr algn="ctr">
              <a:defRPr/>
            </a:pPr>
            <a:endParaRPr lang="zh-CN" altLang="en-US" sz="1350"/>
          </a:p>
        </p:txBody>
      </p:sp>
      <p:sp>
        <p:nvSpPr>
          <p:cNvPr id="16" name="文本框 15"/>
          <p:cNvSpPr txBox="1"/>
          <p:nvPr>
            <p:custDataLst>
              <p:tags r:id="rId7"/>
            </p:custDataLst>
          </p:nvPr>
        </p:nvSpPr>
        <p:spPr>
          <a:xfrm>
            <a:off x="3448050" y="4191000"/>
            <a:ext cx="4170363" cy="461963"/>
          </a:xfrm>
          <a:prstGeom prst="rect">
            <a:avLst/>
          </a:prstGeom>
        </p:spPr>
        <p:txBody>
          <a:bodyPr anchor="ctr">
            <a:normAutofit fontScale="97500"/>
          </a:bodyPr>
          <a:lstStyle>
            <a:defPPr>
              <a:defRPr lang="zh-CN"/>
            </a:defPPr>
            <a:lvl1pPr lvl="0">
              <a:defRPr b="1">
                <a:solidFill>
                  <a:srgbClr val="F23A48"/>
                </a:solidFill>
                <a:latin typeface="Calibri" panose="020F0502020204030204"/>
                <a:ea typeface="宋体" panose="02010600030101010101" pitchFamily="2" charset="-122"/>
                <a:cs typeface="Arial" panose="020B0604020202020204" pitchFamily="34" charset="0"/>
              </a:defRPr>
            </a:lvl1pPr>
          </a:lstStyle>
          <a:p>
            <a:pPr>
              <a:defRPr/>
            </a:pPr>
            <a:r>
              <a:rPr lang="zh-CN" altLang="en-US" sz="2400">
                <a:solidFill>
                  <a:srgbClr val="D34726"/>
                </a:solidFill>
                <a:latin typeface="微软雅黑" panose="020B0503020204020204" pitchFamily="34" charset="-122"/>
                <a:ea typeface="微软雅黑" panose="020B0503020204020204" pitchFamily="34" charset="-122"/>
                <a:sym typeface="+mn-ea"/>
              </a:rPr>
              <a:t>基于对领导力过程的关注</a:t>
            </a:r>
          </a:p>
        </p:txBody>
      </p:sp>
      <p:sp>
        <p:nvSpPr>
          <p:cNvPr id="18442" name="文本框 16"/>
          <p:cNvSpPr txBox="1">
            <a:spLocks noChangeArrowheads="1"/>
          </p:cNvSpPr>
          <p:nvPr>
            <p:custDataLst>
              <p:tags r:id="rId8"/>
            </p:custDataLst>
          </p:nvPr>
        </p:nvSpPr>
        <p:spPr bwMode="auto">
          <a:xfrm>
            <a:off x="3448050" y="4662488"/>
            <a:ext cx="4170363" cy="184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a:lnSpc>
                <a:spcPct val="150000"/>
              </a:lnSpc>
            </a:pPr>
            <a:r>
              <a:rPr lang="zh-CN" altLang="en-US">
                <a:latin typeface="微软雅黑" charset="0"/>
                <a:ea typeface="微软雅黑" charset="0"/>
                <a:cs typeface="微软雅黑" charset="0"/>
                <a:sym typeface="+mn-ea" charset="0"/>
              </a:rPr>
              <a:t>六个关键特质：内在驱动力、领导动机、诚实与正直、自信、认知能力，以及工作相关知识。</a:t>
            </a:r>
          </a:p>
        </p:txBody>
      </p:sp>
      <p:sp>
        <p:nvSpPr>
          <p:cNvPr id="18" name="标题 1">
            <a:extLst>
              <a:ext uri="{FF2B5EF4-FFF2-40B4-BE49-F238E27FC236}">
                <a16:creationId xmlns:a16="http://schemas.microsoft.com/office/drawing/2014/main" xmlns="" id="{F5288415-FDB2-9643-B049-12F21ACA6CD8}"/>
              </a:ext>
            </a:extLst>
          </p:cNvPr>
          <p:cNvSpPr>
            <a:spLocks noGrp="1"/>
          </p:cNvSpPr>
          <p:nvPr>
            <p:ph type="title"/>
          </p:nvPr>
        </p:nvSpPr>
        <p:spPr bwMode="auto">
          <a:xfrm>
            <a:off x="0" y="216024"/>
            <a:ext cx="7992888" cy="8367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rPr>
              <a:t>1. </a:t>
            </a:r>
            <a:r>
              <a:rPr lang="zh-CN" altLang="en-US" sz="2800" dirty="0">
                <a:latin typeface="+mn-lt"/>
                <a:ea typeface="+mn-ea"/>
                <a:cs typeface="+mn-ea"/>
              </a:rPr>
              <a:t>领导者特质理论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bwMode="auto">
          <a:xfrm>
            <a:off x="0" y="150083"/>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sym typeface="+mn-ea" charset="0"/>
              </a:rPr>
              <a:t>2. </a:t>
            </a:r>
            <a:r>
              <a:rPr lang="zh-CN" altLang="en-US" sz="2800" dirty="0">
                <a:latin typeface="+mn-lt"/>
                <a:ea typeface="+mn-ea"/>
                <a:cs typeface="+mn-ea"/>
                <a:sym typeface="+mn-ea" charset="0"/>
              </a:rPr>
              <a:t>领导者行为理论</a:t>
            </a:r>
            <a:endParaRPr lang="zh-CN" altLang="en-US" sz="2800" dirty="0">
              <a:latin typeface="+mn-lt"/>
              <a:ea typeface="+mn-ea"/>
              <a:cs typeface="+mn-ea"/>
            </a:endParaRPr>
          </a:p>
        </p:txBody>
      </p:sp>
      <p:sp>
        <p:nvSpPr>
          <p:cNvPr id="3" name="内容占位符 2"/>
          <p:cNvSpPr>
            <a:spLocks noGrp="1"/>
          </p:cNvSpPr>
          <p:nvPr>
            <p:ph idx="1"/>
          </p:nvPr>
        </p:nvSpPr>
        <p:spPr>
          <a:xfrm>
            <a:off x="628650" y="1465263"/>
            <a:ext cx="8189913" cy="5054600"/>
          </a:xfrm>
        </p:spPr>
        <p:txBody>
          <a:bodyPr>
            <a:noAutofit/>
          </a:bodyPr>
          <a:lstStyle/>
          <a:p>
            <a:pPr marL="0" indent="0" fontAlgn="auto">
              <a:lnSpc>
                <a:spcPct val="150000"/>
              </a:lnSpc>
              <a:buFontTx/>
              <a:buNone/>
              <a:defRPr/>
            </a:pPr>
            <a:r>
              <a:rPr lang="en-US" altLang="zh-CN" sz="2000" dirty="0"/>
              <a:t>2. 1 </a:t>
            </a:r>
            <a:r>
              <a:rPr lang="zh-CN" altLang="en-US" sz="2000" dirty="0"/>
              <a:t>独裁与民主</a:t>
            </a:r>
          </a:p>
          <a:p>
            <a:pPr marL="146050" indent="-230505" fontAlgn="auto">
              <a:lnSpc>
                <a:spcPct val="150000"/>
              </a:lnSpc>
              <a:defRPr/>
              <a:extLst>
                <a:ext uri="{35155182-B16C-46BC-9424-99874614C6A1}"/>
              </a:extLst>
            </a:pPr>
            <a:r>
              <a:rPr lang="zh-CN" altLang="en-US" sz="2000" dirty="0">
                <a:solidFill>
                  <a:srgbClr val="D34726"/>
                </a:solidFill>
              </a:rPr>
              <a:t>库尔特·勒温的领导作风理论</a:t>
            </a:r>
          </a:p>
          <a:p>
            <a:pPr marL="228600" indent="0" fontAlgn="auto">
              <a:lnSpc>
                <a:spcPct val="150000"/>
              </a:lnSpc>
              <a:buFontTx/>
              <a:buNone/>
              <a:defRPr/>
              <a:extLst>
                <a:ext uri="{35155182-B16C-46BC-9424-99874614C6A1}"/>
              </a:extLst>
            </a:pPr>
            <a:endParaRPr lang="zh-CN" altLang="en-US" sz="2000" dirty="0"/>
          </a:p>
        </p:txBody>
      </p:sp>
      <p:grpSp>
        <p:nvGrpSpPr>
          <p:cNvPr id="2" name="组合 1">
            <a:extLst>
              <a:ext uri="{FF2B5EF4-FFF2-40B4-BE49-F238E27FC236}">
                <a16:creationId xmlns:a16="http://schemas.microsoft.com/office/drawing/2014/main" xmlns="" id="{4ACD4BAB-45FA-7642-BF1D-0F2BD2721440}"/>
              </a:ext>
            </a:extLst>
          </p:cNvPr>
          <p:cNvGrpSpPr/>
          <p:nvPr/>
        </p:nvGrpSpPr>
        <p:grpSpPr>
          <a:xfrm>
            <a:off x="628650" y="3785296"/>
            <a:ext cx="7481431" cy="2125586"/>
            <a:chOff x="1824106" y="2886490"/>
            <a:chExt cx="7570720" cy="2711514"/>
          </a:xfrm>
        </p:grpSpPr>
        <p:sp>
          <p:nvSpPr>
            <p:cNvPr id="7" name="Freeform 5"/>
            <p:cNvSpPr>
              <a:spLocks noEditPoints="1"/>
            </p:cNvSpPr>
            <p:nvPr>
              <p:custDataLst>
                <p:tags r:id="rId1"/>
              </p:custDataLst>
            </p:nvPr>
          </p:nvSpPr>
          <p:spPr bwMode="auto">
            <a:xfrm>
              <a:off x="6327775" y="4625975"/>
              <a:ext cx="884238" cy="889000"/>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D34726"/>
            </a:solidFill>
            <a:ln>
              <a:noFill/>
            </a:ln>
          </p:spPr>
          <p:txBody>
            <a:bodyPr lIns="90000" tIns="46800" rIns="90000" bIns="46800" anchor="ctr">
              <a:normAutofit lnSpcReduction="10000"/>
            </a:bodyPr>
            <a:lstStyle/>
            <a:p>
              <a:pPr algn="ctr">
                <a:defRPr/>
              </a:pPr>
              <a:r>
                <a:rPr lang="zh-CN" altLang="en-US" sz="2000" dirty="0">
                  <a:solidFill>
                    <a:schemeClr val="bg1"/>
                  </a:solidFill>
                  <a:latin typeface="微软雅黑" panose="020B0503020204020204" pitchFamily="34" charset="-122"/>
                  <a:ea typeface="微软雅黑" panose="020B0503020204020204" pitchFamily="34" charset="-122"/>
                  <a:sym typeface="+mn-ea"/>
                </a:rPr>
                <a:t>民主型</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p:txBody>
        </p:sp>
        <p:sp>
          <p:nvSpPr>
            <p:cNvPr id="9" name="Freeform 5"/>
            <p:cNvSpPr>
              <a:spLocks noEditPoints="1"/>
            </p:cNvSpPr>
            <p:nvPr>
              <p:custDataLst>
                <p:tags r:id="rId2"/>
              </p:custDataLst>
            </p:nvPr>
          </p:nvSpPr>
          <p:spPr bwMode="auto">
            <a:xfrm>
              <a:off x="5175250" y="2922588"/>
              <a:ext cx="884238" cy="889000"/>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D34726"/>
            </a:solidFill>
            <a:ln>
              <a:noFill/>
            </a:ln>
          </p:spPr>
          <p:txBody>
            <a:bodyPr lIns="90000" tIns="46800" rIns="90000" bIns="46800" anchor="ctr">
              <a:normAutofit lnSpcReduction="10000"/>
            </a:bodyPr>
            <a:lstStyle/>
            <a:p>
              <a:pPr algn="ctr">
                <a:defRPr/>
              </a:pPr>
              <a:r>
                <a:rPr lang="zh-CN" altLang="en-US" sz="2000" dirty="0">
                  <a:solidFill>
                    <a:schemeClr val="bg1"/>
                  </a:solidFill>
                  <a:latin typeface="微软雅黑" panose="020B0503020204020204" pitchFamily="34" charset="-122"/>
                  <a:ea typeface="微软雅黑" panose="020B0503020204020204" pitchFamily="34" charset="-122"/>
                  <a:sym typeface="+mn-ea"/>
                </a:rPr>
                <a:t>放任型</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p:txBody>
        </p:sp>
        <p:sp>
          <p:nvSpPr>
            <p:cNvPr id="18" name="Freeform 5"/>
            <p:cNvSpPr>
              <a:spLocks noEditPoints="1"/>
            </p:cNvSpPr>
            <p:nvPr>
              <p:custDataLst>
                <p:tags r:id="rId3"/>
              </p:custDataLst>
            </p:nvPr>
          </p:nvSpPr>
          <p:spPr bwMode="auto">
            <a:xfrm>
              <a:off x="4022725" y="4625975"/>
              <a:ext cx="884238" cy="889000"/>
            </a:xfrm>
            <a:custGeom>
              <a:avLst/>
              <a:gdLst>
                <a:gd name="T0" fmla="*/ 209 w 252"/>
                <a:gd name="T1" fmla="*/ 213 h 253"/>
                <a:gd name="T2" fmla="*/ 14 w 252"/>
                <a:gd name="T3" fmla="*/ 121 h 253"/>
                <a:gd name="T4" fmla="*/ 231 w 252"/>
                <a:gd name="T5" fmla="*/ 154 h 253"/>
                <a:gd name="T6" fmla="*/ 25 w 252"/>
                <a:gd name="T7" fmla="*/ 68 h 253"/>
                <a:gd name="T8" fmla="*/ 193 w 252"/>
                <a:gd name="T9" fmla="*/ 42 h 253"/>
                <a:gd name="T10" fmla="*/ 119 w 252"/>
                <a:gd name="T11" fmla="*/ 214 h 253"/>
                <a:gd name="T12" fmla="*/ 25 w 252"/>
                <a:gd name="T13" fmla="*/ 88 h 253"/>
                <a:gd name="T14" fmla="*/ 119 w 252"/>
                <a:gd name="T15" fmla="*/ 206 h 253"/>
                <a:gd name="T16" fmla="*/ 34 w 252"/>
                <a:gd name="T17" fmla="*/ 86 h 253"/>
                <a:gd name="T18" fmla="*/ 112 w 252"/>
                <a:gd name="T19" fmla="*/ 36 h 253"/>
                <a:gd name="T20" fmla="*/ 195 w 252"/>
                <a:gd name="T21" fmla="*/ 164 h 253"/>
                <a:gd name="T22" fmla="*/ 115 w 252"/>
                <a:gd name="T23" fmla="*/ 73 h 253"/>
                <a:gd name="T24" fmla="*/ 138 w 252"/>
                <a:gd name="T25" fmla="*/ 148 h 253"/>
                <a:gd name="T26" fmla="*/ 174 w 252"/>
                <a:gd name="T27" fmla="*/ 120 h 253"/>
                <a:gd name="T28" fmla="*/ 172 w 252"/>
                <a:gd name="T29" fmla="*/ 97 h 253"/>
                <a:gd name="T30" fmla="*/ 184 w 252"/>
                <a:gd name="T31" fmla="*/ 97 h 253"/>
                <a:gd name="T32" fmla="*/ 98 w 252"/>
                <a:gd name="T33" fmla="*/ 131 h 253"/>
                <a:gd name="T34" fmla="*/ 150 w 252"/>
                <a:gd name="T35" fmla="*/ 160 h 253"/>
                <a:gd name="T36" fmla="*/ 193 w 252"/>
                <a:gd name="T37" fmla="*/ 106 h 253"/>
                <a:gd name="T38" fmla="*/ 163 w 252"/>
                <a:gd name="T39" fmla="*/ 82 h 253"/>
                <a:gd name="T40" fmla="*/ 55 w 252"/>
                <a:gd name="T41" fmla="*/ 122 h 253"/>
                <a:gd name="T42" fmla="*/ 55 w 252"/>
                <a:gd name="T43" fmla="*/ 83 h 253"/>
                <a:gd name="T44" fmla="*/ 86 w 252"/>
                <a:gd name="T45" fmla="*/ 66 h 253"/>
                <a:gd name="T46" fmla="*/ 66 w 252"/>
                <a:gd name="T47" fmla="*/ 112 h 253"/>
                <a:gd name="T48" fmla="*/ 93 w 252"/>
                <a:gd name="T49" fmla="*/ 90 h 253"/>
                <a:gd name="T50" fmla="*/ 45 w 252"/>
                <a:gd name="T51" fmla="*/ 101 h 253"/>
                <a:gd name="T52" fmla="*/ 59 w 252"/>
                <a:gd name="T53" fmla="*/ 92 h 253"/>
                <a:gd name="T54" fmla="*/ 77 w 252"/>
                <a:gd name="T55" fmla="*/ 125 h 253"/>
                <a:gd name="T56" fmla="*/ 118 w 252"/>
                <a:gd name="T57" fmla="*/ 159 h 253"/>
                <a:gd name="T58" fmla="*/ 159 w 252"/>
                <a:gd name="T59" fmla="*/ 173 h 253"/>
                <a:gd name="T60" fmla="*/ 200 w 252"/>
                <a:gd name="T61" fmla="*/ 94 h 253"/>
                <a:gd name="T62" fmla="*/ 142 w 252"/>
                <a:gd name="T63" fmla="*/ 49 h 253"/>
                <a:gd name="T64" fmla="*/ 104 w 252"/>
                <a:gd name="T65" fmla="*/ 36 h 253"/>
                <a:gd name="T66" fmla="*/ 37 w 252"/>
                <a:gd name="T67" fmla="*/ 111 h 253"/>
                <a:gd name="T68" fmla="*/ 49 w 252"/>
                <a:gd name="T69" fmla="*/ 162 h 253"/>
                <a:gd name="T70" fmla="*/ 80 w 252"/>
                <a:gd name="T71" fmla="*/ 140 h 253"/>
                <a:gd name="T72" fmla="*/ 103 w 252"/>
                <a:gd name="T73" fmla="*/ 196 h 253"/>
                <a:gd name="T74" fmla="*/ 158 w 252"/>
                <a:gd name="T75" fmla="*/ 184 h 253"/>
                <a:gd name="T76" fmla="*/ 217 w 252"/>
                <a:gd name="T77" fmla="*/ 158 h 253"/>
                <a:gd name="T78" fmla="*/ 203 w 252"/>
                <a:gd name="T79" fmla="*/ 62 h 253"/>
                <a:gd name="T80" fmla="*/ 143 w 252"/>
                <a:gd name="T81" fmla="*/ 15 h 253"/>
                <a:gd name="T82" fmla="*/ 103 w 252"/>
                <a:gd name="T83" fmla="*/ 32 h 253"/>
                <a:gd name="T84" fmla="*/ 30 w 252"/>
                <a:gd name="T85" fmla="*/ 94 h 253"/>
                <a:gd name="T86" fmla="*/ 67 w 252"/>
                <a:gd name="T87" fmla="*/ 201 h 253"/>
                <a:gd name="T88" fmla="*/ 92 w 252"/>
                <a:gd name="T89" fmla="*/ 183 h 253"/>
                <a:gd name="T90" fmla="*/ 125 w 252"/>
                <a:gd name="T91" fmla="*/ 225 h 253"/>
                <a:gd name="T92" fmla="*/ 183 w 252"/>
                <a:gd name="T93" fmla="*/ 199 h 253"/>
                <a:gd name="T94" fmla="*/ 218 w 252"/>
                <a:gd name="T95" fmla="*/ 77 h 253"/>
                <a:gd name="T96" fmla="*/ 160 w 252"/>
                <a:gd name="T97" fmla="*/ 8 h 253"/>
                <a:gd name="T98" fmla="*/ 41 w 252"/>
                <a:gd name="T99" fmla="*/ 38 h 253"/>
                <a:gd name="T100" fmla="*/ 29 w 252"/>
                <a:gd name="T101" fmla="*/ 148 h 253"/>
                <a:gd name="T102" fmla="*/ 70 w 252"/>
                <a:gd name="T103" fmla="*/ 228 h 253"/>
                <a:gd name="T104" fmla="*/ 95 w 252"/>
                <a:gd name="T105" fmla="*/ 221 h 253"/>
                <a:gd name="T106" fmla="*/ 147 w 252"/>
                <a:gd name="T107" fmla="*/ 229 h 253"/>
                <a:gd name="T108" fmla="*/ 226 w 252"/>
                <a:gd name="T109" fmla="*/ 151 h 253"/>
                <a:gd name="T110" fmla="*/ 225 w 252"/>
                <a:gd name="T111" fmla="*/ 66 h 253"/>
                <a:gd name="T112" fmla="*/ 185 w 252"/>
                <a:gd name="T113" fmla="*/ 26 h 253"/>
                <a:gd name="T114" fmla="*/ 18 w 252"/>
                <a:gd name="T115" fmla="*/ 95 h 253"/>
                <a:gd name="T116" fmla="*/ 8 w 252"/>
                <a:gd name="T117" fmla="*/ 116 h 253"/>
                <a:gd name="T118" fmla="*/ 81 w 252"/>
                <a:gd name="T119" fmla="*/ 225 h 253"/>
                <a:gd name="T120" fmla="*/ 181 w 252"/>
                <a:gd name="T121" fmla="*/ 229 h 253"/>
                <a:gd name="T122" fmla="*/ 213 w 252"/>
                <a:gd name="T123" fmla="*/ 39 h 253"/>
                <a:gd name="T124" fmla="*/ 126 w 252"/>
                <a:gd name="T125" fmla="*/ 24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53">
                  <a:moveTo>
                    <a:pt x="243" y="78"/>
                  </a:moveTo>
                  <a:cubicBezTo>
                    <a:pt x="237" y="63"/>
                    <a:pt x="227" y="49"/>
                    <a:pt x="216" y="37"/>
                  </a:cubicBezTo>
                  <a:cubicBezTo>
                    <a:pt x="204" y="25"/>
                    <a:pt x="190" y="16"/>
                    <a:pt x="175" y="9"/>
                  </a:cubicBezTo>
                  <a:cubicBezTo>
                    <a:pt x="160" y="3"/>
                    <a:pt x="143" y="0"/>
                    <a:pt x="126" y="0"/>
                  </a:cubicBezTo>
                  <a:cubicBezTo>
                    <a:pt x="93" y="0"/>
                    <a:pt x="60" y="13"/>
                    <a:pt x="37" y="37"/>
                  </a:cubicBezTo>
                  <a:cubicBezTo>
                    <a:pt x="23" y="51"/>
                    <a:pt x="13" y="68"/>
                    <a:pt x="7" y="86"/>
                  </a:cubicBezTo>
                  <a:cubicBezTo>
                    <a:pt x="6" y="88"/>
                    <a:pt x="5" y="89"/>
                    <a:pt x="5" y="90"/>
                  </a:cubicBezTo>
                  <a:cubicBezTo>
                    <a:pt x="4" y="90"/>
                    <a:pt x="4" y="91"/>
                    <a:pt x="4" y="91"/>
                  </a:cubicBezTo>
                  <a:cubicBezTo>
                    <a:pt x="3" y="92"/>
                    <a:pt x="3" y="92"/>
                    <a:pt x="3" y="92"/>
                  </a:cubicBezTo>
                  <a:cubicBezTo>
                    <a:pt x="3" y="93"/>
                    <a:pt x="3" y="93"/>
                    <a:pt x="3" y="93"/>
                  </a:cubicBezTo>
                  <a:cubicBezTo>
                    <a:pt x="4" y="93"/>
                    <a:pt x="4" y="93"/>
                    <a:pt x="4" y="93"/>
                  </a:cubicBezTo>
                  <a:cubicBezTo>
                    <a:pt x="4" y="93"/>
                    <a:pt x="4" y="93"/>
                    <a:pt x="4" y="93"/>
                  </a:cubicBezTo>
                  <a:cubicBezTo>
                    <a:pt x="4" y="92"/>
                    <a:pt x="4" y="92"/>
                    <a:pt x="4" y="92"/>
                  </a:cubicBezTo>
                  <a:cubicBezTo>
                    <a:pt x="5" y="92"/>
                    <a:pt x="5" y="91"/>
                    <a:pt x="5" y="91"/>
                  </a:cubicBezTo>
                  <a:cubicBezTo>
                    <a:pt x="5" y="92"/>
                    <a:pt x="5" y="93"/>
                    <a:pt x="4" y="95"/>
                  </a:cubicBezTo>
                  <a:cubicBezTo>
                    <a:pt x="4" y="95"/>
                    <a:pt x="4" y="95"/>
                    <a:pt x="4" y="96"/>
                  </a:cubicBezTo>
                  <a:cubicBezTo>
                    <a:pt x="3" y="96"/>
                    <a:pt x="3" y="97"/>
                    <a:pt x="4" y="97"/>
                  </a:cubicBezTo>
                  <a:cubicBezTo>
                    <a:pt x="1" y="106"/>
                    <a:pt x="0" y="116"/>
                    <a:pt x="0" y="126"/>
                  </a:cubicBezTo>
                  <a:cubicBezTo>
                    <a:pt x="0" y="143"/>
                    <a:pt x="4" y="159"/>
                    <a:pt x="10" y="175"/>
                  </a:cubicBezTo>
                  <a:cubicBezTo>
                    <a:pt x="11" y="176"/>
                    <a:pt x="12" y="178"/>
                    <a:pt x="13" y="180"/>
                  </a:cubicBezTo>
                  <a:cubicBezTo>
                    <a:pt x="12" y="180"/>
                    <a:pt x="12" y="181"/>
                    <a:pt x="12" y="181"/>
                  </a:cubicBezTo>
                  <a:cubicBezTo>
                    <a:pt x="13" y="182"/>
                    <a:pt x="14" y="183"/>
                    <a:pt x="14" y="184"/>
                  </a:cubicBezTo>
                  <a:cubicBezTo>
                    <a:pt x="20" y="195"/>
                    <a:pt x="28" y="206"/>
                    <a:pt x="37" y="215"/>
                  </a:cubicBezTo>
                  <a:cubicBezTo>
                    <a:pt x="37" y="215"/>
                    <a:pt x="37" y="215"/>
                    <a:pt x="37" y="215"/>
                  </a:cubicBezTo>
                  <a:cubicBezTo>
                    <a:pt x="37" y="216"/>
                    <a:pt x="37" y="216"/>
                    <a:pt x="37" y="217"/>
                  </a:cubicBezTo>
                  <a:cubicBezTo>
                    <a:pt x="39" y="219"/>
                    <a:pt x="42" y="221"/>
                    <a:pt x="44" y="223"/>
                  </a:cubicBezTo>
                  <a:cubicBezTo>
                    <a:pt x="47" y="225"/>
                    <a:pt x="50" y="227"/>
                    <a:pt x="54" y="229"/>
                  </a:cubicBezTo>
                  <a:cubicBezTo>
                    <a:pt x="60" y="234"/>
                    <a:pt x="68" y="238"/>
                    <a:pt x="76" y="242"/>
                  </a:cubicBezTo>
                  <a:cubicBezTo>
                    <a:pt x="76" y="242"/>
                    <a:pt x="76" y="242"/>
                    <a:pt x="76" y="242"/>
                  </a:cubicBezTo>
                  <a:cubicBezTo>
                    <a:pt x="77" y="243"/>
                    <a:pt x="78" y="243"/>
                    <a:pt x="80" y="243"/>
                  </a:cubicBezTo>
                  <a:cubicBezTo>
                    <a:pt x="95" y="249"/>
                    <a:pt x="110" y="253"/>
                    <a:pt x="126" y="253"/>
                  </a:cubicBezTo>
                  <a:cubicBezTo>
                    <a:pt x="143" y="253"/>
                    <a:pt x="160" y="250"/>
                    <a:pt x="175" y="243"/>
                  </a:cubicBezTo>
                  <a:cubicBezTo>
                    <a:pt x="190" y="237"/>
                    <a:pt x="204" y="227"/>
                    <a:pt x="216" y="216"/>
                  </a:cubicBezTo>
                  <a:cubicBezTo>
                    <a:pt x="227" y="204"/>
                    <a:pt x="237" y="190"/>
                    <a:pt x="243" y="175"/>
                  </a:cubicBezTo>
                  <a:cubicBezTo>
                    <a:pt x="249" y="159"/>
                    <a:pt x="252" y="143"/>
                    <a:pt x="252" y="126"/>
                  </a:cubicBezTo>
                  <a:cubicBezTo>
                    <a:pt x="252" y="110"/>
                    <a:pt x="249" y="93"/>
                    <a:pt x="243" y="78"/>
                  </a:cubicBezTo>
                  <a:close/>
                  <a:moveTo>
                    <a:pt x="252" y="126"/>
                  </a:moveTo>
                  <a:cubicBezTo>
                    <a:pt x="252" y="128"/>
                    <a:pt x="252" y="130"/>
                    <a:pt x="252" y="132"/>
                  </a:cubicBezTo>
                  <a:cubicBezTo>
                    <a:pt x="252" y="127"/>
                    <a:pt x="251" y="122"/>
                    <a:pt x="250" y="116"/>
                  </a:cubicBezTo>
                  <a:cubicBezTo>
                    <a:pt x="251" y="107"/>
                    <a:pt x="249" y="97"/>
                    <a:pt x="243" y="90"/>
                  </a:cubicBezTo>
                  <a:cubicBezTo>
                    <a:pt x="243" y="83"/>
                    <a:pt x="241" y="77"/>
                    <a:pt x="238" y="72"/>
                  </a:cubicBezTo>
                  <a:cubicBezTo>
                    <a:pt x="238" y="72"/>
                    <a:pt x="238" y="72"/>
                    <a:pt x="237" y="72"/>
                  </a:cubicBezTo>
                  <a:cubicBezTo>
                    <a:pt x="237" y="72"/>
                    <a:pt x="237" y="71"/>
                    <a:pt x="237" y="71"/>
                  </a:cubicBezTo>
                  <a:cubicBezTo>
                    <a:pt x="237" y="69"/>
                    <a:pt x="236" y="67"/>
                    <a:pt x="235" y="65"/>
                  </a:cubicBezTo>
                  <a:cubicBezTo>
                    <a:pt x="246" y="84"/>
                    <a:pt x="252" y="105"/>
                    <a:pt x="252" y="126"/>
                  </a:cubicBezTo>
                  <a:close/>
                  <a:moveTo>
                    <a:pt x="226" y="192"/>
                  </a:moveTo>
                  <a:cubicBezTo>
                    <a:pt x="223" y="195"/>
                    <a:pt x="223" y="195"/>
                    <a:pt x="223" y="195"/>
                  </a:cubicBezTo>
                  <a:cubicBezTo>
                    <a:pt x="223" y="195"/>
                    <a:pt x="222" y="196"/>
                    <a:pt x="222" y="196"/>
                  </a:cubicBezTo>
                  <a:cubicBezTo>
                    <a:pt x="222" y="196"/>
                    <a:pt x="222" y="195"/>
                    <a:pt x="222" y="195"/>
                  </a:cubicBezTo>
                  <a:cubicBezTo>
                    <a:pt x="223" y="194"/>
                    <a:pt x="223" y="193"/>
                    <a:pt x="224" y="192"/>
                  </a:cubicBezTo>
                  <a:cubicBezTo>
                    <a:pt x="224" y="192"/>
                    <a:pt x="224" y="192"/>
                    <a:pt x="224" y="191"/>
                  </a:cubicBezTo>
                  <a:cubicBezTo>
                    <a:pt x="225" y="190"/>
                    <a:pt x="226" y="189"/>
                    <a:pt x="227" y="188"/>
                  </a:cubicBezTo>
                  <a:cubicBezTo>
                    <a:pt x="226" y="190"/>
                    <a:pt x="226" y="191"/>
                    <a:pt x="226" y="192"/>
                  </a:cubicBezTo>
                  <a:close/>
                  <a:moveTo>
                    <a:pt x="227" y="194"/>
                  </a:moveTo>
                  <a:cubicBezTo>
                    <a:pt x="227" y="195"/>
                    <a:pt x="226" y="195"/>
                    <a:pt x="226" y="196"/>
                  </a:cubicBezTo>
                  <a:cubicBezTo>
                    <a:pt x="226" y="196"/>
                    <a:pt x="226" y="196"/>
                    <a:pt x="226" y="196"/>
                  </a:cubicBezTo>
                  <a:cubicBezTo>
                    <a:pt x="226" y="195"/>
                    <a:pt x="226" y="195"/>
                    <a:pt x="226" y="195"/>
                  </a:cubicBezTo>
                  <a:cubicBezTo>
                    <a:pt x="227" y="195"/>
                    <a:pt x="227" y="194"/>
                    <a:pt x="227" y="194"/>
                  </a:cubicBezTo>
                  <a:close/>
                  <a:moveTo>
                    <a:pt x="220" y="193"/>
                  </a:moveTo>
                  <a:cubicBezTo>
                    <a:pt x="222" y="191"/>
                    <a:pt x="224" y="188"/>
                    <a:pt x="225" y="185"/>
                  </a:cubicBezTo>
                  <a:cubicBezTo>
                    <a:pt x="224" y="188"/>
                    <a:pt x="223" y="190"/>
                    <a:pt x="222" y="192"/>
                  </a:cubicBezTo>
                  <a:cubicBezTo>
                    <a:pt x="221" y="192"/>
                    <a:pt x="221" y="193"/>
                    <a:pt x="220" y="193"/>
                  </a:cubicBezTo>
                  <a:close/>
                  <a:moveTo>
                    <a:pt x="217" y="197"/>
                  </a:moveTo>
                  <a:cubicBezTo>
                    <a:pt x="217" y="197"/>
                    <a:pt x="217" y="197"/>
                    <a:pt x="217" y="197"/>
                  </a:cubicBezTo>
                  <a:cubicBezTo>
                    <a:pt x="216" y="199"/>
                    <a:pt x="216" y="200"/>
                    <a:pt x="215" y="201"/>
                  </a:cubicBezTo>
                  <a:cubicBezTo>
                    <a:pt x="214" y="202"/>
                    <a:pt x="213" y="204"/>
                    <a:pt x="212" y="205"/>
                  </a:cubicBezTo>
                  <a:cubicBezTo>
                    <a:pt x="212" y="205"/>
                    <a:pt x="211" y="205"/>
                    <a:pt x="211" y="205"/>
                  </a:cubicBezTo>
                  <a:cubicBezTo>
                    <a:pt x="208" y="207"/>
                    <a:pt x="204" y="210"/>
                    <a:pt x="201" y="213"/>
                  </a:cubicBezTo>
                  <a:cubicBezTo>
                    <a:pt x="205" y="209"/>
                    <a:pt x="209" y="205"/>
                    <a:pt x="212" y="200"/>
                  </a:cubicBezTo>
                  <a:cubicBezTo>
                    <a:pt x="212" y="200"/>
                    <a:pt x="212" y="200"/>
                    <a:pt x="212" y="200"/>
                  </a:cubicBezTo>
                  <a:cubicBezTo>
                    <a:pt x="212" y="200"/>
                    <a:pt x="212" y="200"/>
                    <a:pt x="212" y="200"/>
                  </a:cubicBezTo>
                  <a:cubicBezTo>
                    <a:pt x="212" y="199"/>
                    <a:pt x="212" y="199"/>
                    <a:pt x="211" y="199"/>
                  </a:cubicBezTo>
                  <a:cubicBezTo>
                    <a:pt x="211" y="199"/>
                    <a:pt x="211" y="198"/>
                    <a:pt x="212" y="198"/>
                  </a:cubicBezTo>
                  <a:cubicBezTo>
                    <a:pt x="217" y="192"/>
                    <a:pt x="222" y="186"/>
                    <a:pt x="225" y="179"/>
                  </a:cubicBezTo>
                  <a:cubicBezTo>
                    <a:pt x="227" y="176"/>
                    <a:pt x="229" y="173"/>
                    <a:pt x="231" y="170"/>
                  </a:cubicBezTo>
                  <a:cubicBezTo>
                    <a:pt x="230" y="172"/>
                    <a:pt x="230" y="174"/>
                    <a:pt x="229" y="177"/>
                  </a:cubicBezTo>
                  <a:cubicBezTo>
                    <a:pt x="225" y="183"/>
                    <a:pt x="221" y="190"/>
                    <a:pt x="217" y="197"/>
                  </a:cubicBezTo>
                  <a:close/>
                  <a:moveTo>
                    <a:pt x="208" y="213"/>
                  </a:moveTo>
                  <a:cubicBezTo>
                    <a:pt x="209" y="213"/>
                    <a:pt x="209" y="212"/>
                    <a:pt x="210" y="212"/>
                  </a:cubicBezTo>
                  <a:cubicBezTo>
                    <a:pt x="210" y="212"/>
                    <a:pt x="209" y="213"/>
                    <a:pt x="209" y="213"/>
                  </a:cubicBezTo>
                  <a:cubicBezTo>
                    <a:pt x="209" y="213"/>
                    <a:pt x="209" y="213"/>
                    <a:pt x="209" y="213"/>
                  </a:cubicBezTo>
                  <a:cubicBezTo>
                    <a:pt x="209" y="213"/>
                    <a:pt x="208" y="213"/>
                    <a:pt x="208" y="213"/>
                  </a:cubicBezTo>
                  <a:cubicBezTo>
                    <a:pt x="208" y="214"/>
                    <a:pt x="208" y="214"/>
                    <a:pt x="208" y="214"/>
                  </a:cubicBezTo>
                  <a:cubicBezTo>
                    <a:pt x="208" y="214"/>
                    <a:pt x="208" y="213"/>
                    <a:pt x="208" y="213"/>
                  </a:cubicBezTo>
                  <a:close/>
                  <a:moveTo>
                    <a:pt x="206" y="214"/>
                  </a:moveTo>
                  <a:cubicBezTo>
                    <a:pt x="206" y="214"/>
                    <a:pt x="205" y="215"/>
                    <a:pt x="205" y="215"/>
                  </a:cubicBezTo>
                  <a:cubicBezTo>
                    <a:pt x="206" y="213"/>
                    <a:pt x="207" y="212"/>
                    <a:pt x="209" y="210"/>
                  </a:cubicBezTo>
                  <a:cubicBezTo>
                    <a:pt x="208" y="211"/>
                    <a:pt x="207" y="213"/>
                    <a:pt x="206" y="214"/>
                  </a:cubicBezTo>
                  <a:close/>
                  <a:moveTo>
                    <a:pt x="209" y="211"/>
                  </a:moveTo>
                  <a:cubicBezTo>
                    <a:pt x="210" y="210"/>
                    <a:pt x="211" y="209"/>
                    <a:pt x="211" y="209"/>
                  </a:cubicBezTo>
                  <a:cubicBezTo>
                    <a:pt x="211" y="209"/>
                    <a:pt x="211" y="210"/>
                    <a:pt x="210" y="210"/>
                  </a:cubicBezTo>
                  <a:cubicBezTo>
                    <a:pt x="210" y="211"/>
                    <a:pt x="210" y="211"/>
                    <a:pt x="209" y="211"/>
                  </a:cubicBezTo>
                  <a:close/>
                  <a:moveTo>
                    <a:pt x="216" y="207"/>
                  </a:moveTo>
                  <a:cubicBezTo>
                    <a:pt x="217" y="207"/>
                    <a:pt x="217" y="207"/>
                    <a:pt x="217" y="206"/>
                  </a:cubicBezTo>
                  <a:cubicBezTo>
                    <a:pt x="215" y="209"/>
                    <a:pt x="213" y="212"/>
                    <a:pt x="212" y="215"/>
                  </a:cubicBezTo>
                  <a:cubicBezTo>
                    <a:pt x="211" y="216"/>
                    <a:pt x="210" y="216"/>
                    <a:pt x="210" y="217"/>
                  </a:cubicBezTo>
                  <a:cubicBezTo>
                    <a:pt x="212" y="214"/>
                    <a:pt x="214" y="211"/>
                    <a:pt x="216" y="207"/>
                  </a:cubicBezTo>
                  <a:close/>
                  <a:moveTo>
                    <a:pt x="192" y="225"/>
                  </a:moveTo>
                  <a:cubicBezTo>
                    <a:pt x="193" y="225"/>
                    <a:pt x="193" y="225"/>
                    <a:pt x="193" y="224"/>
                  </a:cubicBezTo>
                  <a:cubicBezTo>
                    <a:pt x="193" y="225"/>
                    <a:pt x="193" y="225"/>
                    <a:pt x="194" y="225"/>
                  </a:cubicBezTo>
                  <a:cubicBezTo>
                    <a:pt x="194" y="225"/>
                    <a:pt x="194" y="225"/>
                    <a:pt x="194" y="225"/>
                  </a:cubicBezTo>
                  <a:cubicBezTo>
                    <a:pt x="191" y="227"/>
                    <a:pt x="189" y="229"/>
                    <a:pt x="187" y="231"/>
                  </a:cubicBezTo>
                  <a:cubicBezTo>
                    <a:pt x="186" y="231"/>
                    <a:pt x="185" y="232"/>
                    <a:pt x="184" y="232"/>
                  </a:cubicBezTo>
                  <a:cubicBezTo>
                    <a:pt x="184" y="232"/>
                    <a:pt x="183" y="231"/>
                    <a:pt x="183" y="231"/>
                  </a:cubicBezTo>
                  <a:cubicBezTo>
                    <a:pt x="181" y="232"/>
                    <a:pt x="179" y="233"/>
                    <a:pt x="178" y="233"/>
                  </a:cubicBezTo>
                  <a:cubicBezTo>
                    <a:pt x="179" y="233"/>
                    <a:pt x="179" y="232"/>
                    <a:pt x="180" y="231"/>
                  </a:cubicBezTo>
                  <a:cubicBezTo>
                    <a:pt x="183" y="229"/>
                    <a:pt x="186" y="227"/>
                    <a:pt x="189" y="225"/>
                  </a:cubicBezTo>
                  <a:cubicBezTo>
                    <a:pt x="192" y="224"/>
                    <a:pt x="194" y="222"/>
                    <a:pt x="196" y="220"/>
                  </a:cubicBezTo>
                  <a:cubicBezTo>
                    <a:pt x="195" y="221"/>
                    <a:pt x="194" y="222"/>
                    <a:pt x="193" y="223"/>
                  </a:cubicBezTo>
                  <a:cubicBezTo>
                    <a:pt x="193" y="223"/>
                    <a:pt x="193" y="223"/>
                    <a:pt x="193" y="223"/>
                  </a:cubicBezTo>
                  <a:cubicBezTo>
                    <a:pt x="192" y="224"/>
                    <a:pt x="192" y="224"/>
                    <a:pt x="192" y="224"/>
                  </a:cubicBezTo>
                  <a:cubicBezTo>
                    <a:pt x="191" y="225"/>
                    <a:pt x="192" y="225"/>
                    <a:pt x="192" y="225"/>
                  </a:cubicBezTo>
                  <a:close/>
                  <a:moveTo>
                    <a:pt x="190" y="231"/>
                  </a:moveTo>
                  <a:cubicBezTo>
                    <a:pt x="188" y="232"/>
                    <a:pt x="187" y="233"/>
                    <a:pt x="186" y="234"/>
                  </a:cubicBezTo>
                  <a:cubicBezTo>
                    <a:pt x="186" y="233"/>
                    <a:pt x="187" y="233"/>
                    <a:pt x="187" y="232"/>
                  </a:cubicBezTo>
                  <a:cubicBezTo>
                    <a:pt x="188" y="232"/>
                    <a:pt x="189" y="231"/>
                    <a:pt x="190" y="231"/>
                  </a:cubicBezTo>
                  <a:close/>
                  <a:moveTo>
                    <a:pt x="118" y="243"/>
                  </a:moveTo>
                  <a:cubicBezTo>
                    <a:pt x="116" y="242"/>
                    <a:pt x="115" y="241"/>
                    <a:pt x="113" y="241"/>
                  </a:cubicBezTo>
                  <a:cubicBezTo>
                    <a:pt x="116" y="242"/>
                    <a:pt x="120" y="243"/>
                    <a:pt x="123" y="245"/>
                  </a:cubicBezTo>
                  <a:cubicBezTo>
                    <a:pt x="121" y="246"/>
                    <a:pt x="121" y="246"/>
                    <a:pt x="121" y="246"/>
                  </a:cubicBezTo>
                  <a:cubicBezTo>
                    <a:pt x="121" y="246"/>
                    <a:pt x="121" y="246"/>
                    <a:pt x="121" y="246"/>
                  </a:cubicBezTo>
                  <a:cubicBezTo>
                    <a:pt x="120" y="245"/>
                    <a:pt x="119" y="245"/>
                    <a:pt x="119" y="245"/>
                  </a:cubicBezTo>
                  <a:cubicBezTo>
                    <a:pt x="117" y="245"/>
                    <a:pt x="116" y="244"/>
                    <a:pt x="115" y="244"/>
                  </a:cubicBezTo>
                  <a:cubicBezTo>
                    <a:pt x="116" y="244"/>
                    <a:pt x="117" y="244"/>
                    <a:pt x="118" y="244"/>
                  </a:cubicBezTo>
                  <a:cubicBezTo>
                    <a:pt x="118" y="244"/>
                    <a:pt x="119" y="243"/>
                    <a:pt x="118" y="243"/>
                  </a:cubicBezTo>
                  <a:close/>
                  <a:moveTo>
                    <a:pt x="60" y="233"/>
                  </a:moveTo>
                  <a:cubicBezTo>
                    <a:pt x="66" y="236"/>
                    <a:pt x="72" y="238"/>
                    <a:pt x="78" y="240"/>
                  </a:cubicBezTo>
                  <a:cubicBezTo>
                    <a:pt x="78" y="240"/>
                    <a:pt x="78" y="241"/>
                    <a:pt x="78" y="241"/>
                  </a:cubicBezTo>
                  <a:cubicBezTo>
                    <a:pt x="78" y="241"/>
                    <a:pt x="77" y="241"/>
                    <a:pt x="77" y="241"/>
                  </a:cubicBezTo>
                  <a:cubicBezTo>
                    <a:pt x="71" y="239"/>
                    <a:pt x="66" y="236"/>
                    <a:pt x="60" y="233"/>
                  </a:cubicBezTo>
                  <a:close/>
                  <a:moveTo>
                    <a:pt x="5" y="106"/>
                  </a:moveTo>
                  <a:cubicBezTo>
                    <a:pt x="5" y="107"/>
                    <a:pt x="4" y="109"/>
                    <a:pt x="4" y="110"/>
                  </a:cubicBezTo>
                  <a:cubicBezTo>
                    <a:pt x="4" y="106"/>
                    <a:pt x="4" y="102"/>
                    <a:pt x="5" y="98"/>
                  </a:cubicBezTo>
                  <a:cubicBezTo>
                    <a:pt x="6" y="99"/>
                    <a:pt x="6" y="100"/>
                    <a:pt x="6" y="101"/>
                  </a:cubicBezTo>
                  <a:cubicBezTo>
                    <a:pt x="6" y="103"/>
                    <a:pt x="6" y="104"/>
                    <a:pt x="5" y="106"/>
                  </a:cubicBezTo>
                  <a:cubicBezTo>
                    <a:pt x="5" y="106"/>
                    <a:pt x="5" y="106"/>
                    <a:pt x="5" y="106"/>
                  </a:cubicBezTo>
                  <a:close/>
                  <a:moveTo>
                    <a:pt x="5" y="116"/>
                  </a:moveTo>
                  <a:cubicBezTo>
                    <a:pt x="5" y="117"/>
                    <a:pt x="5" y="118"/>
                    <a:pt x="5" y="119"/>
                  </a:cubicBezTo>
                  <a:cubicBezTo>
                    <a:pt x="5" y="120"/>
                    <a:pt x="5" y="120"/>
                    <a:pt x="5" y="121"/>
                  </a:cubicBezTo>
                  <a:cubicBezTo>
                    <a:pt x="5" y="118"/>
                    <a:pt x="5" y="116"/>
                    <a:pt x="5" y="113"/>
                  </a:cubicBezTo>
                  <a:cubicBezTo>
                    <a:pt x="5" y="114"/>
                    <a:pt x="5" y="115"/>
                    <a:pt x="5" y="116"/>
                  </a:cubicBezTo>
                  <a:close/>
                  <a:moveTo>
                    <a:pt x="5" y="153"/>
                  </a:moveTo>
                  <a:cubicBezTo>
                    <a:pt x="6" y="154"/>
                    <a:pt x="6" y="155"/>
                    <a:pt x="6" y="156"/>
                  </a:cubicBezTo>
                  <a:cubicBezTo>
                    <a:pt x="6" y="156"/>
                    <a:pt x="6" y="157"/>
                    <a:pt x="7" y="157"/>
                  </a:cubicBezTo>
                  <a:cubicBezTo>
                    <a:pt x="7" y="157"/>
                    <a:pt x="7" y="158"/>
                    <a:pt x="7" y="158"/>
                  </a:cubicBezTo>
                  <a:cubicBezTo>
                    <a:pt x="7" y="158"/>
                    <a:pt x="7" y="158"/>
                    <a:pt x="7" y="158"/>
                  </a:cubicBezTo>
                  <a:cubicBezTo>
                    <a:pt x="8" y="161"/>
                    <a:pt x="8" y="164"/>
                    <a:pt x="9" y="167"/>
                  </a:cubicBezTo>
                  <a:cubicBezTo>
                    <a:pt x="9" y="166"/>
                    <a:pt x="9" y="166"/>
                    <a:pt x="9" y="165"/>
                  </a:cubicBezTo>
                  <a:cubicBezTo>
                    <a:pt x="8" y="165"/>
                    <a:pt x="7" y="165"/>
                    <a:pt x="8" y="165"/>
                  </a:cubicBezTo>
                  <a:cubicBezTo>
                    <a:pt x="5" y="156"/>
                    <a:pt x="3" y="146"/>
                    <a:pt x="2" y="136"/>
                  </a:cubicBezTo>
                  <a:cubicBezTo>
                    <a:pt x="3" y="142"/>
                    <a:pt x="4" y="147"/>
                    <a:pt x="5" y="153"/>
                  </a:cubicBezTo>
                  <a:close/>
                  <a:moveTo>
                    <a:pt x="2" y="119"/>
                  </a:moveTo>
                  <a:cubicBezTo>
                    <a:pt x="2" y="117"/>
                    <a:pt x="2" y="116"/>
                    <a:pt x="2" y="114"/>
                  </a:cubicBezTo>
                  <a:cubicBezTo>
                    <a:pt x="2" y="115"/>
                    <a:pt x="2" y="116"/>
                    <a:pt x="2" y="116"/>
                  </a:cubicBezTo>
                  <a:cubicBezTo>
                    <a:pt x="2" y="116"/>
                    <a:pt x="2" y="116"/>
                    <a:pt x="2" y="116"/>
                  </a:cubicBezTo>
                  <a:cubicBezTo>
                    <a:pt x="2" y="117"/>
                    <a:pt x="2" y="118"/>
                    <a:pt x="2" y="119"/>
                  </a:cubicBezTo>
                  <a:close/>
                  <a:moveTo>
                    <a:pt x="13" y="106"/>
                  </a:moveTo>
                  <a:cubicBezTo>
                    <a:pt x="13" y="112"/>
                    <a:pt x="14" y="118"/>
                    <a:pt x="15" y="124"/>
                  </a:cubicBezTo>
                  <a:cubicBezTo>
                    <a:pt x="15" y="124"/>
                    <a:pt x="14" y="124"/>
                    <a:pt x="14" y="124"/>
                  </a:cubicBezTo>
                  <a:cubicBezTo>
                    <a:pt x="14" y="123"/>
                    <a:pt x="14" y="122"/>
                    <a:pt x="14" y="121"/>
                  </a:cubicBezTo>
                  <a:cubicBezTo>
                    <a:pt x="14" y="120"/>
                    <a:pt x="13" y="120"/>
                    <a:pt x="13" y="120"/>
                  </a:cubicBezTo>
                  <a:cubicBezTo>
                    <a:pt x="12" y="116"/>
                    <a:pt x="11" y="112"/>
                    <a:pt x="11" y="108"/>
                  </a:cubicBezTo>
                  <a:cubicBezTo>
                    <a:pt x="11" y="108"/>
                    <a:pt x="12" y="108"/>
                    <a:pt x="12" y="108"/>
                  </a:cubicBezTo>
                  <a:cubicBezTo>
                    <a:pt x="12" y="107"/>
                    <a:pt x="12" y="107"/>
                    <a:pt x="13" y="106"/>
                  </a:cubicBezTo>
                  <a:close/>
                  <a:moveTo>
                    <a:pt x="12" y="103"/>
                  </a:moveTo>
                  <a:cubicBezTo>
                    <a:pt x="12" y="102"/>
                    <a:pt x="12" y="101"/>
                    <a:pt x="12" y="100"/>
                  </a:cubicBezTo>
                  <a:cubicBezTo>
                    <a:pt x="12" y="101"/>
                    <a:pt x="12" y="102"/>
                    <a:pt x="12" y="103"/>
                  </a:cubicBezTo>
                  <a:cubicBezTo>
                    <a:pt x="12" y="103"/>
                    <a:pt x="12" y="103"/>
                    <a:pt x="12" y="103"/>
                  </a:cubicBezTo>
                  <a:close/>
                  <a:moveTo>
                    <a:pt x="13" y="94"/>
                  </a:moveTo>
                  <a:cubicBezTo>
                    <a:pt x="13" y="93"/>
                    <a:pt x="14" y="93"/>
                    <a:pt x="14" y="93"/>
                  </a:cubicBezTo>
                  <a:cubicBezTo>
                    <a:pt x="14" y="94"/>
                    <a:pt x="14" y="95"/>
                    <a:pt x="14" y="96"/>
                  </a:cubicBezTo>
                  <a:cubicBezTo>
                    <a:pt x="13" y="95"/>
                    <a:pt x="13" y="95"/>
                    <a:pt x="13" y="94"/>
                  </a:cubicBezTo>
                  <a:close/>
                  <a:moveTo>
                    <a:pt x="15" y="72"/>
                  </a:moveTo>
                  <a:cubicBezTo>
                    <a:pt x="16" y="72"/>
                    <a:pt x="16" y="72"/>
                    <a:pt x="17" y="72"/>
                  </a:cubicBezTo>
                  <a:cubicBezTo>
                    <a:pt x="15" y="74"/>
                    <a:pt x="13" y="77"/>
                    <a:pt x="11" y="80"/>
                  </a:cubicBezTo>
                  <a:cubicBezTo>
                    <a:pt x="11" y="79"/>
                    <a:pt x="11" y="79"/>
                    <a:pt x="11" y="79"/>
                  </a:cubicBezTo>
                  <a:cubicBezTo>
                    <a:pt x="12" y="78"/>
                    <a:pt x="12" y="78"/>
                    <a:pt x="12" y="77"/>
                  </a:cubicBezTo>
                  <a:cubicBezTo>
                    <a:pt x="13" y="75"/>
                    <a:pt x="14" y="73"/>
                    <a:pt x="14" y="71"/>
                  </a:cubicBezTo>
                  <a:cubicBezTo>
                    <a:pt x="15" y="72"/>
                    <a:pt x="15" y="72"/>
                    <a:pt x="15" y="72"/>
                  </a:cubicBezTo>
                  <a:close/>
                  <a:moveTo>
                    <a:pt x="36" y="41"/>
                  </a:moveTo>
                  <a:cubicBezTo>
                    <a:pt x="36" y="41"/>
                    <a:pt x="36" y="41"/>
                    <a:pt x="37" y="41"/>
                  </a:cubicBezTo>
                  <a:cubicBezTo>
                    <a:pt x="37" y="40"/>
                    <a:pt x="38" y="40"/>
                    <a:pt x="39" y="40"/>
                  </a:cubicBezTo>
                  <a:cubicBezTo>
                    <a:pt x="37" y="41"/>
                    <a:pt x="35" y="43"/>
                    <a:pt x="34" y="45"/>
                  </a:cubicBezTo>
                  <a:cubicBezTo>
                    <a:pt x="30" y="49"/>
                    <a:pt x="26" y="53"/>
                    <a:pt x="24" y="58"/>
                  </a:cubicBezTo>
                  <a:cubicBezTo>
                    <a:pt x="22" y="59"/>
                    <a:pt x="21" y="61"/>
                    <a:pt x="19" y="63"/>
                  </a:cubicBezTo>
                  <a:cubicBezTo>
                    <a:pt x="24" y="55"/>
                    <a:pt x="30" y="47"/>
                    <a:pt x="36" y="41"/>
                  </a:cubicBezTo>
                  <a:close/>
                  <a:moveTo>
                    <a:pt x="124" y="9"/>
                  </a:moveTo>
                  <a:cubicBezTo>
                    <a:pt x="123" y="9"/>
                    <a:pt x="123" y="9"/>
                    <a:pt x="123" y="9"/>
                  </a:cubicBezTo>
                  <a:cubicBezTo>
                    <a:pt x="120" y="9"/>
                    <a:pt x="118" y="9"/>
                    <a:pt x="115" y="9"/>
                  </a:cubicBezTo>
                  <a:cubicBezTo>
                    <a:pt x="115" y="9"/>
                    <a:pt x="115" y="9"/>
                    <a:pt x="115" y="10"/>
                  </a:cubicBezTo>
                  <a:cubicBezTo>
                    <a:pt x="114" y="10"/>
                    <a:pt x="114" y="10"/>
                    <a:pt x="113" y="10"/>
                  </a:cubicBezTo>
                  <a:cubicBezTo>
                    <a:pt x="113" y="10"/>
                    <a:pt x="113" y="9"/>
                    <a:pt x="113" y="9"/>
                  </a:cubicBezTo>
                  <a:cubicBezTo>
                    <a:pt x="114" y="9"/>
                    <a:pt x="115" y="8"/>
                    <a:pt x="116" y="8"/>
                  </a:cubicBezTo>
                  <a:cubicBezTo>
                    <a:pt x="116" y="7"/>
                    <a:pt x="116" y="7"/>
                    <a:pt x="116" y="7"/>
                  </a:cubicBezTo>
                  <a:cubicBezTo>
                    <a:pt x="119" y="8"/>
                    <a:pt x="121" y="8"/>
                    <a:pt x="124" y="9"/>
                  </a:cubicBezTo>
                  <a:close/>
                  <a:moveTo>
                    <a:pt x="118" y="4"/>
                  </a:moveTo>
                  <a:cubicBezTo>
                    <a:pt x="118" y="4"/>
                    <a:pt x="118" y="4"/>
                    <a:pt x="118" y="4"/>
                  </a:cubicBezTo>
                  <a:cubicBezTo>
                    <a:pt x="118" y="5"/>
                    <a:pt x="119" y="5"/>
                    <a:pt x="120" y="5"/>
                  </a:cubicBezTo>
                  <a:cubicBezTo>
                    <a:pt x="120" y="5"/>
                    <a:pt x="120" y="5"/>
                    <a:pt x="120" y="5"/>
                  </a:cubicBezTo>
                  <a:cubicBezTo>
                    <a:pt x="119" y="5"/>
                    <a:pt x="119" y="5"/>
                    <a:pt x="118" y="5"/>
                  </a:cubicBezTo>
                  <a:cubicBezTo>
                    <a:pt x="118" y="5"/>
                    <a:pt x="118" y="5"/>
                    <a:pt x="118" y="4"/>
                  </a:cubicBezTo>
                  <a:close/>
                  <a:moveTo>
                    <a:pt x="233" y="77"/>
                  </a:moveTo>
                  <a:cubicBezTo>
                    <a:pt x="233" y="77"/>
                    <a:pt x="234" y="77"/>
                    <a:pt x="234" y="77"/>
                  </a:cubicBezTo>
                  <a:cubicBezTo>
                    <a:pt x="236" y="79"/>
                    <a:pt x="237" y="82"/>
                    <a:pt x="239" y="85"/>
                  </a:cubicBezTo>
                  <a:cubicBezTo>
                    <a:pt x="239" y="86"/>
                    <a:pt x="239" y="87"/>
                    <a:pt x="239" y="88"/>
                  </a:cubicBezTo>
                  <a:cubicBezTo>
                    <a:pt x="240" y="90"/>
                    <a:pt x="240" y="92"/>
                    <a:pt x="240" y="93"/>
                  </a:cubicBezTo>
                  <a:cubicBezTo>
                    <a:pt x="238" y="88"/>
                    <a:pt x="235" y="82"/>
                    <a:pt x="233" y="77"/>
                  </a:cubicBezTo>
                  <a:close/>
                  <a:moveTo>
                    <a:pt x="241" y="99"/>
                  </a:moveTo>
                  <a:cubicBezTo>
                    <a:pt x="242" y="103"/>
                    <a:pt x="243" y="108"/>
                    <a:pt x="244" y="112"/>
                  </a:cubicBezTo>
                  <a:cubicBezTo>
                    <a:pt x="244" y="113"/>
                    <a:pt x="244" y="114"/>
                    <a:pt x="244" y="115"/>
                  </a:cubicBezTo>
                  <a:cubicBezTo>
                    <a:pt x="243" y="110"/>
                    <a:pt x="241" y="105"/>
                    <a:pt x="240" y="100"/>
                  </a:cubicBezTo>
                  <a:cubicBezTo>
                    <a:pt x="240" y="99"/>
                    <a:pt x="240" y="99"/>
                    <a:pt x="240" y="98"/>
                  </a:cubicBezTo>
                  <a:cubicBezTo>
                    <a:pt x="239" y="96"/>
                    <a:pt x="238" y="94"/>
                    <a:pt x="238" y="92"/>
                  </a:cubicBezTo>
                  <a:cubicBezTo>
                    <a:pt x="239" y="94"/>
                    <a:pt x="240" y="97"/>
                    <a:pt x="241" y="99"/>
                  </a:cubicBezTo>
                  <a:close/>
                  <a:moveTo>
                    <a:pt x="235" y="172"/>
                  </a:moveTo>
                  <a:cubicBezTo>
                    <a:pt x="235" y="173"/>
                    <a:pt x="234" y="175"/>
                    <a:pt x="233" y="176"/>
                  </a:cubicBezTo>
                  <a:cubicBezTo>
                    <a:pt x="232" y="178"/>
                    <a:pt x="231" y="180"/>
                    <a:pt x="230" y="182"/>
                  </a:cubicBezTo>
                  <a:cubicBezTo>
                    <a:pt x="230" y="181"/>
                    <a:pt x="230" y="180"/>
                    <a:pt x="230" y="180"/>
                  </a:cubicBezTo>
                  <a:cubicBezTo>
                    <a:pt x="232" y="177"/>
                    <a:pt x="234" y="173"/>
                    <a:pt x="235" y="170"/>
                  </a:cubicBezTo>
                  <a:cubicBezTo>
                    <a:pt x="235" y="171"/>
                    <a:pt x="235" y="171"/>
                    <a:pt x="235" y="171"/>
                  </a:cubicBezTo>
                  <a:cubicBezTo>
                    <a:pt x="235" y="172"/>
                    <a:pt x="235" y="172"/>
                    <a:pt x="235" y="172"/>
                  </a:cubicBezTo>
                  <a:close/>
                  <a:moveTo>
                    <a:pt x="235" y="161"/>
                  </a:moveTo>
                  <a:cubicBezTo>
                    <a:pt x="234" y="164"/>
                    <a:pt x="234" y="167"/>
                    <a:pt x="233" y="170"/>
                  </a:cubicBezTo>
                  <a:cubicBezTo>
                    <a:pt x="233" y="171"/>
                    <a:pt x="232" y="172"/>
                    <a:pt x="232" y="172"/>
                  </a:cubicBezTo>
                  <a:cubicBezTo>
                    <a:pt x="232" y="171"/>
                    <a:pt x="232" y="170"/>
                    <a:pt x="233" y="168"/>
                  </a:cubicBezTo>
                  <a:cubicBezTo>
                    <a:pt x="233" y="168"/>
                    <a:pt x="233" y="168"/>
                    <a:pt x="232" y="168"/>
                  </a:cubicBezTo>
                  <a:cubicBezTo>
                    <a:pt x="233" y="167"/>
                    <a:pt x="233" y="167"/>
                    <a:pt x="233" y="166"/>
                  </a:cubicBezTo>
                  <a:cubicBezTo>
                    <a:pt x="234" y="165"/>
                    <a:pt x="233" y="165"/>
                    <a:pt x="233" y="165"/>
                  </a:cubicBezTo>
                  <a:cubicBezTo>
                    <a:pt x="233" y="164"/>
                    <a:pt x="234" y="163"/>
                    <a:pt x="235" y="161"/>
                  </a:cubicBezTo>
                  <a:close/>
                  <a:moveTo>
                    <a:pt x="234" y="158"/>
                  </a:moveTo>
                  <a:cubicBezTo>
                    <a:pt x="235" y="156"/>
                    <a:pt x="236" y="154"/>
                    <a:pt x="236" y="152"/>
                  </a:cubicBezTo>
                  <a:cubicBezTo>
                    <a:pt x="236" y="153"/>
                    <a:pt x="236" y="155"/>
                    <a:pt x="236" y="156"/>
                  </a:cubicBezTo>
                  <a:cubicBezTo>
                    <a:pt x="235" y="157"/>
                    <a:pt x="234" y="157"/>
                    <a:pt x="234" y="158"/>
                  </a:cubicBezTo>
                  <a:close/>
                  <a:moveTo>
                    <a:pt x="231" y="154"/>
                  </a:moveTo>
                  <a:cubicBezTo>
                    <a:pt x="231" y="154"/>
                    <a:pt x="231" y="154"/>
                    <a:pt x="231" y="154"/>
                  </a:cubicBezTo>
                  <a:cubicBezTo>
                    <a:pt x="230" y="155"/>
                    <a:pt x="229" y="156"/>
                    <a:pt x="229" y="157"/>
                  </a:cubicBezTo>
                  <a:cubicBezTo>
                    <a:pt x="229" y="154"/>
                    <a:pt x="229" y="152"/>
                    <a:pt x="229" y="150"/>
                  </a:cubicBezTo>
                  <a:cubicBezTo>
                    <a:pt x="232" y="139"/>
                    <a:pt x="233" y="126"/>
                    <a:pt x="232" y="114"/>
                  </a:cubicBezTo>
                  <a:cubicBezTo>
                    <a:pt x="233" y="116"/>
                    <a:pt x="234" y="117"/>
                    <a:pt x="234" y="118"/>
                  </a:cubicBezTo>
                  <a:cubicBezTo>
                    <a:pt x="233" y="130"/>
                    <a:pt x="233" y="142"/>
                    <a:pt x="231" y="154"/>
                  </a:cubicBezTo>
                  <a:close/>
                  <a:moveTo>
                    <a:pt x="201" y="205"/>
                  </a:moveTo>
                  <a:cubicBezTo>
                    <a:pt x="201" y="204"/>
                    <a:pt x="202" y="203"/>
                    <a:pt x="203" y="203"/>
                  </a:cubicBezTo>
                  <a:cubicBezTo>
                    <a:pt x="203" y="202"/>
                    <a:pt x="203" y="202"/>
                    <a:pt x="203" y="202"/>
                  </a:cubicBezTo>
                  <a:cubicBezTo>
                    <a:pt x="205" y="200"/>
                    <a:pt x="206" y="199"/>
                    <a:pt x="208" y="197"/>
                  </a:cubicBezTo>
                  <a:cubicBezTo>
                    <a:pt x="208" y="198"/>
                    <a:pt x="207" y="198"/>
                    <a:pt x="207" y="198"/>
                  </a:cubicBezTo>
                  <a:cubicBezTo>
                    <a:pt x="205" y="201"/>
                    <a:pt x="203" y="203"/>
                    <a:pt x="201" y="205"/>
                  </a:cubicBezTo>
                  <a:close/>
                  <a:moveTo>
                    <a:pt x="97" y="227"/>
                  </a:moveTo>
                  <a:cubicBezTo>
                    <a:pt x="98" y="227"/>
                    <a:pt x="98" y="227"/>
                    <a:pt x="99" y="227"/>
                  </a:cubicBezTo>
                  <a:cubicBezTo>
                    <a:pt x="101" y="228"/>
                    <a:pt x="102" y="229"/>
                    <a:pt x="104" y="229"/>
                  </a:cubicBezTo>
                  <a:cubicBezTo>
                    <a:pt x="106" y="231"/>
                    <a:pt x="108" y="232"/>
                    <a:pt x="110" y="233"/>
                  </a:cubicBezTo>
                  <a:cubicBezTo>
                    <a:pt x="110" y="233"/>
                    <a:pt x="109" y="233"/>
                    <a:pt x="109" y="233"/>
                  </a:cubicBezTo>
                  <a:cubicBezTo>
                    <a:pt x="105" y="231"/>
                    <a:pt x="101" y="229"/>
                    <a:pt x="97" y="227"/>
                  </a:cubicBezTo>
                  <a:close/>
                  <a:moveTo>
                    <a:pt x="103" y="237"/>
                  </a:moveTo>
                  <a:cubicBezTo>
                    <a:pt x="102" y="237"/>
                    <a:pt x="101" y="237"/>
                    <a:pt x="100" y="237"/>
                  </a:cubicBezTo>
                  <a:cubicBezTo>
                    <a:pt x="100" y="237"/>
                    <a:pt x="100" y="237"/>
                    <a:pt x="100" y="237"/>
                  </a:cubicBezTo>
                  <a:cubicBezTo>
                    <a:pt x="100" y="237"/>
                    <a:pt x="100" y="236"/>
                    <a:pt x="100" y="236"/>
                  </a:cubicBezTo>
                  <a:cubicBezTo>
                    <a:pt x="100" y="236"/>
                    <a:pt x="100" y="236"/>
                    <a:pt x="100" y="236"/>
                  </a:cubicBezTo>
                  <a:cubicBezTo>
                    <a:pt x="101" y="237"/>
                    <a:pt x="102" y="237"/>
                    <a:pt x="103" y="237"/>
                  </a:cubicBezTo>
                  <a:close/>
                  <a:moveTo>
                    <a:pt x="75" y="232"/>
                  </a:moveTo>
                  <a:cubicBezTo>
                    <a:pt x="74" y="232"/>
                    <a:pt x="74" y="232"/>
                    <a:pt x="74" y="232"/>
                  </a:cubicBezTo>
                  <a:cubicBezTo>
                    <a:pt x="75" y="232"/>
                    <a:pt x="75" y="232"/>
                    <a:pt x="76" y="232"/>
                  </a:cubicBezTo>
                  <a:cubicBezTo>
                    <a:pt x="78" y="233"/>
                    <a:pt x="79" y="234"/>
                    <a:pt x="81" y="235"/>
                  </a:cubicBezTo>
                  <a:cubicBezTo>
                    <a:pt x="81" y="235"/>
                    <a:pt x="81" y="235"/>
                    <a:pt x="82" y="235"/>
                  </a:cubicBezTo>
                  <a:cubicBezTo>
                    <a:pt x="79" y="234"/>
                    <a:pt x="77" y="233"/>
                    <a:pt x="75" y="232"/>
                  </a:cubicBezTo>
                  <a:close/>
                  <a:moveTo>
                    <a:pt x="82" y="241"/>
                  </a:moveTo>
                  <a:cubicBezTo>
                    <a:pt x="82" y="241"/>
                    <a:pt x="83" y="241"/>
                    <a:pt x="83" y="241"/>
                  </a:cubicBezTo>
                  <a:cubicBezTo>
                    <a:pt x="83" y="241"/>
                    <a:pt x="83" y="241"/>
                    <a:pt x="83" y="241"/>
                  </a:cubicBezTo>
                  <a:cubicBezTo>
                    <a:pt x="84" y="241"/>
                    <a:pt x="84" y="241"/>
                    <a:pt x="84" y="242"/>
                  </a:cubicBezTo>
                  <a:cubicBezTo>
                    <a:pt x="83" y="241"/>
                    <a:pt x="83" y="241"/>
                    <a:pt x="82" y="241"/>
                  </a:cubicBezTo>
                  <a:cubicBezTo>
                    <a:pt x="82" y="241"/>
                    <a:pt x="81" y="241"/>
                    <a:pt x="81" y="240"/>
                  </a:cubicBezTo>
                  <a:cubicBezTo>
                    <a:pt x="81" y="241"/>
                    <a:pt x="81" y="241"/>
                    <a:pt x="82" y="241"/>
                  </a:cubicBezTo>
                  <a:close/>
                  <a:moveTo>
                    <a:pt x="72" y="229"/>
                  </a:moveTo>
                  <a:cubicBezTo>
                    <a:pt x="72" y="229"/>
                    <a:pt x="72" y="228"/>
                    <a:pt x="71" y="228"/>
                  </a:cubicBezTo>
                  <a:cubicBezTo>
                    <a:pt x="72" y="228"/>
                    <a:pt x="72" y="228"/>
                    <a:pt x="73" y="229"/>
                  </a:cubicBezTo>
                  <a:cubicBezTo>
                    <a:pt x="74" y="229"/>
                    <a:pt x="74" y="230"/>
                    <a:pt x="75" y="230"/>
                  </a:cubicBezTo>
                  <a:cubicBezTo>
                    <a:pt x="74" y="230"/>
                    <a:pt x="73" y="229"/>
                    <a:pt x="72" y="229"/>
                  </a:cubicBezTo>
                  <a:close/>
                  <a:moveTo>
                    <a:pt x="73" y="237"/>
                  </a:moveTo>
                  <a:cubicBezTo>
                    <a:pt x="73" y="237"/>
                    <a:pt x="73" y="237"/>
                    <a:pt x="73" y="237"/>
                  </a:cubicBezTo>
                  <a:cubicBezTo>
                    <a:pt x="71" y="236"/>
                    <a:pt x="68" y="235"/>
                    <a:pt x="66" y="234"/>
                  </a:cubicBezTo>
                  <a:cubicBezTo>
                    <a:pt x="68" y="235"/>
                    <a:pt x="71" y="236"/>
                    <a:pt x="73" y="237"/>
                  </a:cubicBezTo>
                  <a:close/>
                  <a:moveTo>
                    <a:pt x="35" y="201"/>
                  </a:moveTo>
                  <a:cubicBezTo>
                    <a:pt x="35" y="201"/>
                    <a:pt x="35" y="200"/>
                    <a:pt x="35" y="200"/>
                  </a:cubicBezTo>
                  <a:cubicBezTo>
                    <a:pt x="35" y="200"/>
                    <a:pt x="35" y="201"/>
                    <a:pt x="35" y="201"/>
                  </a:cubicBezTo>
                  <a:cubicBezTo>
                    <a:pt x="36" y="201"/>
                    <a:pt x="36" y="202"/>
                    <a:pt x="37" y="202"/>
                  </a:cubicBezTo>
                  <a:cubicBezTo>
                    <a:pt x="37" y="203"/>
                    <a:pt x="37" y="203"/>
                    <a:pt x="37" y="203"/>
                  </a:cubicBezTo>
                  <a:cubicBezTo>
                    <a:pt x="38" y="203"/>
                    <a:pt x="38" y="203"/>
                    <a:pt x="38" y="203"/>
                  </a:cubicBezTo>
                  <a:cubicBezTo>
                    <a:pt x="38" y="204"/>
                    <a:pt x="39" y="205"/>
                    <a:pt x="40" y="206"/>
                  </a:cubicBezTo>
                  <a:cubicBezTo>
                    <a:pt x="41" y="207"/>
                    <a:pt x="42" y="208"/>
                    <a:pt x="43" y="209"/>
                  </a:cubicBezTo>
                  <a:cubicBezTo>
                    <a:pt x="41" y="208"/>
                    <a:pt x="40" y="207"/>
                    <a:pt x="39" y="206"/>
                  </a:cubicBezTo>
                  <a:cubicBezTo>
                    <a:pt x="38" y="205"/>
                    <a:pt x="36" y="203"/>
                    <a:pt x="35" y="202"/>
                  </a:cubicBezTo>
                  <a:cubicBezTo>
                    <a:pt x="35" y="201"/>
                    <a:pt x="35" y="201"/>
                    <a:pt x="35" y="201"/>
                  </a:cubicBezTo>
                  <a:close/>
                  <a:moveTo>
                    <a:pt x="37" y="197"/>
                  </a:moveTo>
                  <a:cubicBezTo>
                    <a:pt x="37" y="197"/>
                    <a:pt x="37" y="197"/>
                    <a:pt x="38" y="197"/>
                  </a:cubicBezTo>
                  <a:cubicBezTo>
                    <a:pt x="39" y="200"/>
                    <a:pt x="41" y="202"/>
                    <a:pt x="43" y="204"/>
                  </a:cubicBezTo>
                  <a:cubicBezTo>
                    <a:pt x="42" y="203"/>
                    <a:pt x="40" y="201"/>
                    <a:pt x="39" y="200"/>
                  </a:cubicBezTo>
                  <a:cubicBezTo>
                    <a:pt x="38" y="199"/>
                    <a:pt x="38" y="198"/>
                    <a:pt x="37" y="197"/>
                  </a:cubicBezTo>
                  <a:close/>
                  <a:moveTo>
                    <a:pt x="25" y="144"/>
                  </a:moveTo>
                  <a:cubicBezTo>
                    <a:pt x="25" y="142"/>
                    <a:pt x="24" y="140"/>
                    <a:pt x="24" y="138"/>
                  </a:cubicBezTo>
                  <a:cubicBezTo>
                    <a:pt x="24" y="138"/>
                    <a:pt x="24" y="138"/>
                    <a:pt x="24" y="138"/>
                  </a:cubicBezTo>
                  <a:cubicBezTo>
                    <a:pt x="25" y="140"/>
                    <a:pt x="26" y="143"/>
                    <a:pt x="27" y="145"/>
                  </a:cubicBezTo>
                  <a:cubicBezTo>
                    <a:pt x="27" y="146"/>
                    <a:pt x="27" y="146"/>
                    <a:pt x="27" y="146"/>
                  </a:cubicBezTo>
                  <a:cubicBezTo>
                    <a:pt x="27" y="147"/>
                    <a:pt x="27" y="147"/>
                    <a:pt x="27" y="147"/>
                  </a:cubicBezTo>
                  <a:cubicBezTo>
                    <a:pt x="28" y="148"/>
                    <a:pt x="28" y="148"/>
                    <a:pt x="28" y="148"/>
                  </a:cubicBezTo>
                  <a:cubicBezTo>
                    <a:pt x="28" y="149"/>
                    <a:pt x="28" y="150"/>
                    <a:pt x="28" y="151"/>
                  </a:cubicBezTo>
                  <a:cubicBezTo>
                    <a:pt x="27" y="149"/>
                    <a:pt x="26" y="146"/>
                    <a:pt x="25" y="144"/>
                  </a:cubicBezTo>
                  <a:close/>
                  <a:moveTo>
                    <a:pt x="28" y="177"/>
                  </a:moveTo>
                  <a:cubicBezTo>
                    <a:pt x="27" y="176"/>
                    <a:pt x="26" y="174"/>
                    <a:pt x="26" y="173"/>
                  </a:cubicBezTo>
                  <a:cubicBezTo>
                    <a:pt x="26" y="173"/>
                    <a:pt x="26" y="173"/>
                    <a:pt x="26" y="173"/>
                  </a:cubicBezTo>
                  <a:cubicBezTo>
                    <a:pt x="26" y="172"/>
                    <a:pt x="26" y="172"/>
                    <a:pt x="26" y="172"/>
                  </a:cubicBezTo>
                  <a:cubicBezTo>
                    <a:pt x="27" y="173"/>
                    <a:pt x="27" y="175"/>
                    <a:pt x="28" y="177"/>
                  </a:cubicBezTo>
                  <a:close/>
                  <a:moveTo>
                    <a:pt x="25" y="61"/>
                  </a:moveTo>
                  <a:cubicBezTo>
                    <a:pt x="24" y="61"/>
                    <a:pt x="24" y="61"/>
                    <a:pt x="24" y="61"/>
                  </a:cubicBezTo>
                  <a:cubicBezTo>
                    <a:pt x="25" y="60"/>
                    <a:pt x="26" y="59"/>
                    <a:pt x="27" y="58"/>
                  </a:cubicBezTo>
                  <a:cubicBezTo>
                    <a:pt x="27" y="58"/>
                    <a:pt x="27" y="58"/>
                    <a:pt x="27" y="58"/>
                  </a:cubicBezTo>
                  <a:cubicBezTo>
                    <a:pt x="26" y="59"/>
                    <a:pt x="26" y="60"/>
                    <a:pt x="25" y="61"/>
                  </a:cubicBezTo>
                  <a:close/>
                  <a:moveTo>
                    <a:pt x="27" y="62"/>
                  </a:moveTo>
                  <a:cubicBezTo>
                    <a:pt x="26" y="63"/>
                    <a:pt x="25" y="64"/>
                    <a:pt x="25" y="66"/>
                  </a:cubicBezTo>
                  <a:cubicBezTo>
                    <a:pt x="25" y="64"/>
                    <a:pt x="26" y="63"/>
                    <a:pt x="26" y="62"/>
                  </a:cubicBezTo>
                  <a:cubicBezTo>
                    <a:pt x="27" y="62"/>
                    <a:pt x="27" y="62"/>
                    <a:pt x="27" y="62"/>
                  </a:cubicBezTo>
                  <a:close/>
                  <a:moveTo>
                    <a:pt x="25" y="68"/>
                  </a:moveTo>
                  <a:cubicBezTo>
                    <a:pt x="26" y="66"/>
                    <a:pt x="27" y="63"/>
                    <a:pt x="29" y="61"/>
                  </a:cubicBezTo>
                  <a:cubicBezTo>
                    <a:pt x="30" y="61"/>
                    <a:pt x="31" y="60"/>
                    <a:pt x="32" y="59"/>
                  </a:cubicBezTo>
                  <a:cubicBezTo>
                    <a:pt x="32" y="60"/>
                    <a:pt x="32" y="61"/>
                    <a:pt x="31" y="62"/>
                  </a:cubicBezTo>
                  <a:cubicBezTo>
                    <a:pt x="30" y="63"/>
                    <a:pt x="29" y="64"/>
                    <a:pt x="28" y="66"/>
                  </a:cubicBezTo>
                  <a:cubicBezTo>
                    <a:pt x="27" y="66"/>
                    <a:pt x="26" y="67"/>
                    <a:pt x="25" y="68"/>
                  </a:cubicBezTo>
                  <a:close/>
                  <a:moveTo>
                    <a:pt x="25" y="69"/>
                  </a:moveTo>
                  <a:cubicBezTo>
                    <a:pt x="23" y="71"/>
                    <a:pt x="22" y="73"/>
                    <a:pt x="20" y="75"/>
                  </a:cubicBezTo>
                  <a:cubicBezTo>
                    <a:pt x="21" y="73"/>
                    <a:pt x="22" y="72"/>
                    <a:pt x="23" y="70"/>
                  </a:cubicBezTo>
                  <a:cubicBezTo>
                    <a:pt x="24" y="70"/>
                    <a:pt x="24" y="69"/>
                    <a:pt x="25" y="69"/>
                  </a:cubicBezTo>
                  <a:close/>
                  <a:moveTo>
                    <a:pt x="110" y="12"/>
                  </a:moveTo>
                  <a:cubicBezTo>
                    <a:pt x="110" y="12"/>
                    <a:pt x="109" y="12"/>
                    <a:pt x="109" y="12"/>
                  </a:cubicBezTo>
                  <a:cubicBezTo>
                    <a:pt x="109" y="11"/>
                    <a:pt x="109" y="11"/>
                    <a:pt x="110" y="11"/>
                  </a:cubicBezTo>
                  <a:cubicBezTo>
                    <a:pt x="112" y="11"/>
                    <a:pt x="113" y="11"/>
                    <a:pt x="115" y="12"/>
                  </a:cubicBezTo>
                  <a:cubicBezTo>
                    <a:pt x="112" y="13"/>
                    <a:pt x="110" y="14"/>
                    <a:pt x="107" y="15"/>
                  </a:cubicBezTo>
                  <a:cubicBezTo>
                    <a:pt x="107" y="15"/>
                    <a:pt x="107" y="15"/>
                    <a:pt x="106" y="15"/>
                  </a:cubicBezTo>
                  <a:cubicBezTo>
                    <a:pt x="108" y="14"/>
                    <a:pt x="109" y="14"/>
                    <a:pt x="110" y="13"/>
                  </a:cubicBezTo>
                  <a:cubicBezTo>
                    <a:pt x="111" y="13"/>
                    <a:pt x="111" y="12"/>
                    <a:pt x="110" y="12"/>
                  </a:cubicBezTo>
                  <a:close/>
                  <a:moveTo>
                    <a:pt x="122" y="39"/>
                  </a:moveTo>
                  <a:cubicBezTo>
                    <a:pt x="126" y="38"/>
                    <a:pt x="129" y="37"/>
                    <a:pt x="133" y="36"/>
                  </a:cubicBezTo>
                  <a:cubicBezTo>
                    <a:pt x="135" y="36"/>
                    <a:pt x="137" y="36"/>
                    <a:pt x="140" y="36"/>
                  </a:cubicBezTo>
                  <a:cubicBezTo>
                    <a:pt x="137" y="37"/>
                    <a:pt x="134" y="39"/>
                    <a:pt x="132" y="40"/>
                  </a:cubicBezTo>
                  <a:cubicBezTo>
                    <a:pt x="127" y="41"/>
                    <a:pt x="122" y="41"/>
                    <a:pt x="117" y="41"/>
                  </a:cubicBezTo>
                  <a:cubicBezTo>
                    <a:pt x="119" y="39"/>
                    <a:pt x="120" y="38"/>
                    <a:pt x="121" y="36"/>
                  </a:cubicBezTo>
                  <a:cubicBezTo>
                    <a:pt x="122" y="36"/>
                    <a:pt x="123" y="36"/>
                    <a:pt x="123" y="36"/>
                  </a:cubicBezTo>
                  <a:cubicBezTo>
                    <a:pt x="123" y="36"/>
                    <a:pt x="122" y="37"/>
                    <a:pt x="122" y="37"/>
                  </a:cubicBezTo>
                  <a:cubicBezTo>
                    <a:pt x="121" y="38"/>
                    <a:pt x="121" y="39"/>
                    <a:pt x="122" y="39"/>
                  </a:cubicBezTo>
                  <a:close/>
                  <a:moveTo>
                    <a:pt x="125" y="36"/>
                  </a:moveTo>
                  <a:cubicBezTo>
                    <a:pt x="126" y="36"/>
                    <a:pt x="126" y="36"/>
                    <a:pt x="127" y="36"/>
                  </a:cubicBezTo>
                  <a:cubicBezTo>
                    <a:pt x="127" y="36"/>
                    <a:pt x="128" y="36"/>
                    <a:pt x="128" y="36"/>
                  </a:cubicBezTo>
                  <a:cubicBezTo>
                    <a:pt x="127" y="36"/>
                    <a:pt x="126" y="36"/>
                    <a:pt x="125" y="36"/>
                  </a:cubicBezTo>
                  <a:close/>
                  <a:moveTo>
                    <a:pt x="129" y="31"/>
                  </a:moveTo>
                  <a:cubicBezTo>
                    <a:pt x="129" y="31"/>
                    <a:pt x="129" y="31"/>
                    <a:pt x="130" y="31"/>
                  </a:cubicBezTo>
                  <a:cubicBezTo>
                    <a:pt x="130" y="31"/>
                    <a:pt x="131" y="31"/>
                    <a:pt x="131" y="31"/>
                  </a:cubicBezTo>
                  <a:cubicBezTo>
                    <a:pt x="131" y="31"/>
                    <a:pt x="131" y="31"/>
                    <a:pt x="130" y="31"/>
                  </a:cubicBezTo>
                  <a:cubicBezTo>
                    <a:pt x="130" y="31"/>
                    <a:pt x="130" y="31"/>
                    <a:pt x="129" y="31"/>
                  </a:cubicBezTo>
                  <a:cubicBezTo>
                    <a:pt x="129" y="31"/>
                    <a:pt x="129" y="31"/>
                    <a:pt x="129" y="31"/>
                  </a:cubicBezTo>
                  <a:close/>
                  <a:moveTo>
                    <a:pt x="128" y="18"/>
                  </a:moveTo>
                  <a:cubicBezTo>
                    <a:pt x="129" y="17"/>
                    <a:pt x="130" y="17"/>
                    <a:pt x="131" y="16"/>
                  </a:cubicBezTo>
                  <a:cubicBezTo>
                    <a:pt x="131" y="16"/>
                    <a:pt x="132" y="16"/>
                    <a:pt x="133" y="17"/>
                  </a:cubicBezTo>
                  <a:cubicBezTo>
                    <a:pt x="132" y="17"/>
                    <a:pt x="131" y="18"/>
                    <a:pt x="130" y="18"/>
                  </a:cubicBezTo>
                  <a:cubicBezTo>
                    <a:pt x="129" y="18"/>
                    <a:pt x="128" y="18"/>
                    <a:pt x="128" y="18"/>
                  </a:cubicBezTo>
                  <a:close/>
                  <a:moveTo>
                    <a:pt x="129" y="22"/>
                  </a:moveTo>
                  <a:cubicBezTo>
                    <a:pt x="129" y="22"/>
                    <a:pt x="128" y="23"/>
                    <a:pt x="128" y="23"/>
                  </a:cubicBezTo>
                  <a:cubicBezTo>
                    <a:pt x="127" y="23"/>
                    <a:pt x="127" y="23"/>
                    <a:pt x="127" y="23"/>
                  </a:cubicBezTo>
                  <a:cubicBezTo>
                    <a:pt x="127" y="23"/>
                    <a:pt x="128" y="22"/>
                    <a:pt x="129" y="22"/>
                  </a:cubicBezTo>
                  <a:cubicBezTo>
                    <a:pt x="129" y="22"/>
                    <a:pt x="129" y="22"/>
                    <a:pt x="129" y="22"/>
                  </a:cubicBezTo>
                  <a:close/>
                  <a:moveTo>
                    <a:pt x="132" y="22"/>
                  </a:moveTo>
                  <a:cubicBezTo>
                    <a:pt x="132" y="22"/>
                    <a:pt x="133" y="22"/>
                    <a:pt x="133" y="22"/>
                  </a:cubicBezTo>
                  <a:cubicBezTo>
                    <a:pt x="135" y="23"/>
                    <a:pt x="137" y="24"/>
                    <a:pt x="140" y="24"/>
                  </a:cubicBezTo>
                  <a:cubicBezTo>
                    <a:pt x="139" y="24"/>
                    <a:pt x="139" y="24"/>
                    <a:pt x="139" y="24"/>
                  </a:cubicBezTo>
                  <a:cubicBezTo>
                    <a:pt x="138" y="24"/>
                    <a:pt x="137" y="24"/>
                    <a:pt x="136" y="24"/>
                  </a:cubicBezTo>
                  <a:cubicBezTo>
                    <a:pt x="134" y="24"/>
                    <a:pt x="132" y="24"/>
                    <a:pt x="130" y="23"/>
                  </a:cubicBezTo>
                  <a:cubicBezTo>
                    <a:pt x="131" y="23"/>
                    <a:pt x="131" y="23"/>
                    <a:pt x="132" y="22"/>
                  </a:cubicBezTo>
                  <a:close/>
                  <a:moveTo>
                    <a:pt x="163" y="18"/>
                  </a:moveTo>
                  <a:cubicBezTo>
                    <a:pt x="163" y="17"/>
                    <a:pt x="162" y="17"/>
                    <a:pt x="162" y="17"/>
                  </a:cubicBezTo>
                  <a:cubicBezTo>
                    <a:pt x="164" y="17"/>
                    <a:pt x="165" y="18"/>
                    <a:pt x="167" y="19"/>
                  </a:cubicBezTo>
                  <a:cubicBezTo>
                    <a:pt x="167" y="19"/>
                    <a:pt x="168" y="20"/>
                    <a:pt x="168" y="20"/>
                  </a:cubicBezTo>
                  <a:cubicBezTo>
                    <a:pt x="167" y="19"/>
                    <a:pt x="165" y="18"/>
                    <a:pt x="163" y="18"/>
                  </a:cubicBezTo>
                  <a:close/>
                  <a:moveTo>
                    <a:pt x="178" y="27"/>
                  </a:moveTo>
                  <a:cubicBezTo>
                    <a:pt x="174" y="25"/>
                    <a:pt x="170" y="23"/>
                    <a:pt x="165" y="21"/>
                  </a:cubicBezTo>
                  <a:cubicBezTo>
                    <a:pt x="165" y="21"/>
                    <a:pt x="166" y="21"/>
                    <a:pt x="166" y="20"/>
                  </a:cubicBezTo>
                  <a:cubicBezTo>
                    <a:pt x="170" y="22"/>
                    <a:pt x="174" y="24"/>
                    <a:pt x="178" y="27"/>
                  </a:cubicBezTo>
                  <a:close/>
                  <a:moveTo>
                    <a:pt x="164" y="22"/>
                  </a:moveTo>
                  <a:cubicBezTo>
                    <a:pt x="164" y="22"/>
                    <a:pt x="164" y="22"/>
                    <a:pt x="164" y="23"/>
                  </a:cubicBezTo>
                  <a:cubicBezTo>
                    <a:pt x="164" y="23"/>
                    <a:pt x="164" y="23"/>
                    <a:pt x="164" y="23"/>
                  </a:cubicBezTo>
                  <a:cubicBezTo>
                    <a:pt x="163" y="23"/>
                    <a:pt x="161" y="24"/>
                    <a:pt x="160" y="24"/>
                  </a:cubicBezTo>
                  <a:cubicBezTo>
                    <a:pt x="160" y="24"/>
                    <a:pt x="160" y="24"/>
                    <a:pt x="160" y="24"/>
                  </a:cubicBezTo>
                  <a:cubicBezTo>
                    <a:pt x="160" y="24"/>
                    <a:pt x="160" y="23"/>
                    <a:pt x="159" y="23"/>
                  </a:cubicBezTo>
                  <a:cubicBezTo>
                    <a:pt x="158" y="23"/>
                    <a:pt x="158" y="23"/>
                    <a:pt x="157" y="24"/>
                  </a:cubicBezTo>
                  <a:cubicBezTo>
                    <a:pt x="155" y="23"/>
                    <a:pt x="154" y="23"/>
                    <a:pt x="152" y="22"/>
                  </a:cubicBezTo>
                  <a:cubicBezTo>
                    <a:pt x="152" y="22"/>
                    <a:pt x="151" y="22"/>
                    <a:pt x="150" y="21"/>
                  </a:cubicBezTo>
                  <a:cubicBezTo>
                    <a:pt x="152" y="20"/>
                    <a:pt x="153" y="20"/>
                    <a:pt x="155" y="19"/>
                  </a:cubicBezTo>
                  <a:cubicBezTo>
                    <a:pt x="158" y="20"/>
                    <a:pt x="161" y="21"/>
                    <a:pt x="164" y="22"/>
                  </a:cubicBezTo>
                  <a:close/>
                  <a:moveTo>
                    <a:pt x="193" y="49"/>
                  </a:moveTo>
                  <a:cubicBezTo>
                    <a:pt x="193" y="49"/>
                    <a:pt x="194" y="49"/>
                    <a:pt x="194" y="49"/>
                  </a:cubicBezTo>
                  <a:cubicBezTo>
                    <a:pt x="195" y="51"/>
                    <a:pt x="196" y="52"/>
                    <a:pt x="198" y="54"/>
                  </a:cubicBezTo>
                  <a:cubicBezTo>
                    <a:pt x="195" y="52"/>
                    <a:pt x="193" y="51"/>
                    <a:pt x="191" y="49"/>
                  </a:cubicBezTo>
                  <a:cubicBezTo>
                    <a:pt x="192" y="49"/>
                    <a:pt x="192" y="49"/>
                    <a:pt x="193" y="49"/>
                  </a:cubicBezTo>
                  <a:close/>
                  <a:moveTo>
                    <a:pt x="192" y="43"/>
                  </a:moveTo>
                  <a:cubicBezTo>
                    <a:pt x="192" y="43"/>
                    <a:pt x="193" y="43"/>
                    <a:pt x="193" y="42"/>
                  </a:cubicBezTo>
                  <a:cubicBezTo>
                    <a:pt x="193" y="43"/>
                    <a:pt x="194" y="44"/>
                    <a:pt x="195" y="45"/>
                  </a:cubicBezTo>
                  <a:cubicBezTo>
                    <a:pt x="194" y="44"/>
                    <a:pt x="193" y="43"/>
                    <a:pt x="192" y="43"/>
                  </a:cubicBezTo>
                  <a:close/>
                  <a:moveTo>
                    <a:pt x="229" y="141"/>
                  </a:moveTo>
                  <a:cubicBezTo>
                    <a:pt x="230" y="132"/>
                    <a:pt x="230" y="122"/>
                    <a:pt x="230" y="113"/>
                  </a:cubicBezTo>
                  <a:cubicBezTo>
                    <a:pt x="231" y="113"/>
                    <a:pt x="231" y="113"/>
                    <a:pt x="231" y="113"/>
                  </a:cubicBezTo>
                  <a:cubicBezTo>
                    <a:pt x="231" y="122"/>
                    <a:pt x="231" y="132"/>
                    <a:pt x="229" y="141"/>
                  </a:cubicBezTo>
                  <a:close/>
                  <a:moveTo>
                    <a:pt x="231" y="101"/>
                  </a:moveTo>
                  <a:cubicBezTo>
                    <a:pt x="231" y="102"/>
                    <a:pt x="231" y="103"/>
                    <a:pt x="232" y="103"/>
                  </a:cubicBezTo>
                  <a:cubicBezTo>
                    <a:pt x="232" y="103"/>
                    <a:pt x="231" y="104"/>
                    <a:pt x="231" y="104"/>
                  </a:cubicBezTo>
                  <a:cubicBezTo>
                    <a:pt x="231" y="103"/>
                    <a:pt x="231" y="102"/>
                    <a:pt x="231" y="101"/>
                  </a:cubicBezTo>
                  <a:close/>
                  <a:moveTo>
                    <a:pt x="229" y="97"/>
                  </a:moveTo>
                  <a:cubicBezTo>
                    <a:pt x="229" y="98"/>
                    <a:pt x="229" y="99"/>
                    <a:pt x="230" y="99"/>
                  </a:cubicBezTo>
                  <a:cubicBezTo>
                    <a:pt x="230" y="99"/>
                    <a:pt x="229" y="99"/>
                    <a:pt x="229" y="99"/>
                  </a:cubicBezTo>
                  <a:cubicBezTo>
                    <a:pt x="229" y="99"/>
                    <a:pt x="229" y="100"/>
                    <a:pt x="228" y="100"/>
                  </a:cubicBezTo>
                  <a:cubicBezTo>
                    <a:pt x="228" y="99"/>
                    <a:pt x="228" y="99"/>
                    <a:pt x="228" y="98"/>
                  </a:cubicBezTo>
                  <a:cubicBezTo>
                    <a:pt x="228" y="98"/>
                    <a:pt x="228" y="98"/>
                    <a:pt x="229" y="97"/>
                  </a:cubicBezTo>
                  <a:close/>
                  <a:moveTo>
                    <a:pt x="227" y="96"/>
                  </a:moveTo>
                  <a:cubicBezTo>
                    <a:pt x="227" y="95"/>
                    <a:pt x="226" y="94"/>
                    <a:pt x="226" y="92"/>
                  </a:cubicBezTo>
                  <a:cubicBezTo>
                    <a:pt x="226" y="92"/>
                    <a:pt x="226" y="92"/>
                    <a:pt x="226" y="92"/>
                  </a:cubicBezTo>
                  <a:cubicBezTo>
                    <a:pt x="226" y="94"/>
                    <a:pt x="227" y="95"/>
                    <a:pt x="228" y="96"/>
                  </a:cubicBezTo>
                  <a:cubicBezTo>
                    <a:pt x="228" y="96"/>
                    <a:pt x="227" y="96"/>
                    <a:pt x="227" y="96"/>
                  </a:cubicBezTo>
                  <a:close/>
                  <a:moveTo>
                    <a:pt x="227" y="92"/>
                  </a:moveTo>
                  <a:cubicBezTo>
                    <a:pt x="228" y="91"/>
                    <a:pt x="228" y="91"/>
                    <a:pt x="228" y="91"/>
                  </a:cubicBezTo>
                  <a:cubicBezTo>
                    <a:pt x="229" y="93"/>
                    <a:pt x="229" y="94"/>
                    <a:pt x="230" y="96"/>
                  </a:cubicBezTo>
                  <a:cubicBezTo>
                    <a:pt x="229" y="95"/>
                    <a:pt x="228" y="93"/>
                    <a:pt x="227" y="92"/>
                  </a:cubicBezTo>
                  <a:close/>
                  <a:moveTo>
                    <a:pt x="228" y="89"/>
                  </a:moveTo>
                  <a:cubicBezTo>
                    <a:pt x="227" y="89"/>
                    <a:pt x="227" y="90"/>
                    <a:pt x="226" y="90"/>
                  </a:cubicBezTo>
                  <a:cubicBezTo>
                    <a:pt x="225" y="89"/>
                    <a:pt x="225" y="87"/>
                    <a:pt x="224" y="86"/>
                  </a:cubicBezTo>
                  <a:cubicBezTo>
                    <a:pt x="224" y="86"/>
                    <a:pt x="224" y="86"/>
                    <a:pt x="224" y="86"/>
                  </a:cubicBezTo>
                  <a:cubicBezTo>
                    <a:pt x="225" y="85"/>
                    <a:pt x="226" y="85"/>
                    <a:pt x="227" y="84"/>
                  </a:cubicBezTo>
                  <a:cubicBezTo>
                    <a:pt x="227" y="86"/>
                    <a:pt x="228" y="87"/>
                    <a:pt x="228" y="89"/>
                  </a:cubicBezTo>
                  <a:cubicBezTo>
                    <a:pt x="228" y="89"/>
                    <a:pt x="228" y="89"/>
                    <a:pt x="228" y="89"/>
                  </a:cubicBezTo>
                  <a:close/>
                  <a:moveTo>
                    <a:pt x="225" y="97"/>
                  </a:moveTo>
                  <a:cubicBezTo>
                    <a:pt x="225" y="97"/>
                    <a:pt x="225" y="97"/>
                    <a:pt x="225" y="97"/>
                  </a:cubicBezTo>
                  <a:cubicBezTo>
                    <a:pt x="225" y="96"/>
                    <a:pt x="224" y="95"/>
                    <a:pt x="224" y="94"/>
                  </a:cubicBezTo>
                  <a:cubicBezTo>
                    <a:pt x="224" y="93"/>
                    <a:pt x="224" y="93"/>
                    <a:pt x="224" y="93"/>
                  </a:cubicBezTo>
                  <a:cubicBezTo>
                    <a:pt x="225" y="95"/>
                    <a:pt x="225" y="96"/>
                    <a:pt x="225" y="97"/>
                  </a:cubicBezTo>
                  <a:close/>
                  <a:moveTo>
                    <a:pt x="142" y="227"/>
                  </a:moveTo>
                  <a:cubicBezTo>
                    <a:pt x="143" y="226"/>
                    <a:pt x="144" y="225"/>
                    <a:pt x="145" y="225"/>
                  </a:cubicBezTo>
                  <a:cubicBezTo>
                    <a:pt x="144" y="225"/>
                    <a:pt x="144" y="226"/>
                    <a:pt x="143" y="227"/>
                  </a:cubicBezTo>
                  <a:cubicBezTo>
                    <a:pt x="143" y="227"/>
                    <a:pt x="142" y="227"/>
                    <a:pt x="142" y="227"/>
                  </a:cubicBezTo>
                  <a:close/>
                  <a:moveTo>
                    <a:pt x="143" y="227"/>
                  </a:moveTo>
                  <a:cubicBezTo>
                    <a:pt x="142" y="227"/>
                    <a:pt x="142" y="227"/>
                    <a:pt x="142" y="227"/>
                  </a:cubicBezTo>
                  <a:cubicBezTo>
                    <a:pt x="142" y="227"/>
                    <a:pt x="142" y="228"/>
                    <a:pt x="142" y="228"/>
                  </a:cubicBezTo>
                  <a:cubicBezTo>
                    <a:pt x="142" y="228"/>
                    <a:pt x="141" y="228"/>
                    <a:pt x="141" y="228"/>
                  </a:cubicBezTo>
                  <a:cubicBezTo>
                    <a:pt x="141" y="228"/>
                    <a:pt x="141" y="228"/>
                    <a:pt x="141" y="227"/>
                  </a:cubicBezTo>
                  <a:cubicBezTo>
                    <a:pt x="141" y="227"/>
                    <a:pt x="141" y="227"/>
                    <a:pt x="141" y="227"/>
                  </a:cubicBezTo>
                  <a:cubicBezTo>
                    <a:pt x="142" y="227"/>
                    <a:pt x="142" y="227"/>
                    <a:pt x="143" y="227"/>
                  </a:cubicBezTo>
                  <a:close/>
                  <a:moveTo>
                    <a:pt x="130" y="228"/>
                  </a:moveTo>
                  <a:cubicBezTo>
                    <a:pt x="130" y="227"/>
                    <a:pt x="130" y="227"/>
                    <a:pt x="130" y="226"/>
                  </a:cubicBezTo>
                  <a:cubicBezTo>
                    <a:pt x="130" y="226"/>
                    <a:pt x="130" y="225"/>
                    <a:pt x="131" y="225"/>
                  </a:cubicBezTo>
                  <a:cubicBezTo>
                    <a:pt x="139" y="218"/>
                    <a:pt x="146" y="211"/>
                    <a:pt x="154" y="203"/>
                  </a:cubicBezTo>
                  <a:cubicBezTo>
                    <a:pt x="159" y="200"/>
                    <a:pt x="163" y="196"/>
                    <a:pt x="168" y="192"/>
                  </a:cubicBezTo>
                  <a:cubicBezTo>
                    <a:pt x="168" y="192"/>
                    <a:pt x="169" y="192"/>
                    <a:pt x="169" y="192"/>
                  </a:cubicBezTo>
                  <a:cubicBezTo>
                    <a:pt x="169" y="191"/>
                    <a:pt x="169" y="191"/>
                    <a:pt x="170" y="191"/>
                  </a:cubicBezTo>
                  <a:cubicBezTo>
                    <a:pt x="171" y="190"/>
                    <a:pt x="172" y="189"/>
                    <a:pt x="173" y="188"/>
                  </a:cubicBezTo>
                  <a:cubicBezTo>
                    <a:pt x="167" y="194"/>
                    <a:pt x="161" y="200"/>
                    <a:pt x="155" y="206"/>
                  </a:cubicBezTo>
                  <a:cubicBezTo>
                    <a:pt x="151" y="209"/>
                    <a:pt x="146" y="213"/>
                    <a:pt x="143" y="217"/>
                  </a:cubicBezTo>
                  <a:cubicBezTo>
                    <a:pt x="142" y="218"/>
                    <a:pt x="142" y="218"/>
                    <a:pt x="143" y="219"/>
                  </a:cubicBezTo>
                  <a:cubicBezTo>
                    <a:pt x="140" y="221"/>
                    <a:pt x="138" y="223"/>
                    <a:pt x="136" y="225"/>
                  </a:cubicBezTo>
                  <a:cubicBezTo>
                    <a:pt x="134" y="226"/>
                    <a:pt x="132" y="227"/>
                    <a:pt x="130" y="228"/>
                  </a:cubicBezTo>
                  <a:close/>
                  <a:moveTo>
                    <a:pt x="138" y="227"/>
                  </a:moveTo>
                  <a:cubicBezTo>
                    <a:pt x="138" y="227"/>
                    <a:pt x="138" y="228"/>
                    <a:pt x="137" y="228"/>
                  </a:cubicBezTo>
                  <a:cubicBezTo>
                    <a:pt x="137" y="228"/>
                    <a:pt x="136" y="228"/>
                    <a:pt x="135" y="228"/>
                  </a:cubicBezTo>
                  <a:cubicBezTo>
                    <a:pt x="135" y="228"/>
                    <a:pt x="136" y="228"/>
                    <a:pt x="136" y="228"/>
                  </a:cubicBezTo>
                  <a:cubicBezTo>
                    <a:pt x="137" y="227"/>
                    <a:pt x="137" y="227"/>
                    <a:pt x="138" y="227"/>
                  </a:cubicBezTo>
                  <a:close/>
                  <a:moveTo>
                    <a:pt x="121" y="226"/>
                  </a:moveTo>
                  <a:cubicBezTo>
                    <a:pt x="121" y="226"/>
                    <a:pt x="121" y="226"/>
                    <a:pt x="121" y="226"/>
                  </a:cubicBezTo>
                  <a:cubicBezTo>
                    <a:pt x="121" y="225"/>
                    <a:pt x="122" y="224"/>
                    <a:pt x="123" y="223"/>
                  </a:cubicBezTo>
                  <a:cubicBezTo>
                    <a:pt x="123" y="224"/>
                    <a:pt x="123" y="224"/>
                    <a:pt x="124" y="224"/>
                  </a:cubicBezTo>
                  <a:cubicBezTo>
                    <a:pt x="123" y="225"/>
                    <a:pt x="122" y="225"/>
                    <a:pt x="121" y="226"/>
                  </a:cubicBezTo>
                  <a:close/>
                  <a:moveTo>
                    <a:pt x="124" y="228"/>
                  </a:moveTo>
                  <a:cubicBezTo>
                    <a:pt x="123" y="228"/>
                    <a:pt x="123" y="228"/>
                    <a:pt x="123" y="228"/>
                  </a:cubicBezTo>
                  <a:cubicBezTo>
                    <a:pt x="123" y="228"/>
                    <a:pt x="123" y="228"/>
                    <a:pt x="122" y="228"/>
                  </a:cubicBezTo>
                  <a:cubicBezTo>
                    <a:pt x="123" y="228"/>
                    <a:pt x="123" y="228"/>
                    <a:pt x="123" y="228"/>
                  </a:cubicBezTo>
                  <a:cubicBezTo>
                    <a:pt x="123" y="228"/>
                    <a:pt x="123" y="228"/>
                    <a:pt x="124" y="228"/>
                  </a:cubicBezTo>
                  <a:close/>
                  <a:moveTo>
                    <a:pt x="115" y="215"/>
                  </a:moveTo>
                  <a:cubicBezTo>
                    <a:pt x="115" y="215"/>
                    <a:pt x="114" y="215"/>
                    <a:pt x="114" y="215"/>
                  </a:cubicBezTo>
                  <a:cubicBezTo>
                    <a:pt x="115" y="214"/>
                    <a:pt x="116" y="213"/>
                    <a:pt x="117" y="212"/>
                  </a:cubicBezTo>
                  <a:cubicBezTo>
                    <a:pt x="118" y="213"/>
                    <a:pt x="118" y="213"/>
                    <a:pt x="119" y="214"/>
                  </a:cubicBezTo>
                  <a:cubicBezTo>
                    <a:pt x="119" y="214"/>
                    <a:pt x="119" y="214"/>
                    <a:pt x="119" y="214"/>
                  </a:cubicBezTo>
                  <a:cubicBezTo>
                    <a:pt x="119" y="214"/>
                    <a:pt x="119" y="214"/>
                    <a:pt x="119" y="214"/>
                  </a:cubicBezTo>
                  <a:cubicBezTo>
                    <a:pt x="118" y="215"/>
                    <a:pt x="116" y="215"/>
                    <a:pt x="115" y="215"/>
                  </a:cubicBezTo>
                  <a:close/>
                  <a:moveTo>
                    <a:pt x="118" y="223"/>
                  </a:moveTo>
                  <a:cubicBezTo>
                    <a:pt x="117" y="223"/>
                    <a:pt x="117" y="223"/>
                    <a:pt x="116" y="224"/>
                  </a:cubicBezTo>
                  <a:cubicBezTo>
                    <a:pt x="116" y="223"/>
                    <a:pt x="116" y="223"/>
                    <a:pt x="115" y="223"/>
                  </a:cubicBezTo>
                  <a:cubicBezTo>
                    <a:pt x="116" y="223"/>
                    <a:pt x="117" y="222"/>
                    <a:pt x="117" y="222"/>
                  </a:cubicBezTo>
                  <a:cubicBezTo>
                    <a:pt x="117" y="222"/>
                    <a:pt x="118" y="222"/>
                    <a:pt x="118" y="223"/>
                  </a:cubicBezTo>
                  <a:close/>
                  <a:moveTo>
                    <a:pt x="110" y="219"/>
                  </a:moveTo>
                  <a:cubicBezTo>
                    <a:pt x="110" y="219"/>
                    <a:pt x="111" y="219"/>
                    <a:pt x="111" y="219"/>
                  </a:cubicBezTo>
                  <a:cubicBezTo>
                    <a:pt x="111" y="219"/>
                    <a:pt x="111" y="218"/>
                    <a:pt x="112" y="218"/>
                  </a:cubicBezTo>
                  <a:cubicBezTo>
                    <a:pt x="112" y="219"/>
                    <a:pt x="113" y="219"/>
                    <a:pt x="113" y="219"/>
                  </a:cubicBezTo>
                  <a:cubicBezTo>
                    <a:pt x="113" y="220"/>
                    <a:pt x="113" y="220"/>
                    <a:pt x="112" y="221"/>
                  </a:cubicBezTo>
                  <a:cubicBezTo>
                    <a:pt x="112" y="220"/>
                    <a:pt x="111" y="220"/>
                    <a:pt x="110" y="219"/>
                  </a:cubicBezTo>
                  <a:close/>
                  <a:moveTo>
                    <a:pt x="114" y="230"/>
                  </a:moveTo>
                  <a:cubicBezTo>
                    <a:pt x="113" y="230"/>
                    <a:pt x="113" y="230"/>
                    <a:pt x="112" y="230"/>
                  </a:cubicBezTo>
                  <a:cubicBezTo>
                    <a:pt x="112" y="230"/>
                    <a:pt x="111" y="229"/>
                    <a:pt x="110" y="229"/>
                  </a:cubicBezTo>
                  <a:cubicBezTo>
                    <a:pt x="111" y="229"/>
                    <a:pt x="111" y="229"/>
                    <a:pt x="111" y="228"/>
                  </a:cubicBezTo>
                  <a:cubicBezTo>
                    <a:pt x="112" y="229"/>
                    <a:pt x="113" y="229"/>
                    <a:pt x="114" y="230"/>
                  </a:cubicBezTo>
                  <a:close/>
                  <a:moveTo>
                    <a:pt x="82" y="198"/>
                  </a:moveTo>
                  <a:cubicBezTo>
                    <a:pt x="82" y="198"/>
                    <a:pt x="82" y="197"/>
                    <a:pt x="83" y="197"/>
                  </a:cubicBezTo>
                  <a:cubicBezTo>
                    <a:pt x="83" y="197"/>
                    <a:pt x="83" y="197"/>
                    <a:pt x="83" y="197"/>
                  </a:cubicBezTo>
                  <a:cubicBezTo>
                    <a:pt x="83" y="198"/>
                    <a:pt x="82" y="198"/>
                    <a:pt x="82" y="199"/>
                  </a:cubicBezTo>
                  <a:lnTo>
                    <a:pt x="82" y="198"/>
                  </a:lnTo>
                  <a:close/>
                  <a:moveTo>
                    <a:pt x="82" y="203"/>
                  </a:moveTo>
                  <a:cubicBezTo>
                    <a:pt x="82" y="203"/>
                    <a:pt x="81" y="203"/>
                    <a:pt x="81" y="203"/>
                  </a:cubicBezTo>
                  <a:cubicBezTo>
                    <a:pt x="81" y="203"/>
                    <a:pt x="81" y="203"/>
                    <a:pt x="80" y="203"/>
                  </a:cubicBezTo>
                  <a:cubicBezTo>
                    <a:pt x="80" y="202"/>
                    <a:pt x="81" y="202"/>
                    <a:pt x="81" y="202"/>
                  </a:cubicBezTo>
                  <a:cubicBezTo>
                    <a:pt x="81" y="202"/>
                    <a:pt x="81" y="202"/>
                    <a:pt x="81" y="202"/>
                  </a:cubicBezTo>
                  <a:cubicBezTo>
                    <a:pt x="81" y="202"/>
                    <a:pt x="81" y="203"/>
                    <a:pt x="82" y="203"/>
                  </a:cubicBezTo>
                  <a:close/>
                  <a:moveTo>
                    <a:pt x="69" y="210"/>
                  </a:moveTo>
                  <a:cubicBezTo>
                    <a:pt x="68" y="209"/>
                    <a:pt x="67" y="208"/>
                    <a:pt x="66" y="207"/>
                  </a:cubicBezTo>
                  <a:cubicBezTo>
                    <a:pt x="66" y="207"/>
                    <a:pt x="66" y="207"/>
                    <a:pt x="66" y="207"/>
                  </a:cubicBezTo>
                  <a:cubicBezTo>
                    <a:pt x="68" y="209"/>
                    <a:pt x="70" y="210"/>
                    <a:pt x="71" y="212"/>
                  </a:cubicBezTo>
                  <a:cubicBezTo>
                    <a:pt x="71" y="212"/>
                    <a:pt x="71" y="212"/>
                    <a:pt x="71" y="212"/>
                  </a:cubicBezTo>
                  <a:cubicBezTo>
                    <a:pt x="70" y="212"/>
                    <a:pt x="70" y="212"/>
                    <a:pt x="69" y="212"/>
                  </a:cubicBezTo>
                  <a:cubicBezTo>
                    <a:pt x="69" y="212"/>
                    <a:pt x="69" y="211"/>
                    <a:pt x="69" y="211"/>
                  </a:cubicBezTo>
                  <a:cubicBezTo>
                    <a:pt x="69" y="211"/>
                    <a:pt x="69" y="210"/>
                    <a:pt x="69" y="210"/>
                  </a:cubicBezTo>
                  <a:close/>
                  <a:moveTo>
                    <a:pt x="59" y="213"/>
                  </a:moveTo>
                  <a:cubicBezTo>
                    <a:pt x="59" y="213"/>
                    <a:pt x="58" y="212"/>
                    <a:pt x="57" y="211"/>
                  </a:cubicBezTo>
                  <a:cubicBezTo>
                    <a:pt x="60" y="213"/>
                    <a:pt x="62" y="215"/>
                    <a:pt x="65" y="216"/>
                  </a:cubicBezTo>
                  <a:cubicBezTo>
                    <a:pt x="63" y="215"/>
                    <a:pt x="61" y="214"/>
                    <a:pt x="59" y="213"/>
                  </a:cubicBezTo>
                  <a:close/>
                  <a:moveTo>
                    <a:pt x="60" y="216"/>
                  </a:moveTo>
                  <a:cubicBezTo>
                    <a:pt x="58" y="215"/>
                    <a:pt x="55" y="213"/>
                    <a:pt x="53" y="212"/>
                  </a:cubicBezTo>
                  <a:cubicBezTo>
                    <a:pt x="55" y="213"/>
                    <a:pt x="57" y="214"/>
                    <a:pt x="59" y="215"/>
                  </a:cubicBezTo>
                  <a:cubicBezTo>
                    <a:pt x="59" y="215"/>
                    <a:pt x="60" y="216"/>
                    <a:pt x="60" y="216"/>
                  </a:cubicBezTo>
                  <a:close/>
                  <a:moveTo>
                    <a:pt x="55" y="204"/>
                  </a:moveTo>
                  <a:cubicBezTo>
                    <a:pt x="55" y="204"/>
                    <a:pt x="56" y="205"/>
                    <a:pt x="56" y="205"/>
                  </a:cubicBezTo>
                  <a:cubicBezTo>
                    <a:pt x="57" y="206"/>
                    <a:pt x="57" y="206"/>
                    <a:pt x="57" y="206"/>
                  </a:cubicBezTo>
                  <a:cubicBezTo>
                    <a:pt x="58" y="207"/>
                    <a:pt x="59" y="208"/>
                    <a:pt x="60" y="209"/>
                  </a:cubicBezTo>
                  <a:cubicBezTo>
                    <a:pt x="59" y="209"/>
                    <a:pt x="59" y="208"/>
                    <a:pt x="59" y="208"/>
                  </a:cubicBezTo>
                  <a:cubicBezTo>
                    <a:pt x="58" y="208"/>
                    <a:pt x="58" y="209"/>
                    <a:pt x="58" y="209"/>
                  </a:cubicBezTo>
                  <a:cubicBezTo>
                    <a:pt x="57" y="208"/>
                    <a:pt x="56" y="208"/>
                    <a:pt x="55" y="207"/>
                  </a:cubicBezTo>
                  <a:cubicBezTo>
                    <a:pt x="55" y="207"/>
                    <a:pt x="55" y="206"/>
                    <a:pt x="55" y="206"/>
                  </a:cubicBezTo>
                  <a:cubicBezTo>
                    <a:pt x="55" y="205"/>
                    <a:pt x="55" y="204"/>
                    <a:pt x="55" y="204"/>
                  </a:cubicBezTo>
                  <a:close/>
                  <a:moveTo>
                    <a:pt x="29" y="138"/>
                  </a:moveTo>
                  <a:cubicBezTo>
                    <a:pt x="29" y="137"/>
                    <a:pt x="30" y="137"/>
                    <a:pt x="30" y="136"/>
                  </a:cubicBezTo>
                  <a:cubicBezTo>
                    <a:pt x="30" y="136"/>
                    <a:pt x="30" y="137"/>
                    <a:pt x="30" y="137"/>
                  </a:cubicBezTo>
                  <a:cubicBezTo>
                    <a:pt x="30" y="138"/>
                    <a:pt x="29" y="140"/>
                    <a:pt x="29" y="141"/>
                  </a:cubicBezTo>
                  <a:cubicBezTo>
                    <a:pt x="29" y="140"/>
                    <a:pt x="29" y="139"/>
                    <a:pt x="29" y="138"/>
                  </a:cubicBezTo>
                  <a:close/>
                  <a:moveTo>
                    <a:pt x="28" y="136"/>
                  </a:moveTo>
                  <a:cubicBezTo>
                    <a:pt x="28" y="136"/>
                    <a:pt x="28" y="136"/>
                    <a:pt x="28" y="136"/>
                  </a:cubicBezTo>
                  <a:cubicBezTo>
                    <a:pt x="27" y="129"/>
                    <a:pt x="25" y="122"/>
                    <a:pt x="24" y="115"/>
                  </a:cubicBezTo>
                  <a:cubicBezTo>
                    <a:pt x="25" y="121"/>
                    <a:pt x="27" y="126"/>
                    <a:pt x="29" y="131"/>
                  </a:cubicBezTo>
                  <a:cubicBezTo>
                    <a:pt x="29" y="133"/>
                    <a:pt x="28" y="134"/>
                    <a:pt x="28" y="136"/>
                  </a:cubicBezTo>
                  <a:close/>
                  <a:moveTo>
                    <a:pt x="28" y="108"/>
                  </a:moveTo>
                  <a:cubicBezTo>
                    <a:pt x="27" y="106"/>
                    <a:pt x="27" y="104"/>
                    <a:pt x="26" y="102"/>
                  </a:cubicBezTo>
                  <a:cubicBezTo>
                    <a:pt x="27" y="102"/>
                    <a:pt x="28" y="101"/>
                    <a:pt x="28" y="101"/>
                  </a:cubicBezTo>
                  <a:cubicBezTo>
                    <a:pt x="30" y="104"/>
                    <a:pt x="31" y="108"/>
                    <a:pt x="32" y="111"/>
                  </a:cubicBezTo>
                  <a:cubicBezTo>
                    <a:pt x="32" y="113"/>
                    <a:pt x="31" y="115"/>
                    <a:pt x="31" y="117"/>
                  </a:cubicBezTo>
                  <a:cubicBezTo>
                    <a:pt x="30" y="114"/>
                    <a:pt x="29" y="111"/>
                    <a:pt x="28" y="108"/>
                  </a:cubicBezTo>
                  <a:close/>
                  <a:moveTo>
                    <a:pt x="25" y="87"/>
                  </a:moveTo>
                  <a:cubicBezTo>
                    <a:pt x="25" y="87"/>
                    <a:pt x="25" y="87"/>
                    <a:pt x="24" y="87"/>
                  </a:cubicBezTo>
                  <a:cubicBezTo>
                    <a:pt x="24" y="86"/>
                    <a:pt x="24" y="86"/>
                    <a:pt x="24" y="86"/>
                  </a:cubicBezTo>
                  <a:cubicBezTo>
                    <a:pt x="25" y="85"/>
                    <a:pt x="25" y="85"/>
                    <a:pt x="26" y="84"/>
                  </a:cubicBezTo>
                  <a:cubicBezTo>
                    <a:pt x="26" y="84"/>
                    <a:pt x="26" y="84"/>
                    <a:pt x="27" y="84"/>
                  </a:cubicBezTo>
                  <a:cubicBezTo>
                    <a:pt x="26" y="85"/>
                    <a:pt x="25" y="86"/>
                    <a:pt x="25" y="87"/>
                  </a:cubicBezTo>
                  <a:close/>
                  <a:moveTo>
                    <a:pt x="28" y="86"/>
                  </a:moveTo>
                  <a:cubicBezTo>
                    <a:pt x="27" y="87"/>
                    <a:pt x="26" y="88"/>
                    <a:pt x="26" y="89"/>
                  </a:cubicBezTo>
                  <a:cubicBezTo>
                    <a:pt x="25" y="89"/>
                    <a:pt x="25" y="89"/>
                    <a:pt x="25" y="88"/>
                  </a:cubicBezTo>
                  <a:cubicBezTo>
                    <a:pt x="25" y="88"/>
                    <a:pt x="26" y="88"/>
                    <a:pt x="26" y="88"/>
                  </a:cubicBezTo>
                  <a:cubicBezTo>
                    <a:pt x="27" y="87"/>
                    <a:pt x="27" y="87"/>
                    <a:pt x="28" y="86"/>
                  </a:cubicBezTo>
                  <a:close/>
                  <a:moveTo>
                    <a:pt x="26" y="94"/>
                  </a:moveTo>
                  <a:cubicBezTo>
                    <a:pt x="26" y="95"/>
                    <a:pt x="26" y="95"/>
                    <a:pt x="26" y="95"/>
                  </a:cubicBezTo>
                  <a:cubicBezTo>
                    <a:pt x="26" y="95"/>
                    <a:pt x="26" y="95"/>
                    <a:pt x="26" y="95"/>
                  </a:cubicBezTo>
                  <a:cubicBezTo>
                    <a:pt x="26" y="96"/>
                    <a:pt x="26" y="97"/>
                    <a:pt x="25" y="98"/>
                  </a:cubicBezTo>
                  <a:cubicBezTo>
                    <a:pt x="25" y="97"/>
                    <a:pt x="25" y="96"/>
                    <a:pt x="25" y="95"/>
                  </a:cubicBezTo>
                  <a:cubicBezTo>
                    <a:pt x="25" y="95"/>
                    <a:pt x="26" y="95"/>
                    <a:pt x="26" y="94"/>
                  </a:cubicBezTo>
                  <a:close/>
                  <a:moveTo>
                    <a:pt x="27" y="97"/>
                  </a:moveTo>
                  <a:cubicBezTo>
                    <a:pt x="27" y="98"/>
                    <a:pt x="28" y="99"/>
                    <a:pt x="28" y="99"/>
                  </a:cubicBezTo>
                  <a:cubicBezTo>
                    <a:pt x="27" y="100"/>
                    <a:pt x="27" y="100"/>
                    <a:pt x="26" y="100"/>
                  </a:cubicBezTo>
                  <a:cubicBezTo>
                    <a:pt x="26" y="100"/>
                    <a:pt x="26" y="100"/>
                    <a:pt x="26" y="100"/>
                  </a:cubicBezTo>
                  <a:cubicBezTo>
                    <a:pt x="26" y="99"/>
                    <a:pt x="27" y="98"/>
                    <a:pt x="27" y="97"/>
                  </a:cubicBezTo>
                  <a:close/>
                  <a:moveTo>
                    <a:pt x="113" y="25"/>
                  </a:moveTo>
                  <a:cubicBezTo>
                    <a:pt x="113" y="25"/>
                    <a:pt x="113" y="25"/>
                    <a:pt x="112" y="25"/>
                  </a:cubicBezTo>
                  <a:cubicBezTo>
                    <a:pt x="112" y="25"/>
                    <a:pt x="111" y="25"/>
                    <a:pt x="111" y="25"/>
                  </a:cubicBezTo>
                  <a:cubicBezTo>
                    <a:pt x="111" y="25"/>
                    <a:pt x="112" y="25"/>
                    <a:pt x="112" y="24"/>
                  </a:cubicBezTo>
                  <a:cubicBezTo>
                    <a:pt x="113" y="24"/>
                    <a:pt x="113" y="24"/>
                    <a:pt x="113" y="25"/>
                  </a:cubicBezTo>
                  <a:close/>
                  <a:moveTo>
                    <a:pt x="113" y="21"/>
                  </a:moveTo>
                  <a:cubicBezTo>
                    <a:pt x="113" y="21"/>
                    <a:pt x="114" y="21"/>
                    <a:pt x="114" y="21"/>
                  </a:cubicBezTo>
                  <a:cubicBezTo>
                    <a:pt x="114" y="21"/>
                    <a:pt x="115" y="21"/>
                    <a:pt x="116" y="21"/>
                  </a:cubicBezTo>
                  <a:cubicBezTo>
                    <a:pt x="116" y="21"/>
                    <a:pt x="115" y="21"/>
                    <a:pt x="115" y="21"/>
                  </a:cubicBezTo>
                  <a:cubicBezTo>
                    <a:pt x="114" y="21"/>
                    <a:pt x="114" y="21"/>
                    <a:pt x="113" y="21"/>
                  </a:cubicBezTo>
                  <a:close/>
                  <a:moveTo>
                    <a:pt x="112" y="19"/>
                  </a:moveTo>
                  <a:cubicBezTo>
                    <a:pt x="111" y="19"/>
                    <a:pt x="110" y="19"/>
                    <a:pt x="110" y="19"/>
                  </a:cubicBezTo>
                  <a:cubicBezTo>
                    <a:pt x="110" y="19"/>
                    <a:pt x="110" y="19"/>
                    <a:pt x="110" y="19"/>
                  </a:cubicBezTo>
                  <a:cubicBezTo>
                    <a:pt x="111" y="19"/>
                    <a:pt x="112" y="19"/>
                    <a:pt x="112" y="19"/>
                  </a:cubicBezTo>
                  <a:cubicBezTo>
                    <a:pt x="112" y="19"/>
                    <a:pt x="112" y="19"/>
                    <a:pt x="112" y="19"/>
                  </a:cubicBezTo>
                  <a:close/>
                  <a:moveTo>
                    <a:pt x="112" y="27"/>
                  </a:moveTo>
                  <a:cubicBezTo>
                    <a:pt x="114" y="27"/>
                    <a:pt x="115" y="27"/>
                    <a:pt x="117" y="27"/>
                  </a:cubicBezTo>
                  <a:cubicBezTo>
                    <a:pt x="115" y="27"/>
                    <a:pt x="114" y="28"/>
                    <a:pt x="113" y="29"/>
                  </a:cubicBezTo>
                  <a:cubicBezTo>
                    <a:pt x="111" y="29"/>
                    <a:pt x="110" y="29"/>
                    <a:pt x="108" y="29"/>
                  </a:cubicBezTo>
                  <a:cubicBezTo>
                    <a:pt x="110" y="28"/>
                    <a:pt x="111" y="28"/>
                    <a:pt x="112" y="27"/>
                  </a:cubicBezTo>
                  <a:close/>
                  <a:moveTo>
                    <a:pt x="156" y="17"/>
                  </a:moveTo>
                  <a:cubicBezTo>
                    <a:pt x="157" y="18"/>
                    <a:pt x="158" y="18"/>
                    <a:pt x="160" y="19"/>
                  </a:cubicBezTo>
                  <a:cubicBezTo>
                    <a:pt x="158" y="18"/>
                    <a:pt x="157" y="18"/>
                    <a:pt x="155" y="17"/>
                  </a:cubicBezTo>
                  <a:cubicBezTo>
                    <a:pt x="155" y="17"/>
                    <a:pt x="155" y="17"/>
                    <a:pt x="154" y="17"/>
                  </a:cubicBezTo>
                  <a:cubicBezTo>
                    <a:pt x="154" y="17"/>
                    <a:pt x="154" y="17"/>
                    <a:pt x="154" y="17"/>
                  </a:cubicBezTo>
                  <a:cubicBezTo>
                    <a:pt x="151" y="16"/>
                    <a:pt x="148" y="15"/>
                    <a:pt x="145" y="14"/>
                  </a:cubicBezTo>
                  <a:cubicBezTo>
                    <a:pt x="146" y="14"/>
                    <a:pt x="146" y="14"/>
                    <a:pt x="146" y="14"/>
                  </a:cubicBezTo>
                  <a:cubicBezTo>
                    <a:pt x="146" y="14"/>
                    <a:pt x="146" y="14"/>
                    <a:pt x="147" y="14"/>
                  </a:cubicBezTo>
                  <a:cubicBezTo>
                    <a:pt x="147" y="14"/>
                    <a:pt x="147" y="14"/>
                    <a:pt x="147" y="14"/>
                  </a:cubicBezTo>
                  <a:cubicBezTo>
                    <a:pt x="150" y="15"/>
                    <a:pt x="153" y="16"/>
                    <a:pt x="156" y="17"/>
                  </a:cubicBezTo>
                  <a:close/>
                  <a:moveTo>
                    <a:pt x="149" y="12"/>
                  </a:moveTo>
                  <a:cubicBezTo>
                    <a:pt x="149" y="12"/>
                    <a:pt x="149" y="12"/>
                    <a:pt x="149" y="12"/>
                  </a:cubicBezTo>
                  <a:cubicBezTo>
                    <a:pt x="151" y="13"/>
                    <a:pt x="153" y="13"/>
                    <a:pt x="155" y="14"/>
                  </a:cubicBezTo>
                  <a:cubicBezTo>
                    <a:pt x="157" y="15"/>
                    <a:pt x="158" y="15"/>
                    <a:pt x="160" y="16"/>
                  </a:cubicBezTo>
                  <a:cubicBezTo>
                    <a:pt x="158" y="16"/>
                    <a:pt x="156" y="15"/>
                    <a:pt x="155" y="15"/>
                  </a:cubicBezTo>
                  <a:cubicBezTo>
                    <a:pt x="153" y="14"/>
                    <a:pt x="151" y="13"/>
                    <a:pt x="149" y="12"/>
                  </a:cubicBezTo>
                  <a:close/>
                  <a:moveTo>
                    <a:pt x="156" y="36"/>
                  </a:moveTo>
                  <a:cubicBezTo>
                    <a:pt x="158" y="36"/>
                    <a:pt x="160" y="36"/>
                    <a:pt x="163" y="36"/>
                  </a:cubicBezTo>
                  <a:cubicBezTo>
                    <a:pt x="161" y="37"/>
                    <a:pt x="160" y="37"/>
                    <a:pt x="158" y="38"/>
                  </a:cubicBezTo>
                  <a:cubicBezTo>
                    <a:pt x="156" y="39"/>
                    <a:pt x="154" y="39"/>
                    <a:pt x="152" y="39"/>
                  </a:cubicBezTo>
                  <a:cubicBezTo>
                    <a:pt x="153" y="38"/>
                    <a:pt x="155" y="37"/>
                    <a:pt x="156" y="36"/>
                  </a:cubicBezTo>
                  <a:close/>
                  <a:moveTo>
                    <a:pt x="155" y="34"/>
                  </a:moveTo>
                  <a:cubicBezTo>
                    <a:pt x="156" y="34"/>
                    <a:pt x="156" y="33"/>
                    <a:pt x="156" y="33"/>
                  </a:cubicBezTo>
                  <a:cubicBezTo>
                    <a:pt x="156" y="33"/>
                    <a:pt x="157" y="33"/>
                    <a:pt x="157" y="33"/>
                  </a:cubicBezTo>
                  <a:cubicBezTo>
                    <a:pt x="157" y="33"/>
                    <a:pt x="157" y="34"/>
                    <a:pt x="156" y="34"/>
                  </a:cubicBezTo>
                  <a:cubicBezTo>
                    <a:pt x="156" y="34"/>
                    <a:pt x="156" y="34"/>
                    <a:pt x="155" y="34"/>
                  </a:cubicBezTo>
                  <a:close/>
                  <a:moveTo>
                    <a:pt x="134" y="213"/>
                  </a:moveTo>
                  <a:cubicBezTo>
                    <a:pt x="135" y="212"/>
                    <a:pt x="136" y="211"/>
                    <a:pt x="137" y="209"/>
                  </a:cubicBezTo>
                  <a:cubicBezTo>
                    <a:pt x="139" y="208"/>
                    <a:pt x="140" y="207"/>
                    <a:pt x="141" y="206"/>
                  </a:cubicBezTo>
                  <a:cubicBezTo>
                    <a:pt x="141" y="206"/>
                    <a:pt x="141" y="206"/>
                    <a:pt x="142" y="206"/>
                  </a:cubicBezTo>
                  <a:cubicBezTo>
                    <a:pt x="140" y="207"/>
                    <a:pt x="139" y="209"/>
                    <a:pt x="138" y="210"/>
                  </a:cubicBezTo>
                  <a:cubicBezTo>
                    <a:pt x="137" y="211"/>
                    <a:pt x="136" y="212"/>
                    <a:pt x="134" y="213"/>
                  </a:cubicBezTo>
                  <a:close/>
                  <a:moveTo>
                    <a:pt x="137" y="217"/>
                  </a:moveTo>
                  <a:cubicBezTo>
                    <a:pt x="136" y="218"/>
                    <a:pt x="135" y="219"/>
                    <a:pt x="133" y="220"/>
                  </a:cubicBezTo>
                  <a:cubicBezTo>
                    <a:pt x="134" y="220"/>
                    <a:pt x="134" y="220"/>
                    <a:pt x="134" y="219"/>
                  </a:cubicBezTo>
                  <a:cubicBezTo>
                    <a:pt x="135" y="219"/>
                    <a:pt x="136" y="218"/>
                    <a:pt x="137" y="217"/>
                  </a:cubicBezTo>
                  <a:close/>
                  <a:moveTo>
                    <a:pt x="140" y="203"/>
                  </a:moveTo>
                  <a:cubicBezTo>
                    <a:pt x="138" y="204"/>
                    <a:pt x="136" y="206"/>
                    <a:pt x="134" y="208"/>
                  </a:cubicBezTo>
                  <a:cubicBezTo>
                    <a:pt x="132" y="209"/>
                    <a:pt x="130" y="210"/>
                    <a:pt x="128" y="211"/>
                  </a:cubicBezTo>
                  <a:cubicBezTo>
                    <a:pt x="128" y="210"/>
                    <a:pt x="128" y="210"/>
                    <a:pt x="127" y="210"/>
                  </a:cubicBezTo>
                  <a:cubicBezTo>
                    <a:pt x="128" y="210"/>
                    <a:pt x="128" y="209"/>
                    <a:pt x="128" y="209"/>
                  </a:cubicBezTo>
                  <a:cubicBezTo>
                    <a:pt x="131" y="207"/>
                    <a:pt x="134" y="205"/>
                    <a:pt x="137" y="202"/>
                  </a:cubicBezTo>
                  <a:cubicBezTo>
                    <a:pt x="141" y="199"/>
                    <a:pt x="145" y="196"/>
                    <a:pt x="149" y="193"/>
                  </a:cubicBezTo>
                  <a:cubicBezTo>
                    <a:pt x="146" y="197"/>
                    <a:pt x="143" y="200"/>
                    <a:pt x="140" y="203"/>
                  </a:cubicBezTo>
                  <a:close/>
                  <a:moveTo>
                    <a:pt x="117" y="206"/>
                  </a:moveTo>
                  <a:cubicBezTo>
                    <a:pt x="117" y="206"/>
                    <a:pt x="118" y="205"/>
                    <a:pt x="118" y="205"/>
                  </a:cubicBezTo>
                  <a:cubicBezTo>
                    <a:pt x="119" y="205"/>
                    <a:pt x="119" y="206"/>
                    <a:pt x="119" y="206"/>
                  </a:cubicBezTo>
                  <a:cubicBezTo>
                    <a:pt x="119" y="206"/>
                    <a:pt x="119" y="206"/>
                    <a:pt x="118" y="207"/>
                  </a:cubicBezTo>
                  <a:cubicBezTo>
                    <a:pt x="118" y="207"/>
                    <a:pt x="117" y="206"/>
                    <a:pt x="117" y="206"/>
                  </a:cubicBezTo>
                  <a:close/>
                  <a:moveTo>
                    <a:pt x="117" y="208"/>
                  </a:moveTo>
                  <a:cubicBezTo>
                    <a:pt x="117" y="208"/>
                    <a:pt x="117" y="208"/>
                    <a:pt x="117" y="208"/>
                  </a:cubicBezTo>
                  <a:cubicBezTo>
                    <a:pt x="117" y="208"/>
                    <a:pt x="116" y="208"/>
                    <a:pt x="116" y="207"/>
                  </a:cubicBezTo>
                  <a:cubicBezTo>
                    <a:pt x="116" y="207"/>
                    <a:pt x="116" y="207"/>
                    <a:pt x="116" y="207"/>
                  </a:cubicBezTo>
                  <a:cubicBezTo>
                    <a:pt x="116" y="207"/>
                    <a:pt x="117" y="208"/>
                    <a:pt x="117" y="208"/>
                  </a:cubicBezTo>
                  <a:close/>
                  <a:moveTo>
                    <a:pt x="116" y="202"/>
                  </a:moveTo>
                  <a:cubicBezTo>
                    <a:pt x="116" y="202"/>
                    <a:pt x="115" y="201"/>
                    <a:pt x="115" y="201"/>
                  </a:cubicBezTo>
                  <a:cubicBezTo>
                    <a:pt x="116" y="199"/>
                    <a:pt x="118" y="198"/>
                    <a:pt x="120" y="196"/>
                  </a:cubicBezTo>
                  <a:cubicBezTo>
                    <a:pt x="127" y="190"/>
                    <a:pt x="134" y="185"/>
                    <a:pt x="141" y="180"/>
                  </a:cubicBezTo>
                  <a:cubicBezTo>
                    <a:pt x="133" y="188"/>
                    <a:pt x="125" y="195"/>
                    <a:pt x="116" y="202"/>
                  </a:cubicBezTo>
                  <a:close/>
                  <a:moveTo>
                    <a:pt x="88" y="181"/>
                  </a:moveTo>
                  <a:cubicBezTo>
                    <a:pt x="88" y="180"/>
                    <a:pt x="88" y="178"/>
                    <a:pt x="88" y="177"/>
                  </a:cubicBezTo>
                  <a:cubicBezTo>
                    <a:pt x="90" y="176"/>
                    <a:pt x="92" y="174"/>
                    <a:pt x="94" y="172"/>
                  </a:cubicBezTo>
                  <a:cubicBezTo>
                    <a:pt x="97" y="171"/>
                    <a:pt x="99" y="170"/>
                    <a:pt x="102" y="169"/>
                  </a:cubicBezTo>
                  <a:cubicBezTo>
                    <a:pt x="100" y="171"/>
                    <a:pt x="98" y="173"/>
                    <a:pt x="97" y="175"/>
                  </a:cubicBezTo>
                  <a:cubicBezTo>
                    <a:pt x="94" y="177"/>
                    <a:pt x="91" y="179"/>
                    <a:pt x="88" y="181"/>
                  </a:cubicBezTo>
                  <a:close/>
                  <a:moveTo>
                    <a:pt x="89" y="194"/>
                  </a:moveTo>
                  <a:cubicBezTo>
                    <a:pt x="89" y="194"/>
                    <a:pt x="88" y="195"/>
                    <a:pt x="88" y="196"/>
                  </a:cubicBezTo>
                  <a:cubicBezTo>
                    <a:pt x="87" y="196"/>
                    <a:pt x="87" y="196"/>
                    <a:pt x="87" y="196"/>
                  </a:cubicBezTo>
                  <a:cubicBezTo>
                    <a:pt x="88" y="195"/>
                    <a:pt x="89" y="194"/>
                    <a:pt x="89" y="194"/>
                  </a:cubicBezTo>
                  <a:cubicBezTo>
                    <a:pt x="89" y="194"/>
                    <a:pt x="89" y="194"/>
                    <a:pt x="89" y="194"/>
                  </a:cubicBezTo>
                  <a:close/>
                  <a:moveTo>
                    <a:pt x="83" y="166"/>
                  </a:moveTo>
                  <a:cubicBezTo>
                    <a:pt x="83" y="166"/>
                    <a:pt x="82" y="167"/>
                    <a:pt x="82" y="167"/>
                  </a:cubicBezTo>
                  <a:cubicBezTo>
                    <a:pt x="82" y="167"/>
                    <a:pt x="82" y="167"/>
                    <a:pt x="82" y="167"/>
                  </a:cubicBezTo>
                  <a:cubicBezTo>
                    <a:pt x="83" y="165"/>
                    <a:pt x="84" y="164"/>
                    <a:pt x="85" y="163"/>
                  </a:cubicBezTo>
                  <a:cubicBezTo>
                    <a:pt x="85" y="164"/>
                    <a:pt x="85" y="164"/>
                    <a:pt x="85" y="165"/>
                  </a:cubicBezTo>
                  <a:cubicBezTo>
                    <a:pt x="84" y="165"/>
                    <a:pt x="84" y="166"/>
                    <a:pt x="83" y="166"/>
                  </a:cubicBezTo>
                  <a:close/>
                  <a:moveTo>
                    <a:pt x="85" y="175"/>
                  </a:moveTo>
                  <a:cubicBezTo>
                    <a:pt x="84" y="175"/>
                    <a:pt x="84" y="175"/>
                    <a:pt x="83" y="176"/>
                  </a:cubicBezTo>
                  <a:cubicBezTo>
                    <a:pt x="83" y="175"/>
                    <a:pt x="83" y="175"/>
                    <a:pt x="83" y="175"/>
                  </a:cubicBezTo>
                  <a:cubicBezTo>
                    <a:pt x="84" y="175"/>
                    <a:pt x="84" y="175"/>
                    <a:pt x="85" y="175"/>
                  </a:cubicBezTo>
                  <a:close/>
                  <a:moveTo>
                    <a:pt x="62" y="209"/>
                  </a:moveTo>
                  <a:cubicBezTo>
                    <a:pt x="60" y="208"/>
                    <a:pt x="59" y="207"/>
                    <a:pt x="58" y="206"/>
                  </a:cubicBezTo>
                  <a:cubicBezTo>
                    <a:pt x="58" y="205"/>
                    <a:pt x="58" y="205"/>
                    <a:pt x="58" y="205"/>
                  </a:cubicBezTo>
                  <a:cubicBezTo>
                    <a:pt x="58" y="204"/>
                    <a:pt x="58" y="203"/>
                    <a:pt x="58" y="202"/>
                  </a:cubicBezTo>
                  <a:cubicBezTo>
                    <a:pt x="58" y="203"/>
                    <a:pt x="59" y="203"/>
                    <a:pt x="59" y="203"/>
                  </a:cubicBezTo>
                  <a:cubicBezTo>
                    <a:pt x="60" y="205"/>
                    <a:pt x="61" y="207"/>
                    <a:pt x="62" y="209"/>
                  </a:cubicBezTo>
                  <a:cubicBezTo>
                    <a:pt x="62" y="209"/>
                    <a:pt x="62" y="209"/>
                    <a:pt x="62" y="209"/>
                  </a:cubicBezTo>
                  <a:close/>
                  <a:moveTo>
                    <a:pt x="62" y="211"/>
                  </a:moveTo>
                  <a:cubicBezTo>
                    <a:pt x="62" y="211"/>
                    <a:pt x="62" y="211"/>
                    <a:pt x="62" y="211"/>
                  </a:cubicBezTo>
                  <a:cubicBezTo>
                    <a:pt x="63" y="211"/>
                    <a:pt x="63" y="211"/>
                    <a:pt x="63" y="211"/>
                  </a:cubicBezTo>
                  <a:cubicBezTo>
                    <a:pt x="61" y="211"/>
                    <a:pt x="60" y="210"/>
                    <a:pt x="59" y="210"/>
                  </a:cubicBezTo>
                  <a:cubicBezTo>
                    <a:pt x="60" y="210"/>
                    <a:pt x="61" y="211"/>
                    <a:pt x="62" y="211"/>
                  </a:cubicBezTo>
                  <a:close/>
                  <a:moveTo>
                    <a:pt x="60" y="200"/>
                  </a:moveTo>
                  <a:cubicBezTo>
                    <a:pt x="59" y="199"/>
                    <a:pt x="58" y="197"/>
                    <a:pt x="57" y="196"/>
                  </a:cubicBezTo>
                  <a:cubicBezTo>
                    <a:pt x="57" y="196"/>
                    <a:pt x="57" y="196"/>
                    <a:pt x="58" y="196"/>
                  </a:cubicBezTo>
                  <a:cubicBezTo>
                    <a:pt x="58" y="196"/>
                    <a:pt x="58" y="196"/>
                    <a:pt x="58" y="195"/>
                  </a:cubicBezTo>
                  <a:cubicBezTo>
                    <a:pt x="60" y="197"/>
                    <a:pt x="61" y="199"/>
                    <a:pt x="63" y="201"/>
                  </a:cubicBezTo>
                  <a:cubicBezTo>
                    <a:pt x="63" y="201"/>
                    <a:pt x="63" y="201"/>
                    <a:pt x="63" y="201"/>
                  </a:cubicBezTo>
                  <a:cubicBezTo>
                    <a:pt x="62" y="201"/>
                    <a:pt x="61" y="200"/>
                    <a:pt x="60" y="200"/>
                  </a:cubicBezTo>
                  <a:cubicBezTo>
                    <a:pt x="60" y="200"/>
                    <a:pt x="60" y="200"/>
                    <a:pt x="60" y="200"/>
                  </a:cubicBezTo>
                  <a:close/>
                  <a:moveTo>
                    <a:pt x="44" y="171"/>
                  </a:moveTo>
                  <a:cubicBezTo>
                    <a:pt x="45" y="173"/>
                    <a:pt x="47" y="175"/>
                    <a:pt x="48" y="176"/>
                  </a:cubicBezTo>
                  <a:cubicBezTo>
                    <a:pt x="48" y="177"/>
                    <a:pt x="48" y="178"/>
                    <a:pt x="48" y="180"/>
                  </a:cubicBezTo>
                  <a:cubicBezTo>
                    <a:pt x="48" y="179"/>
                    <a:pt x="47" y="179"/>
                    <a:pt x="47" y="179"/>
                  </a:cubicBezTo>
                  <a:cubicBezTo>
                    <a:pt x="47" y="178"/>
                    <a:pt x="46" y="177"/>
                    <a:pt x="46" y="176"/>
                  </a:cubicBezTo>
                  <a:cubicBezTo>
                    <a:pt x="45" y="174"/>
                    <a:pt x="44" y="171"/>
                    <a:pt x="43" y="168"/>
                  </a:cubicBezTo>
                  <a:cubicBezTo>
                    <a:pt x="43" y="169"/>
                    <a:pt x="44" y="170"/>
                    <a:pt x="44" y="170"/>
                  </a:cubicBezTo>
                  <a:cubicBezTo>
                    <a:pt x="44" y="170"/>
                    <a:pt x="44" y="171"/>
                    <a:pt x="44" y="171"/>
                  </a:cubicBezTo>
                  <a:close/>
                  <a:moveTo>
                    <a:pt x="33" y="98"/>
                  </a:moveTo>
                  <a:cubicBezTo>
                    <a:pt x="33" y="99"/>
                    <a:pt x="33" y="100"/>
                    <a:pt x="33" y="101"/>
                  </a:cubicBezTo>
                  <a:cubicBezTo>
                    <a:pt x="33" y="102"/>
                    <a:pt x="32" y="103"/>
                    <a:pt x="32" y="104"/>
                  </a:cubicBezTo>
                  <a:cubicBezTo>
                    <a:pt x="32" y="103"/>
                    <a:pt x="31" y="101"/>
                    <a:pt x="31" y="99"/>
                  </a:cubicBezTo>
                  <a:cubicBezTo>
                    <a:pt x="32" y="99"/>
                    <a:pt x="32" y="99"/>
                    <a:pt x="33" y="98"/>
                  </a:cubicBezTo>
                  <a:close/>
                  <a:moveTo>
                    <a:pt x="31" y="98"/>
                  </a:moveTo>
                  <a:cubicBezTo>
                    <a:pt x="30" y="97"/>
                    <a:pt x="30" y="97"/>
                    <a:pt x="30" y="97"/>
                  </a:cubicBezTo>
                  <a:cubicBezTo>
                    <a:pt x="31" y="97"/>
                    <a:pt x="31" y="96"/>
                    <a:pt x="32" y="96"/>
                  </a:cubicBezTo>
                  <a:cubicBezTo>
                    <a:pt x="32" y="96"/>
                    <a:pt x="32" y="96"/>
                    <a:pt x="32" y="97"/>
                  </a:cubicBezTo>
                  <a:cubicBezTo>
                    <a:pt x="32" y="97"/>
                    <a:pt x="31" y="97"/>
                    <a:pt x="31" y="98"/>
                  </a:cubicBezTo>
                  <a:close/>
                  <a:moveTo>
                    <a:pt x="32" y="85"/>
                  </a:moveTo>
                  <a:cubicBezTo>
                    <a:pt x="32" y="85"/>
                    <a:pt x="32" y="85"/>
                    <a:pt x="32" y="85"/>
                  </a:cubicBezTo>
                  <a:cubicBezTo>
                    <a:pt x="33" y="83"/>
                    <a:pt x="34" y="82"/>
                    <a:pt x="36" y="80"/>
                  </a:cubicBezTo>
                  <a:cubicBezTo>
                    <a:pt x="35" y="81"/>
                    <a:pt x="35" y="81"/>
                    <a:pt x="34" y="82"/>
                  </a:cubicBezTo>
                  <a:cubicBezTo>
                    <a:pt x="33" y="83"/>
                    <a:pt x="33" y="84"/>
                    <a:pt x="32" y="85"/>
                  </a:cubicBezTo>
                  <a:close/>
                  <a:moveTo>
                    <a:pt x="35" y="84"/>
                  </a:moveTo>
                  <a:cubicBezTo>
                    <a:pt x="35" y="84"/>
                    <a:pt x="35" y="83"/>
                    <a:pt x="36" y="83"/>
                  </a:cubicBezTo>
                  <a:cubicBezTo>
                    <a:pt x="36" y="83"/>
                    <a:pt x="36" y="82"/>
                    <a:pt x="37" y="82"/>
                  </a:cubicBezTo>
                  <a:cubicBezTo>
                    <a:pt x="36" y="83"/>
                    <a:pt x="35" y="85"/>
                    <a:pt x="34" y="86"/>
                  </a:cubicBezTo>
                  <a:cubicBezTo>
                    <a:pt x="34" y="86"/>
                    <a:pt x="34" y="86"/>
                    <a:pt x="34" y="86"/>
                  </a:cubicBezTo>
                  <a:cubicBezTo>
                    <a:pt x="34" y="86"/>
                    <a:pt x="34" y="86"/>
                    <a:pt x="34" y="86"/>
                  </a:cubicBezTo>
                  <a:cubicBezTo>
                    <a:pt x="34" y="86"/>
                    <a:pt x="34" y="86"/>
                    <a:pt x="34" y="86"/>
                  </a:cubicBezTo>
                  <a:cubicBezTo>
                    <a:pt x="34" y="85"/>
                    <a:pt x="34" y="85"/>
                    <a:pt x="35" y="84"/>
                  </a:cubicBezTo>
                  <a:close/>
                  <a:moveTo>
                    <a:pt x="37" y="73"/>
                  </a:moveTo>
                  <a:cubicBezTo>
                    <a:pt x="39" y="72"/>
                    <a:pt x="40" y="71"/>
                    <a:pt x="41" y="71"/>
                  </a:cubicBezTo>
                  <a:cubicBezTo>
                    <a:pt x="41" y="71"/>
                    <a:pt x="41" y="71"/>
                    <a:pt x="41" y="71"/>
                  </a:cubicBezTo>
                  <a:cubicBezTo>
                    <a:pt x="41" y="71"/>
                    <a:pt x="40" y="71"/>
                    <a:pt x="40" y="71"/>
                  </a:cubicBezTo>
                  <a:cubicBezTo>
                    <a:pt x="39" y="72"/>
                    <a:pt x="38" y="73"/>
                    <a:pt x="36" y="74"/>
                  </a:cubicBezTo>
                  <a:cubicBezTo>
                    <a:pt x="37" y="74"/>
                    <a:pt x="37" y="73"/>
                    <a:pt x="37" y="73"/>
                  </a:cubicBezTo>
                  <a:close/>
                  <a:moveTo>
                    <a:pt x="35" y="72"/>
                  </a:moveTo>
                  <a:cubicBezTo>
                    <a:pt x="36" y="71"/>
                    <a:pt x="37" y="70"/>
                    <a:pt x="39" y="68"/>
                  </a:cubicBezTo>
                  <a:cubicBezTo>
                    <a:pt x="38" y="69"/>
                    <a:pt x="37" y="70"/>
                    <a:pt x="36" y="71"/>
                  </a:cubicBezTo>
                  <a:cubicBezTo>
                    <a:pt x="36" y="72"/>
                    <a:pt x="35" y="72"/>
                    <a:pt x="35" y="72"/>
                  </a:cubicBezTo>
                  <a:close/>
                  <a:moveTo>
                    <a:pt x="42" y="77"/>
                  </a:moveTo>
                  <a:cubicBezTo>
                    <a:pt x="42" y="76"/>
                    <a:pt x="43" y="76"/>
                    <a:pt x="43" y="76"/>
                  </a:cubicBezTo>
                  <a:cubicBezTo>
                    <a:pt x="42" y="77"/>
                    <a:pt x="42" y="78"/>
                    <a:pt x="41" y="80"/>
                  </a:cubicBezTo>
                  <a:cubicBezTo>
                    <a:pt x="41" y="80"/>
                    <a:pt x="41" y="80"/>
                    <a:pt x="41" y="80"/>
                  </a:cubicBezTo>
                  <a:cubicBezTo>
                    <a:pt x="40" y="81"/>
                    <a:pt x="39" y="82"/>
                    <a:pt x="38" y="83"/>
                  </a:cubicBezTo>
                  <a:cubicBezTo>
                    <a:pt x="38" y="83"/>
                    <a:pt x="38" y="83"/>
                    <a:pt x="37" y="83"/>
                  </a:cubicBezTo>
                  <a:cubicBezTo>
                    <a:pt x="39" y="81"/>
                    <a:pt x="40" y="79"/>
                    <a:pt x="42" y="77"/>
                  </a:cubicBezTo>
                  <a:close/>
                  <a:moveTo>
                    <a:pt x="69" y="32"/>
                  </a:moveTo>
                  <a:cubicBezTo>
                    <a:pt x="67" y="34"/>
                    <a:pt x="64" y="36"/>
                    <a:pt x="62" y="37"/>
                  </a:cubicBezTo>
                  <a:cubicBezTo>
                    <a:pt x="62" y="37"/>
                    <a:pt x="62" y="37"/>
                    <a:pt x="62" y="37"/>
                  </a:cubicBezTo>
                  <a:cubicBezTo>
                    <a:pt x="60" y="38"/>
                    <a:pt x="59" y="40"/>
                    <a:pt x="57" y="41"/>
                  </a:cubicBezTo>
                  <a:cubicBezTo>
                    <a:pt x="58" y="39"/>
                    <a:pt x="59" y="37"/>
                    <a:pt x="60" y="36"/>
                  </a:cubicBezTo>
                  <a:cubicBezTo>
                    <a:pt x="63" y="35"/>
                    <a:pt x="66" y="33"/>
                    <a:pt x="69" y="32"/>
                  </a:cubicBezTo>
                  <a:close/>
                  <a:moveTo>
                    <a:pt x="55" y="33"/>
                  </a:moveTo>
                  <a:cubicBezTo>
                    <a:pt x="55" y="33"/>
                    <a:pt x="55" y="33"/>
                    <a:pt x="56" y="33"/>
                  </a:cubicBezTo>
                  <a:cubicBezTo>
                    <a:pt x="59" y="31"/>
                    <a:pt x="63" y="29"/>
                    <a:pt x="66" y="28"/>
                  </a:cubicBezTo>
                  <a:cubicBezTo>
                    <a:pt x="65" y="28"/>
                    <a:pt x="64" y="29"/>
                    <a:pt x="63" y="29"/>
                  </a:cubicBezTo>
                  <a:cubicBezTo>
                    <a:pt x="61" y="31"/>
                    <a:pt x="58" y="32"/>
                    <a:pt x="55" y="33"/>
                  </a:cubicBezTo>
                  <a:close/>
                  <a:moveTo>
                    <a:pt x="73" y="36"/>
                  </a:moveTo>
                  <a:cubicBezTo>
                    <a:pt x="74" y="36"/>
                    <a:pt x="74" y="35"/>
                    <a:pt x="74" y="35"/>
                  </a:cubicBezTo>
                  <a:cubicBezTo>
                    <a:pt x="73" y="38"/>
                    <a:pt x="71" y="40"/>
                    <a:pt x="69" y="42"/>
                  </a:cubicBezTo>
                  <a:cubicBezTo>
                    <a:pt x="67" y="43"/>
                    <a:pt x="65" y="45"/>
                    <a:pt x="64" y="46"/>
                  </a:cubicBezTo>
                  <a:cubicBezTo>
                    <a:pt x="67" y="43"/>
                    <a:pt x="70" y="39"/>
                    <a:pt x="73" y="36"/>
                  </a:cubicBezTo>
                  <a:close/>
                  <a:moveTo>
                    <a:pt x="70" y="36"/>
                  </a:moveTo>
                  <a:cubicBezTo>
                    <a:pt x="71" y="35"/>
                    <a:pt x="72" y="34"/>
                    <a:pt x="74" y="32"/>
                  </a:cubicBezTo>
                  <a:cubicBezTo>
                    <a:pt x="73" y="33"/>
                    <a:pt x="73" y="33"/>
                    <a:pt x="73" y="34"/>
                  </a:cubicBezTo>
                  <a:cubicBezTo>
                    <a:pt x="72" y="34"/>
                    <a:pt x="71" y="35"/>
                    <a:pt x="70" y="36"/>
                  </a:cubicBezTo>
                  <a:close/>
                  <a:moveTo>
                    <a:pt x="77" y="34"/>
                  </a:moveTo>
                  <a:cubicBezTo>
                    <a:pt x="78" y="33"/>
                    <a:pt x="79" y="33"/>
                    <a:pt x="80" y="32"/>
                  </a:cubicBezTo>
                  <a:cubicBezTo>
                    <a:pt x="78" y="34"/>
                    <a:pt x="77" y="36"/>
                    <a:pt x="75" y="37"/>
                  </a:cubicBezTo>
                  <a:cubicBezTo>
                    <a:pt x="74" y="38"/>
                    <a:pt x="74" y="39"/>
                    <a:pt x="73" y="39"/>
                  </a:cubicBezTo>
                  <a:cubicBezTo>
                    <a:pt x="74" y="37"/>
                    <a:pt x="76" y="36"/>
                    <a:pt x="77" y="34"/>
                  </a:cubicBezTo>
                  <a:close/>
                  <a:moveTo>
                    <a:pt x="77" y="31"/>
                  </a:moveTo>
                  <a:cubicBezTo>
                    <a:pt x="77" y="31"/>
                    <a:pt x="77" y="30"/>
                    <a:pt x="78" y="30"/>
                  </a:cubicBezTo>
                  <a:cubicBezTo>
                    <a:pt x="78" y="30"/>
                    <a:pt x="78" y="30"/>
                    <a:pt x="78" y="29"/>
                  </a:cubicBezTo>
                  <a:cubicBezTo>
                    <a:pt x="78" y="29"/>
                    <a:pt x="78" y="29"/>
                    <a:pt x="79" y="29"/>
                  </a:cubicBezTo>
                  <a:cubicBezTo>
                    <a:pt x="78" y="29"/>
                    <a:pt x="78" y="30"/>
                    <a:pt x="78" y="30"/>
                  </a:cubicBezTo>
                  <a:cubicBezTo>
                    <a:pt x="77" y="30"/>
                    <a:pt x="77" y="31"/>
                    <a:pt x="77" y="31"/>
                  </a:cubicBezTo>
                  <a:close/>
                  <a:moveTo>
                    <a:pt x="96" y="32"/>
                  </a:moveTo>
                  <a:cubicBezTo>
                    <a:pt x="96" y="32"/>
                    <a:pt x="96" y="32"/>
                    <a:pt x="96" y="32"/>
                  </a:cubicBezTo>
                  <a:cubicBezTo>
                    <a:pt x="95" y="34"/>
                    <a:pt x="93" y="36"/>
                    <a:pt x="91" y="38"/>
                  </a:cubicBezTo>
                  <a:cubicBezTo>
                    <a:pt x="91" y="38"/>
                    <a:pt x="90" y="38"/>
                    <a:pt x="90" y="39"/>
                  </a:cubicBezTo>
                  <a:cubicBezTo>
                    <a:pt x="90" y="39"/>
                    <a:pt x="90" y="39"/>
                    <a:pt x="90" y="39"/>
                  </a:cubicBezTo>
                  <a:cubicBezTo>
                    <a:pt x="88" y="41"/>
                    <a:pt x="87" y="43"/>
                    <a:pt x="85" y="44"/>
                  </a:cubicBezTo>
                  <a:cubicBezTo>
                    <a:pt x="82" y="46"/>
                    <a:pt x="80" y="48"/>
                    <a:pt x="77" y="50"/>
                  </a:cubicBezTo>
                  <a:cubicBezTo>
                    <a:pt x="77" y="50"/>
                    <a:pt x="77" y="50"/>
                    <a:pt x="76" y="50"/>
                  </a:cubicBezTo>
                  <a:cubicBezTo>
                    <a:pt x="76" y="51"/>
                    <a:pt x="75" y="51"/>
                    <a:pt x="74" y="52"/>
                  </a:cubicBezTo>
                  <a:cubicBezTo>
                    <a:pt x="73" y="53"/>
                    <a:pt x="73" y="53"/>
                    <a:pt x="73" y="53"/>
                  </a:cubicBezTo>
                  <a:cubicBezTo>
                    <a:pt x="76" y="49"/>
                    <a:pt x="80" y="45"/>
                    <a:pt x="83" y="42"/>
                  </a:cubicBezTo>
                  <a:cubicBezTo>
                    <a:pt x="87" y="38"/>
                    <a:pt x="91" y="35"/>
                    <a:pt x="96" y="32"/>
                  </a:cubicBezTo>
                  <a:close/>
                  <a:moveTo>
                    <a:pt x="87" y="36"/>
                  </a:moveTo>
                  <a:cubicBezTo>
                    <a:pt x="87" y="36"/>
                    <a:pt x="88" y="35"/>
                    <a:pt x="88" y="35"/>
                  </a:cubicBezTo>
                  <a:cubicBezTo>
                    <a:pt x="89" y="35"/>
                    <a:pt x="89" y="35"/>
                    <a:pt x="90" y="34"/>
                  </a:cubicBezTo>
                  <a:cubicBezTo>
                    <a:pt x="89" y="35"/>
                    <a:pt x="88" y="36"/>
                    <a:pt x="87" y="36"/>
                  </a:cubicBezTo>
                  <a:close/>
                  <a:moveTo>
                    <a:pt x="111" y="34"/>
                  </a:moveTo>
                  <a:cubicBezTo>
                    <a:pt x="110" y="34"/>
                    <a:pt x="110" y="34"/>
                    <a:pt x="109" y="34"/>
                  </a:cubicBezTo>
                  <a:cubicBezTo>
                    <a:pt x="109" y="34"/>
                    <a:pt x="108" y="34"/>
                    <a:pt x="108" y="34"/>
                  </a:cubicBezTo>
                  <a:cubicBezTo>
                    <a:pt x="108" y="34"/>
                    <a:pt x="108" y="33"/>
                    <a:pt x="109" y="33"/>
                  </a:cubicBezTo>
                  <a:cubicBezTo>
                    <a:pt x="109" y="33"/>
                    <a:pt x="109" y="32"/>
                    <a:pt x="110" y="32"/>
                  </a:cubicBezTo>
                  <a:cubicBezTo>
                    <a:pt x="111" y="32"/>
                    <a:pt x="112" y="32"/>
                    <a:pt x="113" y="32"/>
                  </a:cubicBezTo>
                  <a:cubicBezTo>
                    <a:pt x="112" y="33"/>
                    <a:pt x="112" y="33"/>
                    <a:pt x="111" y="34"/>
                  </a:cubicBezTo>
                  <a:close/>
                  <a:moveTo>
                    <a:pt x="112" y="36"/>
                  </a:moveTo>
                  <a:cubicBezTo>
                    <a:pt x="111" y="36"/>
                    <a:pt x="111" y="37"/>
                    <a:pt x="110" y="37"/>
                  </a:cubicBezTo>
                  <a:cubicBezTo>
                    <a:pt x="110" y="37"/>
                    <a:pt x="109" y="37"/>
                    <a:pt x="109" y="37"/>
                  </a:cubicBezTo>
                  <a:cubicBezTo>
                    <a:pt x="110" y="37"/>
                    <a:pt x="110" y="36"/>
                    <a:pt x="111" y="36"/>
                  </a:cubicBezTo>
                  <a:cubicBezTo>
                    <a:pt x="111" y="36"/>
                    <a:pt x="111" y="36"/>
                    <a:pt x="112" y="36"/>
                  </a:cubicBezTo>
                  <a:close/>
                  <a:moveTo>
                    <a:pt x="108" y="36"/>
                  </a:moveTo>
                  <a:cubicBezTo>
                    <a:pt x="107" y="37"/>
                    <a:pt x="106" y="37"/>
                    <a:pt x="105" y="38"/>
                  </a:cubicBezTo>
                  <a:cubicBezTo>
                    <a:pt x="105" y="38"/>
                    <a:pt x="105" y="39"/>
                    <a:pt x="105" y="39"/>
                  </a:cubicBezTo>
                  <a:cubicBezTo>
                    <a:pt x="104" y="39"/>
                    <a:pt x="104" y="39"/>
                    <a:pt x="103" y="39"/>
                  </a:cubicBezTo>
                  <a:cubicBezTo>
                    <a:pt x="104" y="38"/>
                    <a:pt x="105" y="37"/>
                    <a:pt x="106" y="36"/>
                  </a:cubicBezTo>
                  <a:cubicBezTo>
                    <a:pt x="107" y="36"/>
                    <a:pt x="107" y="36"/>
                    <a:pt x="108" y="36"/>
                  </a:cubicBezTo>
                  <a:close/>
                  <a:moveTo>
                    <a:pt x="122" y="49"/>
                  </a:moveTo>
                  <a:cubicBezTo>
                    <a:pt x="125" y="49"/>
                    <a:pt x="128" y="48"/>
                    <a:pt x="132" y="47"/>
                  </a:cubicBezTo>
                  <a:cubicBezTo>
                    <a:pt x="131" y="48"/>
                    <a:pt x="130" y="49"/>
                    <a:pt x="129" y="50"/>
                  </a:cubicBezTo>
                  <a:cubicBezTo>
                    <a:pt x="128" y="50"/>
                    <a:pt x="127" y="51"/>
                    <a:pt x="126" y="51"/>
                  </a:cubicBezTo>
                  <a:cubicBezTo>
                    <a:pt x="126" y="51"/>
                    <a:pt x="126" y="51"/>
                    <a:pt x="126" y="51"/>
                  </a:cubicBezTo>
                  <a:cubicBezTo>
                    <a:pt x="125" y="52"/>
                    <a:pt x="125" y="52"/>
                    <a:pt x="125" y="52"/>
                  </a:cubicBezTo>
                  <a:cubicBezTo>
                    <a:pt x="125" y="52"/>
                    <a:pt x="126" y="51"/>
                    <a:pt x="127" y="50"/>
                  </a:cubicBezTo>
                  <a:cubicBezTo>
                    <a:pt x="127" y="50"/>
                    <a:pt x="126" y="48"/>
                    <a:pt x="126" y="49"/>
                  </a:cubicBezTo>
                  <a:cubicBezTo>
                    <a:pt x="125" y="50"/>
                    <a:pt x="124" y="51"/>
                    <a:pt x="123" y="52"/>
                  </a:cubicBezTo>
                  <a:cubicBezTo>
                    <a:pt x="123" y="51"/>
                    <a:pt x="122" y="51"/>
                    <a:pt x="121" y="51"/>
                  </a:cubicBezTo>
                  <a:cubicBezTo>
                    <a:pt x="121" y="51"/>
                    <a:pt x="121" y="51"/>
                    <a:pt x="121" y="51"/>
                  </a:cubicBezTo>
                  <a:cubicBezTo>
                    <a:pt x="121" y="51"/>
                    <a:pt x="121" y="51"/>
                    <a:pt x="122" y="50"/>
                  </a:cubicBezTo>
                  <a:cubicBezTo>
                    <a:pt x="122" y="50"/>
                    <a:pt x="122" y="50"/>
                    <a:pt x="122" y="49"/>
                  </a:cubicBezTo>
                  <a:close/>
                  <a:moveTo>
                    <a:pt x="148" y="57"/>
                  </a:moveTo>
                  <a:cubicBezTo>
                    <a:pt x="146" y="57"/>
                    <a:pt x="143" y="58"/>
                    <a:pt x="141" y="59"/>
                  </a:cubicBezTo>
                  <a:cubicBezTo>
                    <a:pt x="142" y="58"/>
                    <a:pt x="143" y="57"/>
                    <a:pt x="144" y="56"/>
                  </a:cubicBezTo>
                  <a:cubicBezTo>
                    <a:pt x="149" y="54"/>
                    <a:pt x="153" y="52"/>
                    <a:pt x="158" y="50"/>
                  </a:cubicBezTo>
                  <a:cubicBezTo>
                    <a:pt x="155" y="52"/>
                    <a:pt x="151" y="54"/>
                    <a:pt x="148" y="57"/>
                  </a:cubicBezTo>
                  <a:close/>
                  <a:moveTo>
                    <a:pt x="160" y="51"/>
                  </a:moveTo>
                  <a:cubicBezTo>
                    <a:pt x="159" y="52"/>
                    <a:pt x="159" y="52"/>
                    <a:pt x="159" y="52"/>
                  </a:cubicBezTo>
                  <a:cubicBezTo>
                    <a:pt x="158" y="53"/>
                    <a:pt x="157" y="53"/>
                    <a:pt x="156" y="54"/>
                  </a:cubicBezTo>
                  <a:cubicBezTo>
                    <a:pt x="157" y="53"/>
                    <a:pt x="158" y="52"/>
                    <a:pt x="160" y="51"/>
                  </a:cubicBezTo>
                  <a:close/>
                  <a:moveTo>
                    <a:pt x="163" y="63"/>
                  </a:moveTo>
                  <a:cubicBezTo>
                    <a:pt x="167" y="61"/>
                    <a:pt x="171" y="59"/>
                    <a:pt x="175" y="57"/>
                  </a:cubicBezTo>
                  <a:cubicBezTo>
                    <a:pt x="174" y="58"/>
                    <a:pt x="173" y="60"/>
                    <a:pt x="172" y="61"/>
                  </a:cubicBezTo>
                  <a:cubicBezTo>
                    <a:pt x="167" y="63"/>
                    <a:pt x="161" y="66"/>
                    <a:pt x="156" y="69"/>
                  </a:cubicBezTo>
                  <a:cubicBezTo>
                    <a:pt x="155" y="69"/>
                    <a:pt x="154" y="70"/>
                    <a:pt x="153" y="70"/>
                  </a:cubicBezTo>
                  <a:cubicBezTo>
                    <a:pt x="156" y="68"/>
                    <a:pt x="159" y="65"/>
                    <a:pt x="163" y="63"/>
                  </a:cubicBezTo>
                  <a:close/>
                  <a:moveTo>
                    <a:pt x="162" y="61"/>
                  </a:moveTo>
                  <a:cubicBezTo>
                    <a:pt x="163" y="60"/>
                    <a:pt x="165" y="59"/>
                    <a:pt x="166" y="57"/>
                  </a:cubicBezTo>
                  <a:cubicBezTo>
                    <a:pt x="168" y="57"/>
                    <a:pt x="169" y="56"/>
                    <a:pt x="171" y="56"/>
                  </a:cubicBezTo>
                  <a:cubicBezTo>
                    <a:pt x="168" y="57"/>
                    <a:pt x="165" y="59"/>
                    <a:pt x="162" y="61"/>
                  </a:cubicBezTo>
                  <a:cubicBezTo>
                    <a:pt x="162" y="61"/>
                    <a:pt x="162" y="61"/>
                    <a:pt x="162" y="61"/>
                  </a:cubicBezTo>
                  <a:close/>
                  <a:moveTo>
                    <a:pt x="172" y="57"/>
                  </a:moveTo>
                  <a:cubicBezTo>
                    <a:pt x="174" y="56"/>
                    <a:pt x="176" y="54"/>
                    <a:pt x="179" y="53"/>
                  </a:cubicBezTo>
                  <a:cubicBezTo>
                    <a:pt x="178" y="53"/>
                    <a:pt x="178" y="54"/>
                    <a:pt x="178" y="54"/>
                  </a:cubicBezTo>
                  <a:cubicBezTo>
                    <a:pt x="176" y="55"/>
                    <a:pt x="174" y="56"/>
                    <a:pt x="172" y="57"/>
                  </a:cubicBezTo>
                  <a:close/>
                  <a:moveTo>
                    <a:pt x="189" y="60"/>
                  </a:moveTo>
                  <a:cubicBezTo>
                    <a:pt x="185" y="62"/>
                    <a:pt x="181" y="64"/>
                    <a:pt x="176" y="66"/>
                  </a:cubicBezTo>
                  <a:cubicBezTo>
                    <a:pt x="178" y="64"/>
                    <a:pt x="180" y="62"/>
                    <a:pt x="182" y="60"/>
                  </a:cubicBezTo>
                  <a:cubicBezTo>
                    <a:pt x="184" y="60"/>
                    <a:pt x="186" y="59"/>
                    <a:pt x="187" y="59"/>
                  </a:cubicBezTo>
                  <a:cubicBezTo>
                    <a:pt x="188" y="59"/>
                    <a:pt x="188" y="59"/>
                    <a:pt x="189" y="60"/>
                  </a:cubicBezTo>
                  <a:close/>
                  <a:moveTo>
                    <a:pt x="189" y="58"/>
                  </a:moveTo>
                  <a:cubicBezTo>
                    <a:pt x="190" y="58"/>
                    <a:pt x="192" y="57"/>
                    <a:pt x="194" y="57"/>
                  </a:cubicBezTo>
                  <a:cubicBezTo>
                    <a:pt x="193" y="58"/>
                    <a:pt x="191" y="59"/>
                    <a:pt x="190" y="59"/>
                  </a:cubicBezTo>
                  <a:cubicBezTo>
                    <a:pt x="189" y="59"/>
                    <a:pt x="189" y="59"/>
                    <a:pt x="189" y="58"/>
                  </a:cubicBezTo>
                  <a:close/>
                  <a:moveTo>
                    <a:pt x="193" y="65"/>
                  </a:moveTo>
                  <a:cubicBezTo>
                    <a:pt x="194" y="65"/>
                    <a:pt x="195" y="65"/>
                    <a:pt x="196" y="64"/>
                  </a:cubicBezTo>
                  <a:cubicBezTo>
                    <a:pt x="194" y="65"/>
                    <a:pt x="193" y="66"/>
                    <a:pt x="191" y="67"/>
                  </a:cubicBezTo>
                  <a:cubicBezTo>
                    <a:pt x="188" y="69"/>
                    <a:pt x="184" y="70"/>
                    <a:pt x="181" y="72"/>
                  </a:cubicBezTo>
                  <a:cubicBezTo>
                    <a:pt x="182" y="71"/>
                    <a:pt x="183" y="71"/>
                    <a:pt x="184" y="70"/>
                  </a:cubicBezTo>
                  <a:cubicBezTo>
                    <a:pt x="187" y="68"/>
                    <a:pt x="190" y="67"/>
                    <a:pt x="193" y="65"/>
                  </a:cubicBezTo>
                  <a:close/>
                  <a:moveTo>
                    <a:pt x="188" y="65"/>
                  </a:moveTo>
                  <a:cubicBezTo>
                    <a:pt x="190" y="64"/>
                    <a:pt x="192" y="63"/>
                    <a:pt x="195" y="62"/>
                  </a:cubicBezTo>
                  <a:cubicBezTo>
                    <a:pt x="194" y="63"/>
                    <a:pt x="193" y="63"/>
                    <a:pt x="192" y="64"/>
                  </a:cubicBezTo>
                  <a:cubicBezTo>
                    <a:pt x="191" y="64"/>
                    <a:pt x="189" y="65"/>
                    <a:pt x="188" y="65"/>
                  </a:cubicBezTo>
                  <a:cubicBezTo>
                    <a:pt x="188" y="65"/>
                    <a:pt x="188" y="65"/>
                    <a:pt x="188" y="65"/>
                  </a:cubicBezTo>
                  <a:close/>
                  <a:moveTo>
                    <a:pt x="207" y="95"/>
                  </a:moveTo>
                  <a:cubicBezTo>
                    <a:pt x="210" y="94"/>
                    <a:pt x="213" y="92"/>
                    <a:pt x="215" y="91"/>
                  </a:cubicBezTo>
                  <a:cubicBezTo>
                    <a:pt x="216" y="92"/>
                    <a:pt x="216" y="93"/>
                    <a:pt x="217" y="95"/>
                  </a:cubicBezTo>
                  <a:cubicBezTo>
                    <a:pt x="212" y="97"/>
                    <a:pt x="208" y="99"/>
                    <a:pt x="204" y="101"/>
                  </a:cubicBezTo>
                  <a:cubicBezTo>
                    <a:pt x="204" y="101"/>
                    <a:pt x="203" y="101"/>
                    <a:pt x="203" y="101"/>
                  </a:cubicBezTo>
                  <a:cubicBezTo>
                    <a:pt x="202" y="102"/>
                    <a:pt x="201" y="103"/>
                    <a:pt x="199" y="104"/>
                  </a:cubicBezTo>
                  <a:cubicBezTo>
                    <a:pt x="199" y="104"/>
                    <a:pt x="199" y="105"/>
                    <a:pt x="198" y="105"/>
                  </a:cubicBezTo>
                  <a:cubicBezTo>
                    <a:pt x="198" y="105"/>
                    <a:pt x="198" y="105"/>
                    <a:pt x="198" y="105"/>
                  </a:cubicBezTo>
                  <a:cubicBezTo>
                    <a:pt x="199" y="104"/>
                    <a:pt x="200" y="103"/>
                    <a:pt x="200" y="102"/>
                  </a:cubicBezTo>
                  <a:cubicBezTo>
                    <a:pt x="203" y="100"/>
                    <a:pt x="205" y="98"/>
                    <a:pt x="208" y="96"/>
                  </a:cubicBezTo>
                  <a:cubicBezTo>
                    <a:pt x="208" y="96"/>
                    <a:pt x="208" y="95"/>
                    <a:pt x="207" y="95"/>
                  </a:cubicBezTo>
                  <a:close/>
                  <a:moveTo>
                    <a:pt x="196" y="173"/>
                  </a:moveTo>
                  <a:cubicBezTo>
                    <a:pt x="197" y="172"/>
                    <a:pt x="198" y="171"/>
                    <a:pt x="198" y="171"/>
                  </a:cubicBezTo>
                  <a:cubicBezTo>
                    <a:pt x="198" y="171"/>
                    <a:pt x="198" y="171"/>
                    <a:pt x="198" y="171"/>
                  </a:cubicBezTo>
                  <a:cubicBezTo>
                    <a:pt x="197" y="172"/>
                    <a:pt x="196" y="173"/>
                    <a:pt x="195" y="174"/>
                  </a:cubicBezTo>
                  <a:cubicBezTo>
                    <a:pt x="196" y="174"/>
                    <a:pt x="196" y="173"/>
                    <a:pt x="196" y="173"/>
                  </a:cubicBezTo>
                  <a:close/>
                  <a:moveTo>
                    <a:pt x="195" y="164"/>
                  </a:moveTo>
                  <a:cubicBezTo>
                    <a:pt x="195" y="165"/>
                    <a:pt x="195" y="165"/>
                    <a:pt x="194" y="165"/>
                  </a:cubicBezTo>
                  <a:cubicBezTo>
                    <a:pt x="195" y="164"/>
                    <a:pt x="196" y="162"/>
                    <a:pt x="197" y="161"/>
                  </a:cubicBezTo>
                  <a:cubicBezTo>
                    <a:pt x="196" y="162"/>
                    <a:pt x="196" y="163"/>
                    <a:pt x="195" y="164"/>
                  </a:cubicBezTo>
                  <a:close/>
                  <a:moveTo>
                    <a:pt x="194" y="155"/>
                  </a:moveTo>
                  <a:cubicBezTo>
                    <a:pt x="193" y="157"/>
                    <a:pt x="191" y="158"/>
                    <a:pt x="190" y="159"/>
                  </a:cubicBezTo>
                  <a:cubicBezTo>
                    <a:pt x="193" y="156"/>
                    <a:pt x="196" y="153"/>
                    <a:pt x="198" y="150"/>
                  </a:cubicBezTo>
                  <a:cubicBezTo>
                    <a:pt x="197" y="152"/>
                    <a:pt x="196" y="154"/>
                    <a:pt x="194" y="155"/>
                  </a:cubicBezTo>
                  <a:close/>
                  <a:moveTo>
                    <a:pt x="105" y="198"/>
                  </a:moveTo>
                  <a:cubicBezTo>
                    <a:pt x="105" y="198"/>
                    <a:pt x="106" y="198"/>
                    <a:pt x="106" y="197"/>
                  </a:cubicBezTo>
                  <a:cubicBezTo>
                    <a:pt x="106" y="197"/>
                    <a:pt x="107" y="197"/>
                    <a:pt x="107" y="197"/>
                  </a:cubicBezTo>
                  <a:cubicBezTo>
                    <a:pt x="106" y="198"/>
                    <a:pt x="106" y="198"/>
                    <a:pt x="105" y="199"/>
                  </a:cubicBezTo>
                  <a:cubicBezTo>
                    <a:pt x="105" y="199"/>
                    <a:pt x="105" y="198"/>
                    <a:pt x="105" y="198"/>
                  </a:cubicBezTo>
                  <a:close/>
                  <a:moveTo>
                    <a:pt x="108" y="204"/>
                  </a:moveTo>
                  <a:cubicBezTo>
                    <a:pt x="108" y="204"/>
                    <a:pt x="108" y="204"/>
                    <a:pt x="108" y="204"/>
                  </a:cubicBezTo>
                  <a:cubicBezTo>
                    <a:pt x="107" y="203"/>
                    <a:pt x="105" y="202"/>
                    <a:pt x="104" y="202"/>
                  </a:cubicBezTo>
                  <a:cubicBezTo>
                    <a:pt x="104" y="202"/>
                    <a:pt x="104" y="201"/>
                    <a:pt x="104" y="201"/>
                  </a:cubicBezTo>
                  <a:cubicBezTo>
                    <a:pt x="106" y="202"/>
                    <a:pt x="107" y="203"/>
                    <a:pt x="108" y="204"/>
                  </a:cubicBezTo>
                  <a:close/>
                  <a:moveTo>
                    <a:pt x="104" y="194"/>
                  </a:moveTo>
                  <a:cubicBezTo>
                    <a:pt x="104" y="194"/>
                    <a:pt x="103" y="194"/>
                    <a:pt x="103" y="193"/>
                  </a:cubicBezTo>
                  <a:cubicBezTo>
                    <a:pt x="104" y="192"/>
                    <a:pt x="105" y="191"/>
                    <a:pt x="106" y="190"/>
                  </a:cubicBezTo>
                  <a:cubicBezTo>
                    <a:pt x="107" y="189"/>
                    <a:pt x="109" y="188"/>
                    <a:pt x="110" y="186"/>
                  </a:cubicBezTo>
                  <a:cubicBezTo>
                    <a:pt x="115" y="183"/>
                    <a:pt x="119" y="179"/>
                    <a:pt x="123" y="176"/>
                  </a:cubicBezTo>
                  <a:cubicBezTo>
                    <a:pt x="125" y="175"/>
                    <a:pt x="127" y="174"/>
                    <a:pt x="129" y="173"/>
                  </a:cubicBezTo>
                  <a:cubicBezTo>
                    <a:pt x="124" y="177"/>
                    <a:pt x="118" y="182"/>
                    <a:pt x="112" y="187"/>
                  </a:cubicBezTo>
                  <a:cubicBezTo>
                    <a:pt x="110" y="189"/>
                    <a:pt x="107" y="192"/>
                    <a:pt x="104" y="194"/>
                  </a:cubicBezTo>
                  <a:close/>
                  <a:moveTo>
                    <a:pt x="73" y="126"/>
                  </a:moveTo>
                  <a:cubicBezTo>
                    <a:pt x="73" y="126"/>
                    <a:pt x="72" y="127"/>
                    <a:pt x="72" y="128"/>
                  </a:cubicBezTo>
                  <a:cubicBezTo>
                    <a:pt x="71" y="127"/>
                    <a:pt x="71" y="126"/>
                    <a:pt x="71" y="125"/>
                  </a:cubicBezTo>
                  <a:cubicBezTo>
                    <a:pt x="71" y="125"/>
                    <a:pt x="71" y="124"/>
                    <a:pt x="71" y="124"/>
                  </a:cubicBezTo>
                  <a:cubicBezTo>
                    <a:pt x="72" y="124"/>
                    <a:pt x="72" y="124"/>
                    <a:pt x="72" y="124"/>
                  </a:cubicBezTo>
                  <a:cubicBezTo>
                    <a:pt x="72" y="124"/>
                    <a:pt x="72" y="124"/>
                    <a:pt x="72" y="124"/>
                  </a:cubicBezTo>
                  <a:cubicBezTo>
                    <a:pt x="73" y="125"/>
                    <a:pt x="73" y="125"/>
                    <a:pt x="73" y="126"/>
                  </a:cubicBezTo>
                  <a:close/>
                  <a:moveTo>
                    <a:pt x="71" y="168"/>
                  </a:moveTo>
                  <a:cubicBezTo>
                    <a:pt x="71" y="167"/>
                    <a:pt x="71" y="167"/>
                    <a:pt x="71" y="167"/>
                  </a:cubicBezTo>
                  <a:cubicBezTo>
                    <a:pt x="71" y="166"/>
                    <a:pt x="71" y="166"/>
                    <a:pt x="72" y="166"/>
                  </a:cubicBezTo>
                  <a:cubicBezTo>
                    <a:pt x="72" y="167"/>
                    <a:pt x="72" y="167"/>
                    <a:pt x="72" y="167"/>
                  </a:cubicBezTo>
                  <a:cubicBezTo>
                    <a:pt x="72" y="167"/>
                    <a:pt x="71" y="168"/>
                    <a:pt x="71" y="168"/>
                  </a:cubicBezTo>
                  <a:close/>
                  <a:moveTo>
                    <a:pt x="73" y="170"/>
                  </a:moveTo>
                  <a:cubicBezTo>
                    <a:pt x="73" y="170"/>
                    <a:pt x="73" y="170"/>
                    <a:pt x="73" y="170"/>
                  </a:cubicBezTo>
                  <a:cubicBezTo>
                    <a:pt x="73" y="171"/>
                    <a:pt x="73" y="171"/>
                    <a:pt x="73" y="171"/>
                  </a:cubicBezTo>
                  <a:cubicBezTo>
                    <a:pt x="72" y="171"/>
                    <a:pt x="72" y="171"/>
                    <a:pt x="72" y="171"/>
                  </a:cubicBezTo>
                  <a:cubicBezTo>
                    <a:pt x="72" y="171"/>
                    <a:pt x="72" y="171"/>
                    <a:pt x="72" y="171"/>
                  </a:cubicBezTo>
                  <a:cubicBezTo>
                    <a:pt x="72" y="170"/>
                    <a:pt x="72" y="170"/>
                    <a:pt x="73" y="170"/>
                  </a:cubicBezTo>
                  <a:close/>
                  <a:moveTo>
                    <a:pt x="71" y="165"/>
                  </a:moveTo>
                  <a:cubicBezTo>
                    <a:pt x="71" y="164"/>
                    <a:pt x="71" y="163"/>
                    <a:pt x="70" y="162"/>
                  </a:cubicBezTo>
                  <a:cubicBezTo>
                    <a:pt x="71" y="162"/>
                    <a:pt x="71" y="162"/>
                    <a:pt x="71" y="162"/>
                  </a:cubicBezTo>
                  <a:cubicBezTo>
                    <a:pt x="71" y="163"/>
                    <a:pt x="71" y="164"/>
                    <a:pt x="71" y="164"/>
                  </a:cubicBezTo>
                  <a:cubicBezTo>
                    <a:pt x="71" y="165"/>
                    <a:pt x="71" y="165"/>
                    <a:pt x="71" y="165"/>
                  </a:cubicBezTo>
                  <a:close/>
                  <a:moveTo>
                    <a:pt x="61" y="51"/>
                  </a:moveTo>
                  <a:cubicBezTo>
                    <a:pt x="61" y="51"/>
                    <a:pt x="61" y="52"/>
                    <a:pt x="61" y="52"/>
                  </a:cubicBezTo>
                  <a:cubicBezTo>
                    <a:pt x="59" y="54"/>
                    <a:pt x="57" y="55"/>
                    <a:pt x="55" y="57"/>
                  </a:cubicBezTo>
                  <a:cubicBezTo>
                    <a:pt x="55" y="58"/>
                    <a:pt x="54" y="59"/>
                    <a:pt x="53" y="59"/>
                  </a:cubicBezTo>
                  <a:cubicBezTo>
                    <a:pt x="52" y="61"/>
                    <a:pt x="50" y="62"/>
                    <a:pt x="49" y="63"/>
                  </a:cubicBezTo>
                  <a:cubicBezTo>
                    <a:pt x="49" y="63"/>
                    <a:pt x="49" y="63"/>
                    <a:pt x="49" y="63"/>
                  </a:cubicBezTo>
                  <a:cubicBezTo>
                    <a:pt x="49" y="62"/>
                    <a:pt x="50" y="61"/>
                    <a:pt x="51" y="60"/>
                  </a:cubicBezTo>
                  <a:cubicBezTo>
                    <a:pt x="54" y="57"/>
                    <a:pt x="58" y="54"/>
                    <a:pt x="61" y="51"/>
                  </a:cubicBezTo>
                  <a:close/>
                  <a:moveTo>
                    <a:pt x="54" y="54"/>
                  </a:moveTo>
                  <a:cubicBezTo>
                    <a:pt x="55" y="54"/>
                    <a:pt x="55" y="54"/>
                    <a:pt x="55" y="54"/>
                  </a:cubicBezTo>
                  <a:cubicBezTo>
                    <a:pt x="55" y="54"/>
                    <a:pt x="55" y="53"/>
                    <a:pt x="56" y="53"/>
                  </a:cubicBezTo>
                  <a:cubicBezTo>
                    <a:pt x="57" y="52"/>
                    <a:pt x="58" y="52"/>
                    <a:pt x="58" y="51"/>
                  </a:cubicBezTo>
                  <a:cubicBezTo>
                    <a:pt x="57" y="52"/>
                    <a:pt x="56" y="53"/>
                    <a:pt x="54" y="54"/>
                  </a:cubicBezTo>
                  <a:close/>
                  <a:moveTo>
                    <a:pt x="92" y="45"/>
                  </a:moveTo>
                  <a:cubicBezTo>
                    <a:pt x="92" y="47"/>
                    <a:pt x="92" y="48"/>
                    <a:pt x="91" y="50"/>
                  </a:cubicBezTo>
                  <a:cubicBezTo>
                    <a:pt x="86" y="54"/>
                    <a:pt x="80" y="58"/>
                    <a:pt x="75" y="63"/>
                  </a:cubicBezTo>
                  <a:cubicBezTo>
                    <a:pt x="75" y="62"/>
                    <a:pt x="75" y="61"/>
                    <a:pt x="76" y="60"/>
                  </a:cubicBezTo>
                  <a:cubicBezTo>
                    <a:pt x="81" y="55"/>
                    <a:pt x="87" y="50"/>
                    <a:pt x="92" y="45"/>
                  </a:cubicBezTo>
                  <a:close/>
                  <a:moveTo>
                    <a:pt x="82" y="53"/>
                  </a:moveTo>
                  <a:cubicBezTo>
                    <a:pt x="84" y="50"/>
                    <a:pt x="86" y="48"/>
                    <a:pt x="89" y="46"/>
                  </a:cubicBezTo>
                  <a:cubicBezTo>
                    <a:pt x="89" y="46"/>
                    <a:pt x="90" y="45"/>
                    <a:pt x="90" y="45"/>
                  </a:cubicBezTo>
                  <a:cubicBezTo>
                    <a:pt x="87" y="48"/>
                    <a:pt x="84" y="50"/>
                    <a:pt x="82" y="53"/>
                  </a:cubicBezTo>
                  <a:close/>
                  <a:moveTo>
                    <a:pt x="110" y="51"/>
                  </a:moveTo>
                  <a:cubicBezTo>
                    <a:pt x="110" y="51"/>
                    <a:pt x="110" y="51"/>
                    <a:pt x="110" y="51"/>
                  </a:cubicBezTo>
                  <a:cubicBezTo>
                    <a:pt x="110" y="52"/>
                    <a:pt x="109" y="52"/>
                    <a:pt x="108" y="53"/>
                  </a:cubicBezTo>
                  <a:cubicBezTo>
                    <a:pt x="106" y="54"/>
                    <a:pt x="104" y="54"/>
                    <a:pt x="102" y="55"/>
                  </a:cubicBezTo>
                  <a:cubicBezTo>
                    <a:pt x="103" y="54"/>
                    <a:pt x="105" y="53"/>
                    <a:pt x="106" y="51"/>
                  </a:cubicBezTo>
                  <a:cubicBezTo>
                    <a:pt x="107" y="51"/>
                    <a:pt x="108" y="50"/>
                    <a:pt x="109" y="50"/>
                  </a:cubicBezTo>
                  <a:cubicBezTo>
                    <a:pt x="108" y="50"/>
                    <a:pt x="109" y="51"/>
                    <a:pt x="110" y="51"/>
                  </a:cubicBezTo>
                  <a:close/>
                  <a:moveTo>
                    <a:pt x="112" y="77"/>
                  </a:moveTo>
                  <a:cubicBezTo>
                    <a:pt x="110" y="79"/>
                    <a:pt x="108" y="82"/>
                    <a:pt x="107" y="84"/>
                  </a:cubicBezTo>
                  <a:cubicBezTo>
                    <a:pt x="109" y="80"/>
                    <a:pt x="112" y="76"/>
                    <a:pt x="115" y="73"/>
                  </a:cubicBezTo>
                  <a:cubicBezTo>
                    <a:pt x="115" y="73"/>
                    <a:pt x="115" y="73"/>
                    <a:pt x="115" y="72"/>
                  </a:cubicBezTo>
                  <a:cubicBezTo>
                    <a:pt x="114" y="74"/>
                    <a:pt x="113" y="76"/>
                    <a:pt x="112" y="77"/>
                  </a:cubicBezTo>
                  <a:close/>
                  <a:moveTo>
                    <a:pt x="116" y="78"/>
                  </a:moveTo>
                  <a:cubicBezTo>
                    <a:pt x="115" y="79"/>
                    <a:pt x="114" y="80"/>
                    <a:pt x="114" y="80"/>
                  </a:cubicBezTo>
                  <a:cubicBezTo>
                    <a:pt x="112" y="82"/>
                    <a:pt x="110" y="83"/>
                    <a:pt x="109" y="85"/>
                  </a:cubicBezTo>
                  <a:cubicBezTo>
                    <a:pt x="111" y="83"/>
                    <a:pt x="113" y="80"/>
                    <a:pt x="116" y="78"/>
                  </a:cubicBezTo>
                  <a:close/>
                  <a:moveTo>
                    <a:pt x="98" y="92"/>
                  </a:moveTo>
                  <a:cubicBezTo>
                    <a:pt x="95" y="96"/>
                    <a:pt x="91" y="99"/>
                    <a:pt x="88" y="102"/>
                  </a:cubicBezTo>
                  <a:cubicBezTo>
                    <a:pt x="89" y="101"/>
                    <a:pt x="89" y="100"/>
                    <a:pt x="90" y="98"/>
                  </a:cubicBezTo>
                  <a:cubicBezTo>
                    <a:pt x="96" y="92"/>
                    <a:pt x="103" y="85"/>
                    <a:pt x="109" y="78"/>
                  </a:cubicBezTo>
                  <a:cubicBezTo>
                    <a:pt x="105" y="82"/>
                    <a:pt x="102" y="87"/>
                    <a:pt x="98" y="92"/>
                  </a:cubicBezTo>
                  <a:close/>
                  <a:moveTo>
                    <a:pt x="99" y="97"/>
                  </a:moveTo>
                  <a:cubicBezTo>
                    <a:pt x="97" y="100"/>
                    <a:pt x="94" y="103"/>
                    <a:pt x="92" y="105"/>
                  </a:cubicBezTo>
                  <a:cubicBezTo>
                    <a:pt x="93" y="104"/>
                    <a:pt x="94" y="102"/>
                    <a:pt x="95" y="100"/>
                  </a:cubicBezTo>
                  <a:cubicBezTo>
                    <a:pt x="97" y="99"/>
                    <a:pt x="98" y="98"/>
                    <a:pt x="99" y="97"/>
                  </a:cubicBezTo>
                  <a:close/>
                  <a:moveTo>
                    <a:pt x="128" y="67"/>
                  </a:moveTo>
                  <a:cubicBezTo>
                    <a:pt x="129" y="66"/>
                    <a:pt x="130" y="65"/>
                    <a:pt x="130" y="64"/>
                  </a:cubicBezTo>
                  <a:cubicBezTo>
                    <a:pt x="131" y="64"/>
                    <a:pt x="131" y="64"/>
                    <a:pt x="132" y="63"/>
                  </a:cubicBezTo>
                  <a:cubicBezTo>
                    <a:pt x="132" y="63"/>
                    <a:pt x="133" y="63"/>
                    <a:pt x="133" y="63"/>
                  </a:cubicBezTo>
                  <a:cubicBezTo>
                    <a:pt x="132" y="64"/>
                    <a:pt x="130" y="66"/>
                    <a:pt x="128" y="67"/>
                  </a:cubicBezTo>
                  <a:close/>
                  <a:moveTo>
                    <a:pt x="137" y="62"/>
                  </a:moveTo>
                  <a:cubicBezTo>
                    <a:pt x="138" y="62"/>
                    <a:pt x="140" y="61"/>
                    <a:pt x="141" y="61"/>
                  </a:cubicBezTo>
                  <a:cubicBezTo>
                    <a:pt x="138" y="63"/>
                    <a:pt x="135" y="65"/>
                    <a:pt x="132" y="67"/>
                  </a:cubicBezTo>
                  <a:cubicBezTo>
                    <a:pt x="133" y="65"/>
                    <a:pt x="135" y="64"/>
                    <a:pt x="137" y="62"/>
                  </a:cubicBezTo>
                  <a:close/>
                  <a:moveTo>
                    <a:pt x="132" y="76"/>
                  </a:moveTo>
                  <a:cubicBezTo>
                    <a:pt x="132" y="77"/>
                    <a:pt x="132" y="77"/>
                    <a:pt x="132" y="77"/>
                  </a:cubicBezTo>
                  <a:cubicBezTo>
                    <a:pt x="133" y="77"/>
                    <a:pt x="134" y="76"/>
                    <a:pt x="136" y="76"/>
                  </a:cubicBezTo>
                  <a:cubicBezTo>
                    <a:pt x="132" y="79"/>
                    <a:pt x="128" y="82"/>
                    <a:pt x="124" y="85"/>
                  </a:cubicBezTo>
                  <a:cubicBezTo>
                    <a:pt x="125" y="85"/>
                    <a:pt x="125" y="84"/>
                    <a:pt x="125" y="84"/>
                  </a:cubicBezTo>
                  <a:cubicBezTo>
                    <a:pt x="128" y="82"/>
                    <a:pt x="130" y="80"/>
                    <a:pt x="132" y="77"/>
                  </a:cubicBezTo>
                  <a:cubicBezTo>
                    <a:pt x="132" y="77"/>
                    <a:pt x="132" y="77"/>
                    <a:pt x="132" y="76"/>
                  </a:cubicBezTo>
                  <a:close/>
                  <a:moveTo>
                    <a:pt x="199" y="77"/>
                  </a:moveTo>
                  <a:cubicBezTo>
                    <a:pt x="199" y="78"/>
                    <a:pt x="198" y="78"/>
                    <a:pt x="198" y="78"/>
                  </a:cubicBezTo>
                  <a:cubicBezTo>
                    <a:pt x="196" y="79"/>
                    <a:pt x="194" y="80"/>
                    <a:pt x="192" y="81"/>
                  </a:cubicBezTo>
                  <a:cubicBezTo>
                    <a:pt x="192" y="80"/>
                    <a:pt x="192" y="80"/>
                    <a:pt x="192" y="80"/>
                  </a:cubicBezTo>
                  <a:cubicBezTo>
                    <a:pt x="195" y="79"/>
                    <a:pt x="197" y="78"/>
                    <a:pt x="199" y="77"/>
                  </a:cubicBezTo>
                  <a:close/>
                  <a:moveTo>
                    <a:pt x="196" y="75"/>
                  </a:moveTo>
                  <a:cubicBezTo>
                    <a:pt x="197" y="74"/>
                    <a:pt x="198" y="73"/>
                    <a:pt x="199" y="73"/>
                  </a:cubicBezTo>
                  <a:cubicBezTo>
                    <a:pt x="198" y="73"/>
                    <a:pt x="197" y="74"/>
                    <a:pt x="196" y="75"/>
                  </a:cubicBezTo>
                  <a:cubicBezTo>
                    <a:pt x="196" y="75"/>
                    <a:pt x="196" y="75"/>
                    <a:pt x="196" y="75"/>
                  </a:cubicBezTo>
                  <a:close/>
                  <a:moveTo>
                    <a:pt x="191" y="138"/>
                  </a:moveTo>
                  <a:cubicBezTo>
                    <a:pt x="191" y="138"/>
                    <a:pt x="191" y="138"/>
                    <a:pt x="190" y="137"/>
                  </a:cubicBezTo>
                  <a:cubicBezTo>
                    <a:pt x="191" y="137"/>
                    <a:pt x="191" y="136"/>
                    <a:pt x="191" y="136"/>
                  </a:cubicBezTo>
                  <a:cubicBezTo>
                    <a:pt x="197" y="131"/>
                    <a:pt x="203" y="126"/>
                    <a:pt x="209" y="121"/>
                  </a:cubicBezTo>
                  <a:cubicBezTo>
                    <a:pt x="209" y="121"/>
                    <a:pt x="209" y="121"/>
                    <a:pt x="209" y="121"/>
                  </a:cubicBezTo>
                  <a:cubicBezTo>
                    <a:pt x="203" y="127"/>
                    <a:pt x="197" y="133"/>
                    <a:pt x="191" y="138"/>
                  </a:cubicBezTo>
                  <a:close/>
                  <a:moveTo>
                    <a:pt x="205" y="126"/>
                  </a:moveTo>
                  <a:cubicBezTo>
                    <a:pt x="205" y="127"/>
                    <a:pt x="204" y="128"/>
                    <a:pt x="204" y="129"/>
                  </a:cubicBezTo>
                  <a:cubicBezTo>
                    <a:pt x="199" y="134"/>
                    <a:pt x="196" y="138"/>
                    <a:pt x="192" y="143"/>
                  </a:cubicBezTo>
                  <a:cubicBezTo>
                    <a:pt x="192" y="143"/>
                    <a:pt x="191" y="143"/>
                    <a:pt x="191" y="143"/>
                  </a:cubicBezTo>
                  <a:cubicBezTo>
                    <a:pt x="191" y="142"/>
                    <a:pt x="191" y="141"/>
                    <a:pt x="191" y="140"/>
                  </a:cubicBezTo>
                  <a:cubicBezTo>
                    <a:pt x="196" y="136"/>
                    <a:pt x="201" y="131"/>
                    <a:pt x="205" y="126"/>
                  </a:cubicBezTo>
                  <a:close/>
                  <a:moveTo>
                    <a:pt x="189" y="139"/>
                  </a:moveTo>
                  <a:cubicBezTo>
                    <a:pt x="189" y="139"/>
                    <a:pt x="189" y="139"/>
                    <a:pt x="189" y="139"/>
                  </a:cubicBezTo>
                  <a:cubicBezTo>
                    <a:pt x="189" y="140"/>
                    <a:pt x="189" y="140"/>
                    <a:pt x="189" y="140"/>
                  </a:cubicBezTo>
                  <a:cubicBezTo>
                    <a:pt x="188" y="141"/>
                    <a:pt x="187" y="142"/>
                    <a:pt x="186" y="143"/>
                  </a:cubicBezTo>
                  <a:cubicBezTo>
                    <a:pt x="186" y="143"/>
                    <a:pt x="186" y="143"/>
                    <a:pt x="186" y="143"/>
                  </a:cubicBezTo>
                  <a:cubicBezTo>
                    <a:pt x="187" y="142"/>
                    <a:pt x="188" y="140"/>
                    <a:pt x="189" y="139"/>
                  </a:cubicBezTo>
                  <a:close/>
                  <a:moveTo>
                    <a:pt x="183" y="144"/>
                  </a:moveTo>
                  <a:cubicBezTo>
                    <a:pt x="182" y="144"/>
                    <a:pt x="182" y="144"/>
                    <a:pt x="181" y="145"/>
                  </a:cubicBezTo>
                  <a:cubicBezTo>
                    <a:pt x="183" y="143"/>
                    <a:pt x="184" y="142"/>
                    <a:pt x="186" y="140"/>
                  </a:cubicBezTo>
                  <a:cubicBezTo>
                    <a:pt x="186" y="140"/>
                    <a:pt x="186" y="140"/>
                    <a:pt x="186" y="140"/>
                  </a:cubicBezTo>
                  <a:cubicBezTo>
                    <a:pt x="185" y="142"/>
                    <a:pt x="184" y="143"/>
                    <a:pt x="183" y="144"/>
                  </a:cubicBezTo>
                  <a:close/>
                  <a:moveTo>
                    <a:pt x="180" y="142"/>
                  </a:moveTo>
                  <a:cubicBezTo>
                    <a:pt x="178" y="143"/>
                    <a:pt x="177" y="145"/>
                    <a:pt x="175" y="146"/>
                  </a:cubicBezTo>
                  <a:cubicBezTo>
                    <a:pt x="175" y="147"/>
                    <a:pt x="174" y="147"/>
                    <a:pt x="174" y="147"/>
                  </a:cubicBezTo>
                  <a:cubicBezTo>
                    <a:pt x="175" y="146"/>
                    <a:pt x="176" y="144"/>
                    <a:pt x="178" y="142"/>
                  </a:cubicBezTo>
                  <a:cubicBezTo>
                    <a:pt x="180" y="139"/>
                    <a:pt x="183" y="137"/>
                    <a:pt x="185" y="134"/>
                  </a:cubicBezTo>
                  <a:cubicBezTo>
                    <a:pt x="186" y="134"/>
                    <a:pt x="186" y="133"/>
                    <a:pt x="187" y="133"/>
                  </a:cubicBezTo>
                  <a:cubicBezTo>
                    <a:pt x="187" y="133"/>
                    <a:pt x="187" y="134"/>
                    <a:pt x="187" y="134"/>
                  </a:cubicBezTo>
                  <a:cubicBezTo>
                    <a:pt x="185" y="137"/>
                    <a:pt x="183" y="139"/>
                    <a:pt x="180" y="142"/>
                  </a:cubicBezTo>
                  <a:close/>
                  <a:moveTo>
                    <a:pt x="129" y="154"/>
                  </a:moveTo>
                  <a:cubicBezTo>
                    <a:pt x="128" y="155"/>
                    <a:pt x="127" y="155"/>
                    <a:pt x="126" y="156"/>
                  </a:cubicBezTo>
                  <a:cubicBezTo>
                    <a:pt x="126" y="155"/>
                    <a:pt x="126" y="155"/>
                    <a:pt x="126" y="155"/>
                  </a:cubicBezTo>
                  <a:cubicBezTo>
                    <a:pt x="126" y="155"/>
                    <a:pt x="126" y="155"/>
                    <a:pt x="126" y="155"/>
                  </a:cubicBezTo>
                  <a:cubicBezTo>
                    <a:pt x="126" y="155"/>
                    <a:pt x="126" y="155"/>
                    <a:pt x="126" y="155"/>
                  </a:cubicBezTo>
                  <a:cubicBezTo>
                    <a:pt x="127" y="155"/>
                    <a:pt x="127" y="155"/>
                    <a:pt x="127" y="155"/>
                  </a:cubicBezTo>
                  <a:cubicBezTo>
                    <a:pt x="128" y="153"/>
                    <a:pt x="130" y="151"/>
                    <a:pt x="132" y="149"/>
                  </a:cubicBezTo>
                  <a:cubicBezTo>
                    <a:pt x="133" y="148"/>
                    <a:pt x="134" y="148"/>
                    <a:pt x="134" y="147"/>
                  </a:cubicBezTo>
                  <a:cubicBezTo>
                    <a:pt x="136" y="148"/>
                    <a:pt x="137" y="148"/>
                    <a:pt x="138" y="148"/>
                  </a:cubicBezTo>
                  <a:cubicBezTo>
                    <a:pt x="136" y="150"/>
                    <a:pt x="135" y="151"/>
                    <a:pt x="133" y="153"/>
                  </a:cubicBezTo>
                  <a:cubicBezTo>
                    <a:pt x="131" y="153"/>
                    <a:pt x="130" y="154"/>
                    <a:pt x="129" y="154"/>
                  </a:cubicBezTo>
                  <a:close/>
                  <a:moveTo>
                    <a:pt x="130" y="160"/>
                  </a:moveTo>
                  <a:cubicBezTo>
                    <a:pt x="130" y="161"/>
                    <a:pt x="130" y="161"/>
                    <a:pt x="129" y="161"/>
                  </a:cubicBezTo>
                  <a:cubicBezTo>
                    <a:pt x="129" y="161"/>
                    <a:pt x="129" y="162"/>
                    <a:pt x="128" y="162"/>
                  </a:cubicBezTo>
                  <a:cubicBezTo>
                    <a:pt x="129" y="161"/>
                    <a:pt x="129" y="161"/>
                    <a:pt x="130" y="161"/>
                  </a:cubicBezTo>
                  <a:cubicBezTo>
                    <a:pt x="130" y="161"/>
                    <a:pt x="130" y="161"/>
                    <a:pt x="130" y="160"/>
                  </a:cubicBezTo>
                  <a:close/>
                  <a:moveTo>
                    <a:pt x="89" y="124"/>
                  </a:moveTo>
                  <a:cubicBezTo>
                    <a:pt x="91" y="122"/>
                    <a:pt x="92" y="120"/>
                    <a:pt x="94" y="118"/>
                  </a:cubicBezTo>
                  <a:cubicBezTo>
                    <a:pt x="95" y="118"/>
                    <a:pt x="95" y="118"/>
                    <a:pt x="96" y="118"/>
                  </a:cubicBezTo>
                  <a:cubicBezTo>
                    <a:pt x="94" y="120"/>
                    <a:pt x="92" y="122"/>
                    <a:pt x="89" y="124"/>
                  </a:cubicBezTo>
                  <a:close/>
                  <a:moveTo>
                    <a:pt x="91" y="127"/>
                  </a:moveTo>
                  <a:cubicBezTo>
                    <a:pt x="89" y="129"/>
                    <a:pt x="88" y="130"/>
                    <a:pt x="87" y="132"/>
                  </a:cubicBezTo>
                  <a:cubicBezTo>
                    <a:pt x="86" y="132"/>
                    <a:pt x="86" y="132"/>
                    <a:pt x="85" y="131"/>
                  </a:cubicBezTo>
                  <a:cubicBezTo>
                    <a:pt x="87" y="130"/>
                    <a:pt x="89" y="128"/>
                    <a:pt x="91" y="127"/>
                  </a:cubicBezTo>
                  <a:close/>
                  <a:moveTo>
                    <a:pt x="95" y="123"/>
                  </a:moveTo>
                  <a:cubicBezTo>
                    <a:pt x="97" y="122"/>
                    <a:pt x="99" y="121"/>
                    <a:pt x="101" y="120"/>
                  </a:cubicBezTo>
                  <a:cubicBezTo>
                    <a:pt x="99" y="122"/>
                    <a:pt x="97" y="123"/>
                    <a:pt x="95" y="125"/>
                  </a:cubicBezTo>
                  <a:cubicBezTo>
                    <a:pt x="94" y="127"/>
                    <a:pt x="92" y="128"/>
                    <a:pt x="91" y="130"/>
                  </a:cubicBezTo>
                  <a:cubicBezTo>
                    <a:pt x="92" y="128"/>
                    <a:pt x="94" y="125"/>
                    <a:pt x="95" y="123"/>
                  </a:cubicBezTo>
                  <a:close/>
                  <a:moveTo>
                    <a:pt x="94" y="130"/>
                  </a:moveTo>
                  <a:cubicBezTo>
                    <a:pt x="98" y="127"/>
                    <a:pt x="101" y="123"/>
                    <a:pt x="105" y="120"/>
                  </a:cubicBezTo>
                  <a:cubicBezTo>
                    <a:pt x="105" y="120"/>
                    <a:pt x="105" y="120"/>
                    <a:pt x="106" y="120"/>
                  </a:cubicBezTo>
                  <a:cubicBezTo>
                    <a:pt x="106" y="120"/>
                    <a:pt x="106" y="120"/>
                    <a:pt x="106" y="120"/>
                  </a:cubicBezTo>
                  <a:cubicBezTo>
                    <a:pt x="103" y="122"/>
                    <a:pt x="101" y="124"/>
                    <a:pt x="99" y="127"/>
                  </a:cubicBezTo>
                  <a:cubicBezTo>
                    <a:pt x="96" y="129"/>
                    <a:pt x="94" y="131"/>
                    <a:pt x="91" y="134"/>
                  </a:cubicBezTo>
                  <a:cubicBezTo>
                    <a:pt x="91" y="134"/>
                    <a:pt x="91" y="134"/>
                    <a:pt x="91" y="133"/>
                  </a:cubicBezTo>
                  <a:cubicBezTo>
                    <a:pt x="92" y="132"/>
                    <a:pt x="93" y="131"/>
                    <a:pt x="94" y="130"/>
                  </a:cubicBezTo>
                  <a:close/>
                  <a:moveTo>
                    <a:pt x="119" y="101"/>
                  </a:moveTo>
                  <a:cubicBezTo>
                    <a:pt x="125" y="95"/>
                    <a:pt x="131" y="89"/>
                    <a:pt x="138" y="83"/>
                  </a:cubicBezTo>
                  <a:cubicBezTo>
                    <a:pt x="139" y="83"/>
                    <a:pt x="141" y="83"/>
                    <a:pt x="142" y="83"/>
                  </a:cubicBezTo>
                  <a:cubicBezTo>
                    <a:pt x="140" y="86"/>
                    <a:pt x="138" y="88"/>
                    <a:pt x="136" y="91"/>
                  </a:cubicBezTo>
                  <a:cubicBezTo>
                    <a:pt x="134" y="92"/>
                    <a:pt x="132" y="94"/>
                    <a:pt x="130" y="96"/>
                  </a:cubicBezTo>
                  <a:cubicBezTo>
                    <a:pt x="122" y="102"/>
                    <a:pt x="115" y="108"/>
                    <a:pt x="107" y="115"/>
                  </a:cubicBezTo>
                  <a:cubicBezTo>
                    <a:pt x="107" y="115"/>
                    <a:pt x="107" y="115"/>
                    <a:pt x="107" y="115"/>
                  </a:cubicBezTo>
                  <a:cubicBezTo>
                    <a:pt x="111" y="110"/>
                    <a:pt x="115" y="106"/>
                    <a:pt x="119" y="102"/>
                  </a:cubicBezTo>
                  <a:cubicBezTo>
                    <a:pt x="120" y="101"/>
                    <a:pt x="119" y="101"/>
                    <a:pt x="119" y="101"/>
                  </a:cubicBezTo>
                  <a:close/>
                  <a:moveTo>
                    <a:pt x="127" y="102"/>
                  </a:moveTo>
                  <a:cubicBezTo>
                    <a:pt x="125" y="104"/>
                    <a:pt x="123" y="106"/>
                    <a:pt x="121" y="108"/>
                  </a:cubicBezTo>
                  <a:cubicBezTo>
                    <a:pt x="120" y="109"/>
                    <a:pt x="120" y="109"/>
                    <a:pt x="119" y="110"/>
                  </a:cubicBezTo>
                  <a:cubicBezTo>
                    <a:pt x="119" y="109"/>
                    <a:pt x="119" y="109"/>
                    <a:pt x="119" y="109"/>
                  </a:cubicBezTo>
                  <a:cubicBezTo>
                    <a:pt x="122" y="107"/>
                    <a:pt x="125" y="104"/>
                    <a:pt x="127" y="102"/>
                  </a:cubicBezTo>
                  <a:close/>
                  <a:moveTo>
                    <a:pt x="189" y="111"/>
                  </a:moveTo>
                  <a:cubicBezTo>
                    <a:pt x="189" y="111"/>
                    <a:pt x="190" y="110"/>
                    <a:pt x="190" y="109"/>
                  </a:cubicBezTo>
                  <a:cubicBezTo>
                    <a:pt x="191" y="109"/>
                    <a:pt x="192" y="109"/>
                    <a:pt x="192" y="109"/>
                  </a:cubicBezTo>
                  <a:cubicBezTo>
                    <a:pt x="191" y="109"/>
                    <a:pt x="190" y="110"/>
                    <a:pt x="189" y="111"/>
                  </a:cubicBezTo>
                  <a:close/>
                  <a:moveTo>
                    <a:pt x="193" y="117"/>
                  </a:moveTo>
                  <a:cubicBezTo>
                    <a:pt x="193" y="117"/>
                    <a:pt x="194" y="117"/>
                    <a:pt x="194" y="117"/>
                  </a:cubicBezTo>
                  <a:cubicBezTo>
                    <a:pt x="194" y="118"/>
                    <a:pt x="193" y="118"/>
                    <a:pt x="192" y="119"/>
                  </a:cubicBezTo>
                  <a:cubicBezTo>
                    <a:pt x="192" y="118"/>
                    <a:pt x="193" y="118"/>
                    <a:pt x="193" y="117"/>
                  </a:cubicBezTo>
                  <a:close/>
                  <a:moveTo>
                    <a:pt x="189" y="107"/>
                  </a:moveTo>
                  <a:cubicBezTo>
                    <a:pt x="189" y="107"/>
                    <a:pt x="189" y="107"/>
                    <a:pt x="189" y="108"/>
                  </a:cubicBezTo>
                  <a:cubicBezTo>
                    <a:pt x="188" y="108"/>
                    <a:pt x="188" y="108"/>
                    <a:pt x="187" y="108"/>
                  </a:cubicBezTo>
                  <a:cubicBezTo>
                    <a:pt x="188" y="107"/>
                    <a:pt x="188" y="107"/>
                    <a:pt x="189" y="106"/>
                  </a:cubicBezTo>
                  <a:cubicBezTo>
                    <a:pt x="189" y="106"/>
                    <a:pt x="190" y="106"/>
                    <a:pt x="190" y="106"/>
                  </a:cubicBezTo>
                  <a:cubicBezTo>
                    <a:pt x="190" y="106"/>
                    <a:pt x="189" y="107"/>
                    <a:pt x="189" y="107"/>
                  </a:cubicBezTo>
                  <a:close/>
                  <a:moveTo>
                    <a:pt x="189" y="115"/>
                  </a:moveTo>
                  <a:cubicBezTo>
                    <a:pt x="189" y="115"/>
                    <a:pt x="189" y="115"/>
                    <a:pt x="189" y="115"/>
                  </a:cubicBezTo>
                  <a:cubicBezTo>
                    <a:pt x="189" y="116"/>
                    <a:pt x="188" y="116"/>
                    <a:pt x="187" y="117"/>
                  </a:cubicBezTo>
                  <a:cubicBezTo>
                    <a:pt x="187" y="117"/>
                    <a:pt x="187" y="117"/>
                    <a:pt x="186" y="118"/>
                  </a:cubicBezTo>
                  <a:cubicBezTo>
                    <a:pt x="186" y="118"/>
                    <a:pt x="185" y="118"/>
                    <a:pt x="184" y="119"/>
                  </a:cubicBezTo>
                  <a:cubicBezTo>
                    <a:pt x="186" y="118"/>
                    <a:pt x="187" y="116"/>
                    <a:pt x="189" y="115"/>
                  </a:cubicBezTo>
                  <a:close/>
                  <a:moveTo>
                    <a:pt x="191" y="117"/>
                  </a:moveTo>
                  <a:cubicBezTo>
                    <a:pt x="190" y="118"/>
                    <a:pt x="189" y="120"/>
                    <a:pt x="188" y="121"/>
                  </a:cubicBezTo>
                  <a:cubicBezTo>
                    <a:pt x="187" y="121"/>
                    <a:pt x="186" y="122"/>
                    <a:pt x="185" y="123"/>
                  </a:cubicBezTo>
                  <a:cubicBezTo>
                    <a:pt x="186" y="121"/>
                    <a:pt x="187" y="120"/>
                    <a:pt x="188" y="119"/>
                  </a:cubicBezTo>
                  <a:cubicBezTo>
                    <a:pt x="189" y="118"/>
                    <a:pt x="190" y="117"/>
                    <a:pt x="191" y="117"/>
                  </a:cubicBezTo>
                  <a:close/>
                  <a:moveTo>
                    <a:pt x="182" y="131"/>
                  </a:moveTo>
                  <a:cubicBezTo>
                    <a:pt x="183" y="131"/>
                    <a:pt x="183" y="130"/>
                    <a:pt x="184" y="130"/>
                  </a:cubicBezTo>
                  <a:cubicBezTo>
                    <a:pt x="184" y="130"/>
                    <a:pt x="184" y="130"/>
                    <a:pt x="184" y="130"/>
                  </a:cubicBezTo>
                  <a:cubicBezTo>
                    <a:pt x="183" y="131"/>
                    <a:pt x="182" y="132"/>
                    <a:pt x="181" y="133"/>
                  </a:cubicBezTo>
                  <a:cubicBezTo>
                    <a:pt x="181" y="133"/>
                    <a:pt x="180" y="133"/>
                    <a:pt x="180" y="134"/>
                  </a:cubicBezTo>
                  <a:cubicBezTo>
                    <a:pt x="181" y="133"/>
                    <a:pt x="182" y="132"/>
                    <a:pt x="182" y="131"/>
                  </a:cubicBezTo>
                  <a:close/>
                  <a:moveTo>
                    <a:pt x="180" y="124"/>
                  </a:moveTo>
                  <a:cubicBezTo>
                    <a:pt x="181" y="123"/>
                    <a:pt x="183" y="122"/>
                    <a:pt x="184" y="121"/>
                  </a:cubicBezTo>
                  <a:cubicBezTo>
                    <a:pt x="183" y="122"/>
                    <a:pt x="182" y="124"/>
                    <a:pt x="181" y="125"/>
                  </a:cubicBezTo>
                  <a:cubicBezTo>
                    <a:pt x="181" y="124"/>
                    <a:pt x="180" y="124"/>
                    <a:pt x="180" y="124"/>
                  </a:cubicBezTo>
                  <a:close/>
                  <a:moveTo>
                    <a:pt x="178" y="122"/>
                  </a:moveTo>
                  <a:cubicBezTo>
                    <a:pt x="178" y="122"/>
                    <a:pt x="178" y="122"/>
                    <a:pt x="178" y="122"/>
                  </a:cubicBezTo>
                  <a:cubicBezTo>
                    <a:pt x="176" y="121"/>
                    <a:pt x="175" y="121"/>
                    <a:pt x="174" y="120"/>
                  </a:cubicBezTo>
                  <a:cubicBezTo>
                    <a:pt x="178" y="117"/>
                    <a:pt x="182" y="115"/>
                    <a:pt x="186" y="112"/>
                  </a:cubicBezTo>
                  <a:cubicBezTo>
                    <a:pt x="183" y="115"/>
                    <a:pt x="181" y="119"/>
                    <a:pt x="178" y="122"/>
                  </a:cubicBezTo>
                  <a:close/>
                  <a:moveTo>
                    <a:pt x="178" y="128"/>
                  </a:moveTo>
                  <a:cubicBezTo>
                    <a:pt x="176" y="129"/>
                    <a:pt x="175" y="129"/>
                    <a:pt x="173" y="130"/>
                  </a:cubicBezTo>
                  <a:cubicBezTo>
                    <a:pt x="175" y="129"/>
                    <a:pt x="176" y="127"/>
                    <a:pt x="177" y="125"/>
                  </a:cubicBezTo>
                  <a:cubicBezTo>
                    <a:pt x="178" y="125"/>
                    <a:pt x="178" y="125"/>
                    <a:pt x="178" y="125"/>
                  </a:cubicBezTo>
                  <a:cubicBezTo>
                    <a:pt x="178" y="125"/>
                    <a:pt x="179" y="126"/>
                    <a:pt x="179" y="126"/>
                  </a:cubicBezTo>
                  <a:cubicBezTo>
                    <a:pt x="179" y="126"/>
                    <a:pt x="179" y="126"/>
                    <a:pt x="179" y="126"/>
                  </a:cubicBezTo>
                  <a:cubicBezTo>
                    <a:pt x="179" y="126"/>
                    <a:pt x="178" y="127"/>
                    <a:pt x="178" y="127"/>
                  </a:cubicBezTo>
                  <a:cubicBezTo>
                    <a:pt x="177" y="127"/>
                    <a:pt x="177" y="128"/>
                    <a:pt x="178" y="128"/>
                  </a:cubicBezTo>
                  <a:close/>
                  <a:moveTo>
                    <a:pt x="127" y="123"/>
                  </a:moveTo>
                  <a:cubicBezTo>
                    <a:pt x="127" y="123"/>
                    <a:pt x="126" y="124"/>
                    <a:pt x="126" y="124"/>
                  </a:cubicBezTo>
                  <a:cubicBezTo>
                    <a:pt x="126" y="123"/>
                    <a:pt x="126" y="123"/>
                    <a:pt x="127" y="123"/>
                  </a:cubicBezTo>
                  <a:cubicBezTo>
                    <a:pt x="127" y="123"/>
                    <a:pt x="127" y="123"/>
                    <a:pt x="127" y="122"/>
                  </a:cubicBezTo>
                  <a:cubicBezTo>
                    <a:pt x="128" y="122"/>
                    <a:pt x="128" y="122"/>
                    <a:pt x="128" y="122"/>
                  </a:cubicBezTo>
                  <a:cubicBezTo>
                    <a:pt x="128" y="122"/>
                    <a:pt x="128" y="123"/>
                    <a:pt x="127" y="123"/>
                  </a:cubicBezTo>
                  <a:close/>
                  <a:moveTo>
                    <a:pt x="136" y="122"/>
                  </a:moveTo>
                  <a:cubicBezTo>
                    <a:pt x="135" y="122"/>
                    <a:pt x="135" y="123"/>
                    <a:pt x="134" y="123"/>
                  </a:cubicBezTo>
                  <a:cubicBezTo>
                    <a:pt x="133" y="125"/>
                    <a:pt x="131" y="126"/>
                    <a:pt x="130" y="127"/>
                  </a:cubicBezTo>
                  <a:cubicBezTo>
                    <a:pt x="129" y="127"/>
                    <a:pt x="128" y="126"/>
                    <a:pt x="127" y="126"/>
                  </a:cubicBezTo>
                  <a:cubicBezTo>
                    <a:pt x="127" y="125"/>
                    <a:pt x="128" y="125"/>
                    <a:pt x="128" y="124"/>
                  </a:cubicBezTo>
                  <a:cubicBezTo>
                    <a:pt x="131" y="123"/>
                    <a:pt x="133" y="122"/>
                    <a:pt x="136" y="122"/>
                  </a:cubicBezTo>
                  <a:close/>
                  <a:moveTo>
                    <a:pt x="126" y="127"/>
                  </a:moveTo>
                  <a:cubicBezTo>
                    <a:pt x="127" y="127"/>
                    <a:pt x="127" y="128"/>
                    <a:pt x="128" y="128"/>
                  </a:cubicBezTo>
                  <a:cubicBezTo>
                    <a:pt x="128" y="128"/>
                    <a:pt x="128" y="128"/>
                    <a:pt x="128" y="128"/>
                  </a:cubicBezTo>
                  <a:cubicBezTo>
                    <a:pt x="127" y="129"/>
                    <a:pt x="126" y="130"/>
                    <a:pt x="125" y="131"/>
                  </a:cubicBezTo>
                  <a:cubicBezTo>
                    <a:pt x="123" y="132"/>
                    <a:pt x="121" y="133"/>
                    <a:pt x="120" y="134"/>
                  </a:cubicBezTo>
                  <a:cubicBezTo>
                    <a:pt x="122" y="132"/>
                    <a:pt x="124" y="130"/>
                    <a:pt x="126" y="127"/>
                  </a:cubicBezTo>
                  <a:close/>
                  <a:moveTo>
                    <a:pt x="131" y="129"/>
                  </a:moveTo>
                  <a:cubicBezTo>
                    <a:pt x="132" y="129"/>
                    <a:pt x="132" y="129"/>
                    <a:pt x="133" y="130"/>
                  </a:cubicBezTo>
                  <a:cubicBezTo>
                    <a:pt x="133" y="130"/>
                    <a:pt x="133" y="130"/>
                    <a:pt x="132" y="130"/>
                  </a:cubicBezTo>
                  <a:cubicBezTo>
                    <a:pt x="132" y="130"/>
                    <a:pt x="132" y="130"/>
                    <a:pt x="132" y="130"/>
                  </a:cubicBezTo>
                  <a:cubicBezTo>
                    <a:pt x="130" y="131"/>
                    <a:pt x="129" y="132"/>
                    <a:pt x="127" y="133"/>
                  </a:cubicBezTo>
                  <a:cubicBezTo>
                    <a:pt x="128" y="132"/>
                    <a:pt x="130" y="130"/>
                    <a:pt x="131" y="129"/>
                  </a:cubicBezTo>
                  <a:close/>
                  <a:moveTo>
                    <a:pt x="132" y="128"/>
                  </a:moveTo>
                  <a:cubicBezTo>
                    <a:pt x="135" y="126"/>
                    <a:pt x="138" y="124"/>
                    <a:pt x="140" y="123"/>
                  </a:cubicBezTo>
                  <a:cubicBezTo>
                    <a:pt x="138" y="125"/>
                    <a:pt x="136" y="127"/>
                    <a:pt x="134" y="129"/>
                  </a:cubicBezTo>
                  <a:cubicBezTo>
                    <a:pt x="134" y="128"/>
                    <a:pt x="133" y="128"/>
                    <a:pt x="132" y="128"/>
                  </a:cubicBezTo>
                  <a:close/>
                  <a:moveTo>
                    <a:pt x="139" y="130"/>
                  </a:moveTo>
                  <a:cubicBezTo>
                    <a:pt x="139" y="130"/>
                    <a:pt x="139" y="130"/>
                    <a:pt x="139" y="130"/>
                  </a:cubicBezTo>
                  <a:cubicBezTo>
                    <a:pt x="139" y="130"/>
                    <a:pt x="138" y="130"/>
                    <a:pt x="138" y="130"/>
                  </a:cubicBezTo>
                  <a:cubicBezTo>
                    <a:pt x="138" y="130"/>
                    <a:pt x="139" y="129"/>
                    <a:pt x="139" y="129"/>
                  </a:cubicBezTo>
                  <a:cubicBezTo>
                    <a:pt x="140" y="129"/>
                    <a:pt x="141" y="128"/>
                    <a:pt x="142" y="128"/>
                  </a:cubicBezTo>
                  <a:cubicBezTo>
                    <a:pt x="141" y="129"/>
                    <a:pt x="140" y="129"/>
                    <a:pt x="139" y="130"/>
                  </a:cubicBezTo>
                  <a:close/>
                  <a:moveTo>
                    <a:pt x="148" y="136"/>
                  </a:moveTo>
                  <a:cubicBezTo>
                    <a:pt x="144" y="138"/>
                    <a:pt x="141" y="141"/>
                    <a:pt x="138" y="143"/>
                  </a:cubicBezTo>
                  <a:cubicBezTo>
                    <a:pt x="138" y="142"/>
                    <a:pt x="139" y="142"/>
                    <a:pt x="139" y="141"/>
                  </a:cubicBezTo>
                  <a:cubicBezTo>
                    <a:pt x="140" y="140"/>
                    <a:pt x="141" y="140"/>
                    <a:pt x="141" y="139"/>
                  </a:cubicBezTo>
                  <a:cubicBezTo>
                    <a:pt x="142" y="139"/>
                    <a:pt x="142" y="139"/>
                    <a:pt x="142" y="139"/>
                  </a:cubicBezTo>
                  <a:cubicBezTo>
                    <a:pt x="144" y="138"/>
                    <a:pt x="146" y="137"/>
                    <a:pt x="148" y="136"/>
                  </a:cubicBezTo>
                  <a:close/>
                  <a:moveTo>
                    <a:pt x="139" y="134"/>
                  </a:moveTo>
                  <a:cubicBezTo>
                    <a:pt x="140" y="133"/>
                    <a:pt x="141" y="133"/>
                    <a:pt x="141" y="133"/>
                  </a:cubicBezTo>
                  <a:cubicBezTo>
                    <a:pt x="141" y="133"/>
                    <a:pt x="141" y="133"/>
                    <a:pt x="141" y="133"/>
                  </a:cubicBezTo>
                  <a:cubicBezTo>
                    <a:pt x="140" y="134"/>
                    <a:pt x="139" y="136"/>
                    <a:pt x="137" y="137"/>
                  </a:cubicBezTo>
                  <a:cubicBezTo>
                    <a:pt x="137" y="137"/>
                    <a:pt x="136" y="138"/>
                    <a:pt x="135" y="138"/>
                  </a:cubicBezTo>
                  <a:cubicBezTo>
                    <a:pt x="137" y="137"/>
                    <a:pt x="138" y="135"/>
                    <a:pt x="139" y="134"/>
                  </a:cubicBezTo>
                  <a:close/>
                  <a:moveTo>
                    <a:pt x="144" y="144"/>
                  </a:moveTo>
                  <a:cubicBezTo>
                    <a:pt x="143" y="144"/>
                    <a:pt x="143" y="144"/>
                    <a:pt x="143" y="144"/>
                  </a:cubicBezTo>
                  <a:cubicBezTo>
                    <a:pt x="142" y="145"/>
                    <a:pt x="141" y="146"/>
                    <a:pt x="140" y="147"/>
                  </a:cubicBezTo>
                  <a:cubicBezTo>
                    <a:pt x="139" y="147"/>
                    <a:pt x="138" y="146"/>
                    <a:pt x="137" y="146"/>
                  </a:cubicBezTo>
                  <a:cubicBezTo>
                    <a:pt x="139" y="145"/>
                    <a:pt x="141" y="145"/>
                    <a:pt x="144" y="144"/>
                  </a:cubicBezTo>
                  <a:close/>
                  <a:moveTo>
                    <a:pt x="146" y="152"/>
                  </a:moveTo>
                  <a:cubicBezTo>
                    <a:pt x="147" y="151"/>
                    <a:pt x="148" y="151"/>
                    <a:pt x="149" y="150"/>
                  </a:cubicBezTo>
                  <a:cubicBezTo>
                    <a:pt x="148" y="151"/>
                    <a:pt x="147" y="152"/>
                    <a:pt x="146" y="153"/>
                  </a:cubicBezTo>
                  <a:cubicBezTo>
                    <a:pt x="145" y="154"/>
                    <a:pt x="144" y="154"/>
                    <a:pt x="142" y="155"/>
                  </a:cubicBezTo>
                  <a:cubicBezTo>
                    <a:pt x="143" y="154"/>
                    <a:pt x="145" y="153"/>
                    <a:pt x="146" y="152"/>
                  </a:cubicBezTo>
                  <a:close/>
                  <a:moveTo>
                    <a:pt x="146" y="147"/>
                  </a:moveTo>
                  <a:cubicBezTo>
                    <a:pt x="147" y="145"/>
                    <a:pt x="149" y="144"/>
                    <a:pt x="150" y="142"/>
                  </a:cubicBezTo>
                  <a:cubicBezTo>
                    <a:pt x="151" y="141"/>
                    <a:pt x="153" y="140"/>
                    <a:pt x="154" y="139"/>
                  </a:cubicBezTo>
                  <a:cubicBezTo>
                    <a:pt x="155" y="139"/>
                    <a:pt x="155" y="139"/>
                    <a:pt x="156" y="139"/>
                  </a:cubicBezTo>
                  <a:cubicBezTo>
                    <a:pt x="156" y="140"/>
                    <a:pt x="156" y="140"/>
                    <a:pt x="156" y="140"/>
                  </a:cubicBezTo>
                  <a:cubicBezTo>
                    <a:pt x="154" y="142"/>
                    <a:pt x="151" y="144"/>
                    <a:pt x="149" y="146"/>
                  </a:cubicBezTo>
                  <a:cubicBezTo>
                    <a:pt x="149" y="146"/>
                    <a:pt x="149" y="146"/>
                    <a:pt x="149" y="146"/>
                  </a:cubicBezTo>
                  <a:cubicBezTo>
                    <a:pt x="148" y="146"/>
                    <a:pt x="147" y="147"/>
                    <a:pt x="146" y="147"/>
                  </a:cubicBezTo>
                  <a:close/>
                  <a:moveTo>
                    <a:pt x="173" y="99"/>
                  </a:moveTo>
                  <a:cubicBezTo>
                    <a:pt x="172" y="99"/>
                    <a:pt x="172" y="99"/>
                    <a:pt x="172" y="99"/>
                  </a:cubicBezTo>
                  <a:cubicBezTo>
                    <a:pt x="172" y="99"/>
                    <a:pt x="172" y="99"/>
                    <a:pt x="171" y="99"/>
                  </a:cubicBezTo>
                  <a:cubicBezTo>
                    <a:pt x="170" y="100"/>
                    <a:pt x="168" y="101"/>
                    <a:pt x="167" y="101"/>
                  </a:cubicBezTo>
                  <a:cubicBezTo>
                    <a:pt x="168" y="100"/>
                    <a:pt x="170" y="98"/>
                    <a:pt x="172" y="97"/>
                  </a:cubicBezTo>
                  <a:cubicBezTo>
                    <a:pt x="172" y="97"/>
                    <a:pt x="172" y="97"/>
                    <a:pt x="172" y="97"/>
                  </a:cubicBezTo>
                  <a:cubicBezTo>
                    <a:pt x="172" y="98"/>
                    <a:pt x="172" y="98"/>
                    <a:pt x="173" y="99"/>
                  </a:cubicBezTo>
                  <a:close/>
                  <a:moveTo>
                    <a:pt x="168" y="111"/>
                  </a:moveTo>
                  <a:cubicBezTo>
                    <a:pt x="170" y="109"/>
                    <a:pt x="172" y="108"/>
                    <a:pt x="174" y="107"/>
                  </a:cubicBezTo>
                  <a:cubicBezTo>
                    <a:pt x="174" y="107"/>
                    <a:pt x="175" y="108"/>
                    <a:pt x="175" y="107"/>
                  </a:cubicBezTo>
                  <a:cubicBezTo>
                    <a:pt x="176" y="107"/>
                    <a:pt x="176" y="107"/>
                    <a:pt x="176" y="107"/>
                  </a:cubicBezTo>
                  <a:cubicBezTo>
                    <a:pt x="176" y="107"/>
                    <a:pt x="176" y="107"/>
                    <a:pt x="175" y="108"/>
                  </a:cubicBezTo>
                  <a:cubicBezTo>
                    <a:pt x="171" y="110"/>
                    <a:pt x="167" y="113"/>
                    <a:pt x="163" y="115"/>
                  </a:cubicBezTo>
                  <a:cubicBezTo>
                    <a:pt x="164" y="114"/>
                    <a:pt x="164" y="113"/>
                    <a:pt x="165" y="113"/>
                  </a:cubicBezTo>
                  <a:cubicBezTo>
                    <a:pt x="166" y="112"/>
                    <a:pt x="167" y="111"/>
                    <a:pt x="168" y="111"/>
                  </a:cubicBezTo>
                  <a:close/>
                  <a:moveTo>
                    <a:pt x="165" y="124"/>
                  </a:moveTo>
                  <a:cubicBezTo>
                    <a:pt x="166" y="123"/>
                    <a:pt x="167" y="122"/>
                    <a:pt x="168" y="121"/>
                  </a:cubicBezTo>
                  <a:cubicBezTo>
                    <a:pt x="168" y="122"/>
                    <a:pt x="168" y="122"/>
                    <a:pt x="167" y="122"/>
                  </a:cubicBezTo>
                  <a:cubicBezTo>
                    <a:pt x="166" y="123"/>
                    <a:pt x="165" y="124"/>
                    <a:pt x="164" y="125"/>
                  </a:cubicBezTo>
                  <a:cubicBezTo>
                    <a:pt x="164" y="124"/>
                    <a:pt x="164" y="124"/>
                    <a:pt x="165" y="124"/>
                  </a:cubicBezTo>
                  <a:close/>
                  <a:moveTo>
                    <a:pt x="156" y="126"/>
                  </a:moveTo>
                  <a:cubicBezTo>
                    <a:pt x="157" y="125"/>
                    <a:pt x="158" y="125"/>
                    <a:pt x="159" y="124"/>
                  </a:cubicBezTo>
                  <a:cubicBezTo>
                    <a:pt x="160" y="123"/>
                    <a:pt x="161" y="123"/>
                    <a:pt x="161" y="122"/>
                  </a:cubicBezTo>
                  <a:cubicBezTo>
                    <a:pt x="162" y="122"/>
                    <a:pt x="163" y="122"/>
                    <a:pt x="164" y="121"/>
                  </a:cubicBezTo>
                  <a:cubicBezTo>
                    <a:pt x="161" y="123"/>
                    <a:pt x="159" y="125"/>
                    <a:pt x="156" y="126"/>
                  </a:cubicBezTo>
                  <a:close/>
                  <a:moveTo>
                    <a:pt x="165" y="127"/>
                  </a:moveTo>
                  <a:cubicBezTo>
                    <a:pt x="166" y="127"/>
                    <a:pt x="166" y="127"/>
                    <a:pt x="166" y="127"/>
                  </a:cubicBezTo>
                  <a:cubicBezTo>
                    <a:pt x="167" y="126"/>
                    <a:pt x="167" y="126"/>
                    <a:pt x="166" y="125"/>
                  </a:cubicBezTo>
                  <a:cubicBezTo>
                    <a:pt x="167" y="125"/>
                    <a:pt x="167" y="125"/>
                    <a:pt x="168" y="124"/>
                  </a:cubicBezTo>
                  <a:cubicBezTo>
                    <a:pt x="169" y="123"/>
                    <a:pt x="170" y="122"/>
                    <a:pt x="172" y="121"/>
                  </a:cubicBezTo>
                  <a:cubicBezTo>
                    <a:pt x="173" y="122"/>
                    <a:pt x="175" y="123"/>
                    <a:pt x="176" y="124"/>
                  </a:cubicBezTo>
                  <a:cubicBezTo>
                    <a:pt x="170" y="127"/>
                    <a:pt x="163" y="131"/>
                    <a:pt x="157" y="135"/>
                  </a:cubicBezTo>
                  <a:cubicBezTo>
                    <a:pt x="157" y="135"/>
                    <a:pt x="157" y="135"/>
                    <a:pt x="157" y="135"/>
                  </a:cubicBezTo>
                  <a:cubicBezTo>
                    <a:pt x="160" y="133"/>
                    <a:pt x="162" y="130"/>
                    <a:pt x="165" y="127"/>
                  </a:cubicBezTo>
                  <a:close/>
                  <a:moveTo>
                    <a:pt x="158" y="115"/>
                  </a:moveTo>
                  <a:cubicBezTo>
                    <a:pt x="157" y="115"/>
                    <a:pt x="156" y="116"/>
                    <a:pt x="155" y="116"/>
                  </a:cubicBezTo>
                  <a:cubicBezTo>
                    <a:pt x="157" y="115"/>
                    <a:pt x="158" y="114"/>
                    <a:pt x="159" y="112"/>
                  </a:cubicBezTo>
                  <a:cubicBezTo>
                    <a:pt x="161" y="111"/>
                    <a:pt x="162" y="110"/>
                    <a:pt x="164" y="109"/>
                  </a:cubicBezTo>
                  <a:cubicBezTo>
                    <a:pt x="162" y="111"/>
                    <a:pt x="160" y="113"/>
                    <a:pt x="158" y="115"/>
                  </a:cubicBezTo>
                  <a:close/>
                  <a:moveTo>
                    <a:pt x="159" y="127"/>
                  </a:moveTo>
                  <a:cubicBezTo>
                    <a:pt x="159" y="127"/>
                    <a:pt x="158" y="128"/>
                    <a:pt x="158" y="128"/>
                  </a:cubicBezTo>
                  <a:cubicBezTo>
                    <a:pt x="156" y="129"/>
                    <a:pt x="154" y="130"/>
                    <a:pt x="152" y="132"/>
                  </a:cubicBezTo>
                  <a:cubicBezTo>
                    <a:pt x="154" y="130"/>
                    <a:pt x="156" y="129"/>
                    <a:pt x="159" y="127"/>
                  </a:cubicBezTo>
                  <a:close/>
                  <a:moveTo>
                    <a:pt x="151" y="117"/>
                  </a:moveTo>
                  <a:cubicBezTo>
                    <a:pt x="151" y="117"/>
                    <a:pt x="150" y="117"/>
                    <a:pt x="149" y="117"/>
                  </a:cubicBezTo>
                  <a:cubicBezTo>
                    <a:pt x="150" y="117"/>
                    <a:pt x="150" y="117"/>
                    <a:pt x="150" y="117"/>
                  </a:cubicBezTo>
                  <a:cubicBezTo>
                    <a:pt x="150" y="116"/>
                    <a:pt x="151" y="115"/>
                    <a:pt x="152" y="115"/>
                  </a:cubicBezTo>
                  <a:cubicBezTo>
                    <a:pt x="152" y="114"/>
                    <a:pt x="153" y="114"/>
                    <a:pt x="154" y="113"/>
                  </a:cubicBezTo>
                  <a:cubicBezTo>
                    <a:pt x="153" y="114"/>
                    <a:pt x="152" y="116"/>
                    <a:pt x="151" y="117"/>
                  </a:cubicBezTo>
                  <a:close/>
                  <a:moveTo>
                    <a:pt x="157" y="147"/>
                  </a:moveTo>
                  <a:cubicBezTo>
                    <a:pt x="158" y="147"/>
                    <a:pt x="159" y="146"/>
                    <a:pt x="161" y="146"/>
                  </a:cubicBezTo>
                  <a:cubicBezTo>
                    <a:pt x="159" y="147"/>
                    <a:pt x="157" y="147"/>
                    <a:pt x="156" y="148"/>
                  </a:cubicBezTo>
                  <a:cubicBezTo>
                    <a:pt x="156" y="148"/>
                    <a:pt x="157" y="147"/>
                    <a:pt x="157" y="147"/>
                  </a:cubicBezTo>
                  <a:close/>
                  <a:moveTo>
                    <a:pt x="159" y="137"/>
                  </a:moveTo>
                  <a:cubicBezTo>
                    <a:pt x="159" y="138"/>
                    <a:pt x="159" y="138"/>
                    <a:pt x="158" y="138"/>
                  </a:cubicBezTo>
                  <a:cubicBezTo>
                    <a:pt x="158" y="138"/>
                    <a:pt x="158" y="138"/>
                    <a:pt x="158" y="138"/>
                  </a:cubicBezTo>
                  <a:cubicBezTo>
                    <a:pt x="157" y="138"/>
                    <a:pt x="157" y="138"/>
                    <a:pt x="157" y="138"/>
                  </a:cubicBezTo>
                  <a:cubicBezTo>
                    <a:pt x="157" y="137"/>
                    <a:pt x="158" y="137"/>
                    <a:pt x="158" y="137"/>
                  </a:cubicBezTo>
                  <a:cubicBezTo>
                    <a:pt x="159" y="137"/>
                    <a:pt x="160" y="137"/>
                    <a:pt x="161" y="137"/>
                  </a:cubicBezTo>
                  <a:cubicBezTo>
                    <a:pt x="161" y="137"/>
                    <a:pt x="161" y="138"/>
                    <a:pt x="161" y="138"/>
                  </a:cubicBezTo>
                  <a:cubicBezTo>
                    <a:pt x="160" y="137"/>
                    <a:pt x="160" y="137"/>
                    <a:pt x="159" y="137"/>
                  </a:cubicBezTo>
                  <a:close/>
                  <a:moveTo>
                    <a:pt x="160" y="136"/>
                  </a:moveTo>
                  <a:cubicBezTo>
                    <a:pt x="162" y="135"/>
                    <a:pt x="163" y="135"/>
                    <a:pt x="165" y="134"/>
                  </a:cubicBezTo>
                  <a:cubicBezTo>
                    <a:pt x="164" y="135"/>
                    <a:pt x="163" y="135"/>
                    <a:pt x="163" y="136"/>
                  </a:cubicBezTo>
                  <a:cubicBezTo>
                    <a:pt x="162" y="136"/>
                    <a:pt x="161" y="136"/>
                    <a:pt x="160" y="136"/>
                  </a:cubicBezTo>
                  <a:close/>
                  <a:moveTo>
                    <a:pt x="167" y="141"/>
                  </a:moveTo>
                  <a:cubicBezTo>
                    <a:pt x="166" y="141"/>
                    <a:pt x="166" y="141"/>
                    <a:pt x="166" y="142"/>
                  </a:cubicBezTo>
                  <a:cubicBezTo>
                    <a:pt x="165" y="142"/>
                    <a:pt x="164" y="142"/>
                    <a:pt x="163" y="143"/>
                  </a:cubicBezTo>
                  <a:cubicBezTo>
                    <a:pt x="164" y="142"/>
                    <a:pt x="166" y="141"/>
                    <a:pt x="167" y="141"/>
                  </a:cubicBezTo>
                  <a:close/>
                  <a:moveTo>
                    <a:pt x="165" y="146"/>
                  </a:moveTo>
                  <a:cubicBezTo>
                    <a:pt x="167" y="144"/>
                    <a:pt x="169" y="143"/>
                    <a:pt x="171" y="142"/>
                  </a:cubicBezTo>
                  <a:cubicBezTo>
                    <a:pt x="172" y="141"/>
                    <a:pt x="171" y="140"/>
                    <a:pt x="170" y="140"/>
                  </a:cubicBezTo>
                  <a:cubicBezTo>
                    <a:pt x="171" y="139"/>
                    <a:pt x="172" y="138"/>
                    <a:pt x="173" y="137"/>
                  </a:cubicBezTo>
                  <a:cubicBezTo>
                    <a:pt x="174" y="137"/>
                    <a:pt x="175" y="137"/>
                    <a:pt x="176" y="136"/>
                  </a:cubicBezTo>
                  <a:cubicBezTo>
                    <a:pt x="174" y="138"/>
                    <a:pt x="173" y="140"/>
                    <a:pt x="171" y="142"/>
                  </a:cubicBezTo>
                  <a:cubicBezTo>
                    <a:pt x="169" y="143"/>
                    <a:pt x="166" y="145"/>
                    <a:pt x="164" y="147"/>
                  </a:cubicBezTo>
                  <a:cubicBezTo>
                    <a:pt x="164" y="146"/>
                    <a:pt x="165" y="146"/>
                    <a:pt x="165" y="146"/>
                  </a:cubicBezTo>
                  <a:close/>
                  <a:moveTo>
                    <a:pt x="178" y="115"/>
                  </a:moveTo>
                  <a:cubicBezTo>
                    <a:pt x="180" y="113"/>
                    <a:pt x="182" y="112"/>
                    <a:pt x="184" y="110"/>
                  </a:cubicBezTo>
                  <a:cubicBezTo>
                    <a:pt x="185" y="110"/>
                    <a:pt x="185" y="110"/>
                    <a:pt x="186" y="110"/>
                  </a:cubicBezTo>
                  <a:cubicBezTo>
                    <a:pt x="183" y="112"/>
                    <a:pt x="180" y="113"/>
                    <a:pt x="178" y="115"/>
                  </a:cubicBezTo>
                  <a:close/>
                  <a:moveTo>
                    <a:pt x="180" y="108"/>
                  </a:moveTo>
                  <a:cubicBezTo>
                    <a:pt x="181" y="107"/>
                    <a:pt x="181" y="107"/>
                    <a:pt x="182" y="106"/>
                  </a:cubicBezTo>
                  <a:cubicBezTo>
                    <a:pt x="183" y="106"/>
                    <a:pt x="184" y="105"/>
                    <a:pt x="186" y="104"/>
                  </a:cubicBezTo>
                  <a:cubicBezTo>
                    <a:pt x="184" y="106"/>
                    <a:pt x="182" y="107"/>
                    <a:pt x="180" y="108"/>
                  </a:cubicBezTo>
                  <a:close/>
                  <a:moveTo>
                    <a:pt x="184" y="97"/>
                  </a:moveTo>
                  <a:cubicBezTo>
                    <a:pt x="183" y="98"/>
                    <a:pt x="181" y="100"/>
                    <a:pt x="180" y="101"/>
                  </a:cubicBezTo>
                  <a:cubicBezTo>
                    <a:pt x="176" y="103"/>
                    <a:pt x="173" y="105"/>
                    <a:pt x="169" y="107"/>
                  </a:cubicBezTo>
                  <a:cubicBezTo>
                    <a:pt x="172" y="105"/>
                    <a:pt x="174" y="103"/>
                    <a:pt x="176" y="100"/>
                  </a:cubicBezTo>
                  <a:cubicBezTo>
                    <a:pt x="177" y="99"/>
                    <a:pt x="178" y="98"/>
                    <a:pt x="180" y="98"/>
                  </a:cubicBezTo>
                  <a:cubicBezTo>
                    <a:pt x="181" y="97"/>
                    <a:pt x="183" y="97"/>
                    <a:pt x="185" y="96"/>
                  </a:cubicBezTo>
                  <a:cubicBezTo>
                    <a:pt x="185" y="96"/>
                    <a:pt x="184" y="97"/>
                    <a:pt x="184" y="97"/>
                  </a:cubicBezTo>
                  <a:close/>
                  <a:moveTo>
                    <a:pt x="181" y="91"/>
                  </a:moveTo>
                  <a:cubicBezTo>
                    <a:pt x="179" y="92"/>
                    <a:pt x="177" y="93"/>
                    <a:pt x="175" y="95"/>
                  </a:cubicBezTo>
                  <a:cubicBezTo>
                    <a:pt x="175" y="95"/>
                    <a:pt x="175" y="95"/>
                    <a:pt x="175" y="95"/>
                  </a:cubicBezTo>
                  <a:cubicBezTo>
                    <a:pt x="178" y="92"/>
                    <a:pt x="180" y="90"/>
                    <a:pt x="183" y="89"/>
                  </a:cubicBezTo>
                  <a:cubicBezTo>
                    <a:pt x="182" y="89"/>
                    <a:pt x="182" y="90"/>
                    <a:pt x="181" y="91"/>
                  </a:cubicBezTo>
                  <a:close/>
                  <a:moveTo>
                    <a:pt x="172" y="93"/>
                  </a:moveTo>
                  <a:cubicBezTo>
                    <a:pt x="172" y="92"/>
                    <a:pt x="173" y="91"/>
                    <a:pt x="173" y="91"/>
                  </a:cubicBezTo>
                  <a:cubicBezTo>
                    <a:pt x="174" y="90"/>
                    <a:pt x="175" y="90"/>
                    <a:pt x="176" y="90"/>
                  </a:cubicBezTo>
                  <a:cubicBezTo>
                    <a:pt x="174" y="91"/>
                    <a:pt x="173" y="92"/>
                    <a:pt x="172" y="93"/>
                  </a:cubicBezTo>
                  <a:close/>
                  <a:moveTo>
                    <a:pt x="172" y="89"/>
                  </a:moveTo>
                  <a:cubicBezTo>
                    <a:pt x="172" y="89"/>
                    <a:pt x="172" y="89"/>
                    <a:pt x="172" y="89"/>
                  </a:cubicBezTo>
                  <a:cubicBezTo>
                    <a:pt x="170" y="93"/>
                    <a:pt x="167" y="96"/>
                    <a:pt x="165" y="99"/>
                  </a:cubicBezTo>
                  <a:cubicBezTo>
                    <a:pt x="163" y="101"/>
                    <a:pt x="161" y="103"/>
                    <a:pt x="159" y="105"/>
                  </a:cubicBezTo>
                  <a:cubicBezTo>
                    <a:pt x="156" y="106"/>
                    <a:pt x="154" y="107"/>
                    <a:pt x="152" y="108"/>
                  </a:cubicBezTo>
                  <a:cubicBezTo>
                    <a:pt x="159" y="101"/>
                    <a:pt x="166" y="94"/>
                    <a:pt x="173" y="88"/>
                  </a:cubicBezTo>
                  <a:cubicBezTo>
                    <a:pt x="173" y="88"/>
                    <a:pt x="173" y="89"/>
                    <a:pt x="172" y="89"/>
                  </a:cubicBezTo>
                  <a:close/>
                  <a:moveTo>
                    <a:pt x="152" y="111"/>
                  </a:moveTo>
                  <a:cubicBezTo>
                    <a:pt x="153" y="111"/>
                    <a:pt x="153" y="110"/>
                    <a:pt x="153" y="110"/>
                  </a:cubicBezTo>
                  <a:cubicBezTo>
                    <a:pt x="153" y="109"/>
                    <a:pt x="154" y="109"/>
                    <a:pt x="155" y="109"/>
                  </a:cubicBezTo>
                  <a:cubicBezTo>
                    <a:pt x="154" y="109"/>
                    <a:pt x="154" y="110"/>
                    <a:pt x="154" y="110"/>
                  </a:cubicBezTo>
                  <a:cubicBezTo>
                    <a:pt x="152" y="112"/>
                    <a:pt x="150" y="114"/>
                    <a:pt x="148" y="115"/>
                  </a:cubicBezTo>
                  <a:cubicBezTo>
                    <a:pt x="147" y="116"/>
                    <a:pt x="145" y="117"/>
                    <a:pt x="144" y="118"/>
                  </a:cubicBezTo>
                  <a:cubicBezTo>
                    <a:pt x="144" y="118"/>
                    <a:pt x="144" y="118"/>
                    <a:pt x="144" y="118"/>
                  </a:cubicBezTo>
                  <a:cubicBezTo>
                    <a:pt x="147" y="116"/>
                    <a:pt x="150" y="113"/>
                    <a:pt x="152" y="111"/>
                  </a:cubicBezTo>
                  <a:close/>
                  <a:moveTo>
                    <a:pt x="148" y="119"/>
                  </a:moveTo>
                  <a:cubicBezTo>
                    <a:pt x="148" y="119"/>
                    <a:pt x="149" y="119"/>
                    <a:pt x="149" y="118"/>
                  </a:cubicBezTo>
                  <a:cubicBezTo>
                    <a:pt x="148" y="120"/>
                    <a:pt x="146" y="122"/>
                    <a:pt x="145" y="123"/>
                  </a:cubicBezTo>
                  <a:cubicBezTo>
                    <a:pt x="144" y="124"/>
                    <a:pt x="143" y="124"/>
                    <a:pt x="142" y="125"/>
                  </a:cubicBezTo>
                  <a:cubicBezTo>
                    <a:pt x="144" y="123"/>
                    <a:pt x="146" y="121"/>
                    <a:pt x="148" y="119"/>
                  </a:cubicBezTo>
                  <a:close/>
                  <a:moveTo>
                    <a:pt x="138" y="119"/>
                  </a:moveTo>
                  <a:cubicBezTo>
                    <a:pt x="136" y="120"/>
                    <a:pt x="133" y="121"/>
                    <a:pt x="130" y="122"/>
                  </a:cubicBezTo>
                  <a:cubicBezTo>
                    <a:pt x="131" y="121"/>
                    <a:pt x="132" y="121"/>
                    <a:pt x="132" y="120"/>
                  </a:cubicBezTo>
                  <a:cubicBezTo>
                    <a:pt x="134" y="119"/>
                    <a:pt x="135" y="118"/>
                    <a:pt x="136" y="118"/>
                  </a:cubicBezTo>
                  <a:cubicBezTo>
                    <a:pt x="139" y="116"/>
                    <a:pt x="141" y="115"/>
                    <a:pt x="144" y="114"/>
                  </a:cubicBezTo>
                  <a:cubicBezTo>
                    <a:pt x="142" y="116"/>
                    <a:pt x="140" y="118"/>
                    <a:pt x="138" y="119"/>
                  </a:cubicBezTo>
                  <a:close/>
                  <a:moveTo>
                    <a:pt x="126" y="116"/>
                  </a:moveTo>
                  <a:cubicBezTo>
                    <a:pt x="130" y="112"/>
                    <a:pt x="133" y="109"/>
                    <a:pt x="136" y="106"/>
                  </a:cubicBezTo>
                  <a:cubicBezTo>
                    <a:pt x="139" y="104"/>
                    <a:pt x="142" y="102"/>
                    <a:pt x="145" y="101"/>
                  </a:cubicBezTo>
                  <a:cubicBezTo>
                    <a:pt x="141" y="104"/>
                    <a:pt x="138" y="107"/>
                    <a:pt x="134" y="110"/>
                  </a:cubicBezTo>
                  <a:cubicBezTo>
                    <a:pt x="132" y="112"/>
                    <a:pt x="129" y="114"/>
                    <a:pt x="126" y="116"/>
                  </a:cubicBezTo>
                  <a:close/>
                  <a:moveTo>
                    <a:pt x="131" y="116"/>
                  </a:moveTo>
                  <a:cubicBezTo>
                    <a:pt x="129" y="117"/>
                    <a:pt x="128" y="118"/>
                    <a:pt x="127" y="120"/>
                  </a:cubicBezTo>
                  <a:cubicBezTo>
                    <a:pt x="127" y="120"/>
                    <a:pt x="127" y="120"/>
                    <a:pt x="126" y="120"/>
                  </a:cubicBezTo>
                  <a:cubicBezTo>
                    <a:pt x="125" y="121"/>
                    <a:pt x="124" y="122"/>
                    <a:pt x="122" y="123"/>
                  </a:cubicBezTo>
                  <a:cubicBezTo>
                    <a:pt x="125" y="121"/>
                    <a:pt x="128" y="118"/>
                    <a:pt x="131" y="116"/>
                  </a:cubicBezTo>
                  <a:close/>
                  <a:moveTo>
                    <a:pt x="124" y="126"/>
                  </a:moveTo>
                  <a:cubicBezTo>
                    <a:pt x="124" y="126"/>
                    <a:pt x="124" y="126"/>
                    <a:pt x="124" y="126"/>
                  </a:cubicBezTo>
                  <a:cubicBezTo>
                    <a:pt x="122" y="129"/>
                    <a:pt x="120" y="132"/>
                    <a:pt x="117" y="135"/>
                  </a:cubicBezTo>
                  <a:cubicBezTo>
                    <a:pt x="119" y="132"/>
                    <a:pt x="122" y="129"/>
                    <a:pt x="124" y="126"/>
                  </a:cubicBezTo>
                  <a:close/>
                  <a:moveTo>
                    <a:pt x="113" y="117"/>
                  </a:moveTo>
                  <a:cubicBezTo>
                    <a:pt x="113" y="117"/>
                    <a:pt x="112" y="117"/>
                    <a:pt x="112" y="117"/>
                  </a:cubicBezTo>
                  <a:cubicBezTo>
                    <a:pt x="112" y="118"/>
                    <a:pt x="111" y="119"/>
                    <a:pt x="110" y="120"/>
                  </a:cubicBezTo>
                  <a:cubicBezTo>
                    <a:pt x="110" y="120"/>
                    <a:pt x="109" y="120"/>
                    <a:pt x="109" y="120"/>
                  </a:cubicBezTo>
                  <a:cubicBezTo>
                    <a:pt x="110" y="119"/>
                    <a:pt x="111" y="118"/>
                    <a:pt x="113" y="117"/>
                  </a:cubicBezTo>
                  <a:close/>
                  <a:moveTo>
                    <a:pt x="107" y="119"/>
                  </a:moveTo>
                  <a:cubicBezTo>
                    <a:pt x="107" y="119"/>
                    <a:pt x="106" y="119"/>
                    <a:pt x="106" y="119"/>
                  </a:cubicBezTo>
                  <a:cubicBezTo>
                    <a:pt x="107" y="118"/>
                    <a:pt x="107" y="117"/>
                    <a:pt x="108" y="117"/>
                  </a:cubicBezTo>
                  <a:cubicBezTo>
                    <a:pt x="109" y="116"/>
                    <a:pt x="110" y="115"/>
                    <a:pt x="111" y="115"/>
                  </a:cubicBezTo>
                  <a:cubicBezTo>
                    <a:pt x="110" y="116"/>
                    <a:pt x="108" y="118"/>
                    <a:pt x="107" y="119"/>
                  </a:cubicBezTo>
                  <a:close/>
                  <a:moveTo>
                    <a:pt x="112" y="125"/>
                  </a:moveTo>
                  <a:cubicBezTo>
                    <a:pt x="113" y="125"/>
                    <a:pt x="114" y="124"/>
                    <a:pt x="115" y="123"/>
                  </a:cubicBezTo>
                  <a:cubicBezTo>
                    <a:pt x="115" y="123"/>
                    <a:pt x="115" y="123"/>
                    <a:pt x="115" y="123"/>
                  </a:cubicBezTo>
                  <a:cubicBezTo>
                    <a:pt x="114" y="124"/>
                    <a:pt x="114" y="125"/>
                    <a:pt x="113" y="126"/>
                  </a:cubicBezTo>
                  <a:cubicBezTo>
                    <a:pt x="111" y="127"/>
                    <a:pt x="110" y="128"/>
                    <a:pt x="109" y="129"/>
                  </a:cubicBezTo>
                  <a:cubicBezTo>
                    <a:pt x="110" y="128"/>
                    <a:pt x="111" y="127"/>
                    <a:pt x="112" y="125"/>
                  </a:cubicBezTo>
                  <a:close/>
                  <a:moveTo>
                    <a:pt x="104" y="117"/>
                  </a:moveTo>
                  <a:cubicBezTo>
                    <a:pt x="103" y="117"/>
                    <a:pt x="102" y="117"/>
                    <a:pt x="102" y="118"/>
                  </a:cubicBezTo>
                  <a:cubicBezTo>
                    <a:pt x="101" y="118"/>
                    <a:pt x="101" y="118"/>
                    <a:pt x="101" y="118"/>
                  </a:cubicBezTo>
                  <a:cubicBezTo>
                    <a:pt x="105" y="114"/>
                    <a:pt x="109" y="110"/>
                    <a:pt x="113" y="106"/>
                  </a:cubicBezTo>
                  <a:cubicBezTo>
                    <a:pt x="113" y="106"/>
                    <a:pt x="114" y="106"/>
                    <a:pt x="114" y="105"/>
                  </a:cubicBezTo>
                  <a:cubicBezTo>
                    <a:pt x="111" y="109"/>
                    <a:pt x="107" y="113"/>
                    <a:pt x="104" y="117"/>
                  </a:cubicBezTo>
                  <a:close/>
                  <a:moveTo>
                    <a:pt x="99" y="129"/>
                  </a:moveTo>
                  <a:cubicBezTo>
                    <a:pt x="99" y="128"/>
                    <a:pt x="100" y="128"/>
                    <a:pt x="100" y="127"/>
                  </a:cubicBezTo>
                  <a:cubicBezTo>
                    <a:pt x="100" y="129"/>
                    <a:pt x="99" y="130"/>
                    <a:pt x="98" y="131"/>
                  </a:cubicBezTo>
                  <a:cubicBezTo>
                    <a:pt x="97" y="132"/>
                    <a:pt x="96" y="133"/>
                    <a:pt x="95" y="135"/>
                  </a:cubicBezTo>
                  <a:cubicBezTo>
                    <a:pt x="94" y="135"/>
                    <a:pt x="94" y="134"/>
                    <a:pt x="93" y="134"/>
                  </a:cubicBezTo>
                  <a:cubicBezTo>
                    <a:pt x="95" y="132"/>
                    <a:pt x="97" y="130"/>
                    <a:pt x="99" y="129"/>
                  </a:cubicBezTo>
                  <a:close/>
                  <a:moveTo>
                    <a:pt x="103" y="132"/>
                  </a:moveTo>
                  <a:cubicBezTo>
                    <a:pt x="103" y="132"/>
                    <a:pt x="104" y="131"/>
                    <a:pt x="104" y="131"/>
                  </a:cubicBezTo>
                  <a:cubicBezTo>
                    <a:pt x="103" y="132"/>
                    <a:pt x="102" y="133"/>
                    <a:pt x="101" y="135"/>
                  </a:cubicBezTo>
                  <a:cubicBezTo>
                    <a:pt x="100" y="135"/>
                    <a:pt x="100" y="135"/>
                    <a:pt x="100" y="135"/>
                  </a:cubicBezTo>
                  <a:cubicBezTo>
                    <a:pt x="101" y="134"/>
                    <a:pt x="102" y="133"/>
                    <a:pt x="103" y="132"/>
                  </a:cubicBezTo>
                  <a:close/>
                  <a:moveTo>
                    <a:pt x="103" y="126"/>
                  </a:moveTo>
                  <a:cubicBezTo>
                    <a:pt x="104" y="125"/>
                    <a:pt x="105" y="124"/>
                    <a:pt x="106" y="123"/>
                  </a:cubicBezTo>
                  <a:cubicBezTo>
                    <a:pt x="106" y="122"/>
                    <a:pt x="107" y="121"/>
                    <a:pt x="108" y="121"/>
                  </a:cubicBezTo>
                  <a:cubicBezTo>
                    <a:pt x="108" y="121"/>
                    <a:pt x="109" y="121"/>
                    <a:pt x="109" y="121"/>
                  </a:cubicBezTo>
                  <a:cubicBezTo>
                    <a:pt x="107" y="123"/>
                    <a:pt x="105" y="124"/>
                    <a:pt x="103" y="126"/>
                  </a:cubicBezTo>
                  <a:close/>
                  <a:moveTo>
                    <a:pt x="110" y="141"/>
                  </a:moveTo>
                  <a:cubicBezTo>
                    <a:pt x="107" y="143"/>
                    <a:pt x="104" y="145"/>
                    <a:pt x="102" y="146"/>
                  </a:cubicBezTo>
                  <a:cubicBezTo>
                    <a:pt x="104" y="144"/>
                    <a:pt x="106" y="143"/>
                    <a:pt x="108" y="141"/>
                  </a:cubicBezTo>
                  <a:cubicBezTo>
                    <a:pt x="108" y="141"/>
                    <a:pt x="109" y="141"/>
                    <a:pt x="110" y="141"/>
                  </a:cubicBezTo>
                  <a:close/>
                  <a:moveTo>
                    <a:pt x="109" y="139"/>
                  </a:moveTo>
                  <a:cubicBezTo>
                    <a:pt x="112" y="137"/>
                    <a:pt x="114" y="134"/>
                    <a:pt x="117" y="132"/>
                  </a:cubicBezTo>
                  <a:cubicBezTo>
                    <a:pt x="117" y="132"/>
                    <a:pt x="117" y="131"/>
                    <a:pt x="118" y="131"/>
                  </a:cubicBezTo>
                  <a:cubicBezTo>
                    <a:pt x="115" y="134"/>
                    <a:pt x="113" y="137"/>
                    <a:pt x="111" y="140"/>
                  </a:cubicBezTo>
                  <a:cubicBezTo>
                    <a:pt x="111" y="140"/>
                    <a:pt x="111" y="140"/>
                    <a:pt x="111" y="140"/>
                  </a:cubicBezTo>
                  <a:cubicBezTo>
                    <a:pt x="111" y="140"/>
                    <a:pt x="110" y="139"/>
                    <a:pt x="109" y="139"/>
                  </a:cubicBezTo>
                  <a:close/>
                  <a:moveTo>
                    <a:pt x="116" y="122"/>
                  </a:moveTo>
                  <a:cubicBezTo>
                    <a:pt x="117" y="121"/>
                    <a:pt x="119" y="120"/>
                    <a:pt x="120" y="119"/>
                  </a:cubicBezTo>
                  <a:cubicBezTo>
                    <a:pt x="119" y="120"/>
                    <a:pt x="118" y="121"/>
                    <a:pt x="116" y="122"/>
                  </a:cubicBezTo>
                  <a:close/>
                  <a:moveTo>
                    <a:pt x="116" y="145"/>
                  </a:moveTo>
                  <a:cubicBezTo>
                    <a:pt x="116" y="144"/>
                    <a:pt x="117" y="144"/>
                    <a:pt x="118" y="143"/>
                  </a:cubicBezTo>
                  <a:cubicBezTo>
                    <a:pt x="118" y="144"/>
                    <a:pt x="118" y="144"/>
                    <a:pt x="118" y="144"/>
                  </a:cubicBezTo>
                  <a:cubicBezTo>
                    <a:pt x="118" y="144"/>
                    <a:pt x="118" y="144"/>
                    <a:pt x="118" y="144"/>
                  </a:cubicBezTo>
                  <a:cubicBezTo>
                    <a:pt x="118" y="144"/>
                    <a:pt x="118" y="144"/>
                    <a:pt x="117" y="145"/>
                  </a:cubicBezTo>
                  <a:cubicBezTo>
                    <a:pt x="116" y="145"/>
                    <a:pt x="115" y="146"/>
                    <a:pt x="114" y="146"/>
                  </a:cubicBezTo>
                  <a:cubicBezTo>
                    <a:pt x="115" y="146"/>
                    <a:pt x="115" y="145"/>
                    <a:pt x="116" y="145"/>
                  </a:cubicBezTo>
                  <a:close/>
                  <a:moveTo>
                    <a:pt x="122" y="144"/>
                  </a:moveTo>
                  <a:cubicBezTo>
                    <a:pt x="122" y="145"/>
                    <a:pt x="122" y="145"/>
                    <a:pt x="122" y="145"/>
                  </a:cubicBezTo>
                  <a:cubicBezTo>
                    <a:pt x="121" y="146"/>
                    <a:pt x="120" y="147"/>
                    <a:pt x="119" y="148"/>
                  </a:cubicBezTo>
                  <a:cubicBezTo>
                    <a:pt x="119" y="148"/>
                    <a:pt x="119" y="148"/>
                    <a:pt x="118" y="148"/>
                  </a:cubicBezTo>
                  <a:cubicBezTo>
                    <a:pt x="119" y="147"/>
                    <a:pt x="120" y="146"/>
                    <a:pt x="122" y="144"/>
                  </a:cubicBezTo>
                  <a:close/>
                  <a:moveTo>
                    <a:pt x="120" y="140"/>
                  </a:moveTo>
                  <a:cubicBezTo>
                    <a:pt x="120" y="139"/>
                    <a:pt x="121" y="139"/>
                    <a:pt x="122" y="138"/>
                  </a:cubicBezTo>
                  <a:cubicBezTo>
                    <a:pt x="125" y="137"/>
                    <a:pt x="128" y="135"/>
                    <a:pt x="131" y="133"/>
                  </a:cubicBezTo>
                  <a:cubicBezTo>
                    <a:pt x="130" y="134"/>
                    <a:pt x="128" y="135"/>
                    <a:pt x="127" y="136"/>
                  </a:cubicBezTo>
                  <a:cubicBezTo>
                    <a:pt x="125" y="137"/>
                    <a:pt x="122" y="139"/>
                    <a:pt x="120" y="140"/>
                  </a:cubicBezTo>
                  <a:close/>
                  <a:moveTo>
                    <a:pt x="129" y="143"/>
                  </a:moveTo>
                  <a:cubicBezTo>
                    <a:pt x="129" y="143"/>
                    <a:pt x="128" y="143"/>
                    <a:pt x="128" y="143"/>
                  </a:cubicBezTo>
                  <a:cubicBezTo>
                    <a:pt x="128" y="144"/>
                    <a:pt x="127" y="144"/>
                    <a:pt x="127" y="144"/>
                  </a:cubicBezTo>
                  <a:cubicBezTo>
                    <a:pt x="127" y="144"/>
                    <a:pt x="127" y="144"/>
                    <a:pt x="127" y="144"/>
                  </a:cubicBezTo>
                  <a:cubicBezTo>
                    <a:pt x="127" y="143"/>
                    <a:pt x="128" y="143"/>
                    <a:pt x="128" y="142"/>
                  </a:cubicBezTo>
                  <a:cubicBezTo>
                    <a:pt x="129" y="141"/>
                    <a:pt x="130" y="140"/>
                    <a:pt x="131" y="140"/>
                  </a:cubicBezTo>
                  <a:cubicBezTo>
                    <a:pt x="130" y="140"/>
                    <a:pt x="129" y="141"/>
                    <a:pt x="129" y="142"/>
                  </a:cubicBezTo>
                  <a:cubicBezTo>
                    <a:pt x="129" y="142"/>
                    <a:pt x="129" y="142"/>
                    <a:pt x="129" y="143"/>
                  </a:cubicBezTo>
                  <a:close/>
                  <a:moveTo>
                    <a:pt x="129" y="146"/>
                  </a:moveTo>
                  <a:cubicBezTo>
                    <a:pt x="129" y="146"/>
                    <a:pt x="129" y="146"/>
                    <a:pt x="130" y="146"/>
                  </a:cubicBezTo>
                  <a:cubicBezTo>
                    <a:pt x="129" y="147"/>
                    <a:pt x="129" y="148"/>
                    <a:pt x="128" y="148"/>
                  </a:cubicBezTo>
                  <a:cubicBezTo>
                    <a:pt x="127" y="149"/>
                    <a:pt x="126" y="149"/>
                    <a:pt x="125" y="150"/>
                  </a:cubicBezTo>
                  <a:cubicBezTo>
                    <a:pt x="126" y="149"/>
                    <a:pt x="128" y="148"/>
                    <a:pt x="129" y="146"/>
                  </a:cubicBezTo>
                  <a:close/>
                  <a:moveTo>
                    <a:pt x="134" y="157"/>
                  </a:moveTo>
                  <a:cubicBezTo>
                    <a:pt x="135" y="156"/>
                    <a:pt x="136" y="156"/>
                    <a:pt x="136" y="156"/>
                  </a:cubicBezTo>
                  <a:cubicBezTo>
                    <a:pt x="134" y="157"/>
                    <a:pt x="133" y="159"/>
                    <a:pt x="131" y="160"/>
                  </a:cubicBezTo>
                  <a:cubicBezTo>
                    <a:pt x="132" y="159"/>
                    <a:pt x="133" y="158"/>
                    <a:pt x="134" y="157"/>
                  </a:cubicBezTo>
                  <a:close/>
                  <a:moveTo>
                    <a:pt x="133" y="167"/>
                  </a:moveTo>
                  <a:cubicBezTo>
                    <a:pt x="135" y="165"/>
                    <a:pt x="138" y="163"/>
                    <a:pt x="140" y="162"/>
                  </a:cubicBezTo>
                  <a:cubicBezTo>
                    <a:pt x="139" y="163"/>
                    <a:pt x="138" y="164"/>
                    <a:pt x="137" y="165"/>
                  </a:cubicBezTo>
                  <a:cubicBezTo>
                    <a:pt x="136" y="165"/>
                    <a:pt x="135" y="166"/>
                    <a:pt x="134" y="166"/>
                  </a:cubicBezTo>
                  <a:cubicBezTo>
                    <a:pt x="134" y="167"/>
                    <a:pt x="133" y="167"/>
                    <a:pt x="133" y="167"/>
                  </a:cubicBezTo>
                  <a:cubicBezTo>
                    <a:pt x="133" y="167"/>
                    <a:pt x="133" y="167"/>
                    <a:pt x="133" y="167"/>
                  </a:cubicBezTo>
                  <a:close/>
                  <a:moveTo>
                    <a:pt x="138" y="160"/>
                  </a:moveTo>
                  <a:cubicBezTo>
                    <a:pt x="137" y="160"/>
                    <a:pt x="137" y="161"/>
                    <a:pt x="137" y="161"/>
                  </a:cubicBezTo>
                  <a:cubicBezTo>
                    <a:pt x="137" y="160"/>
                    <a:pt x="137" y="160"/>
                    <a:pt x="137" y="160"/>
                  </a:cubicBezTo>
                  <a:cubicBezTo>
                    <a:pt x="137" y="160"/>
                    <a:pt x="137" y="160"/>
                    <a:pt x="137" y="160"/>
                  </a:cubicBezTo>
                  <a:cubicBezTo>
                    <a:pt x="139" y="159"/>
                    <a:pt x="140" y="158"/>
                    <a:pt x="142" y="157"/>
                  </a:cubicBezTo>
                  <a:cubicBezTo>
                    <a:pt x="142" y="157"/>
                    <a:pt x="142" y="158"/>
                    <a:pt x="142" y="158"/>
                  </a:cubicBezTo>
                  <a:cubicBezTo>
                    <a:pt x="140" y="159"/>
                    <a:pt x="139" y="160"/>
                    <a:pt x="138" y="160"/>
                  </a:cubicBezTo>
                  <a:close/>
                  <a:moveTo>
                    <a:pt x="143" y="160"/>
                  </a:moveTo>
                  <a:cubicBezTo>
                    <a:pt x="145" y="159"/>
                    <a:pt x="148" y="158"/>
                    <a:pt x="150" y="157"/>
                  </a:cubicBezTo>
                  <a:cubicBezTo>
                    <a:pt x="149" y="158"/>
                    <a:pt x="148" y="159"/>
                    <a:pt x="147" y="160"/>
                  </a:cubicBezTo>
                  <a:cubicBezTo>
                    <a:pt x="145" y="161"/>
                    <a:pt x="143" y="162"/>
                    <a:pt x="141" y="163"/>
                  </a:cubicBezTo>
                  <a:cubicBezTo>
                    <a:pt x="142" y="162"/>
                    <a:pt x="142" y="161"/>
                    <a:pt x="143" y="160"/>
                  </a:cubicBezTo>
                  <a:close/>
                  <a:moveTo>
                    <a:pt x="147" y="162"/>
                  </a:moveTo>
                  <a:cubicBezTo>
                    <a:pt x="148" y="161"/>
                    <a:pt x="149" y="161"/>
                    <a:pt x="150" y="160"/>
                  </a:cubicBezTo>
                  <a:cubicBezTo>
                    <a:pt x="150" y="161"/>
                    <a:pt x="149" y="161"/>
                    <a:pt x="149" y="162"/>
                  </a:cubicBezTo>
                  <a:cubicBezTo>
                    <a:pt x="148" y="162"/>
                    <a:pt x="147" y="162"/>
                    <a:pt x="146" y="163"/>
                  </a:cubicBezTo>
                  <a:cubicBezTo>
                    <a:pt x="146" y="162"/>
                    <a:pt x="147" y="162"/>
                    <a:pt x="147" y="162"/>
                  </a:cubicBezTo>
                  <a:close/>
                  <a:moveTo>
                    <a:pt x="150" y="163"/>
                  </a:moveTo>
                  <a:cubicBezTo>
                    <a:pt x="150" y="163"/>
                    <a:pt x="151" y="163"/>
                    <a:pt x="152" y="162"/>
                  </a:cubicBezTo>
                  <a:cubicBezTo>
                    <a:pt x="150" y="164"/>
                    <a:pt x="148" y="166"/>
                    <a:pt x="146" y="168"/>
                  </a:cubicBezTo>
                  <a:cubicBezTo>
                    <a:pt x="147" y="166"/>
                    <a:pt x="148" y="165"/>
                    <a:pt x="150" y="163"/>
                  </a:cubicBezTo>
                  <a:close/>
                  <a:moveTo>
                    <a:pt x="146" y="157"/>
                  </a:moveTo>
                  <a:cubicBezTo>
                    <a:pt x="146" y="157"/>
                    <a:pt x="146" y="157"/>
                    <a:pt x="146" y="157"/>
                  </a:cubicBezTo>
                  <a:cubicBezTo>
                    <a:pt x="147" y="156"/>
                    <a:pt x="149" y="155"/>
                    <a:pt x="150" y="153"/>
                  </a:cubicBezTo>
                  <a:cubicBezTo>
                    <a:pt x="152" y="153"/>
                    <a:pt x="153" y="152"/>
                    <a:pt x="155" y="151"/>
                  </a:cubicBezTo>
                  <a:cubicBezTo>
                    <a:pt x="155" y="151"/>
                    <a:pt x="155" y="151"/>
                    <a:pt x="156" y="151"/>
                  </a:cubicBezTo>
                  <a:cubicBezTo>
                    <a:pt x="156" y="152"/>
                    <a:pt x="155" y="152"/>
                    <a:pt x="155" y="152"/>
                  </a:cubicBezTo>
                  <a:cubicBezTo>
                    <a:pt x="152" y="154"/>
                    <a:pt x="149" y="156"/>
                    <a:pt x="146" y="157"/>
                  </a:cubicBezTo>
                  <a:close/>
                  <a:moveTo>
                    <a:pt x="154" y="158"/>
                  </a:moveTo>
                  <a:cubicBezTo>
                    <a:pt x="155" y="158"/>
                    <a:pt x="156" y="157"/>
                    <a:pt x="157" y="157"/>
                  </a:cubicBezTo>
                  <a:cubicBezTo>
                    <a:pt x="157" y="157"/>
                    <a:pt x="156" y="158"/>
                    <a:pt x="155" y="159"/>
                  </a:cubicBezTo>
                  <a:cubicBezTo>
                    <a:pt x="154" y="159"/>
                    <a:pt x="153" y="160"/>
                    <a:pt x="152" y="160"/>
                  </a:cubicBezTo>
                  <a:cubicBezTo>
                    <a:pt x="153" y="160"/>
                    <a:pt x="153" y="159"/>
                    <a:pt x="154" y="158"/>
                  </a:cubicBezTo>
                  <a:close/>
                  <a:moveTo>
                    <a:pt x="157" y="155"/>
                  </a:moveTo>
                  <a:cubicBezTo>
                    <a:pt x="158" y="154"/>
                    <a:pt x="159" y="153"/>
                    <a:pt x="160" y="151"/>
                  </a:cubicBezTo>
                  <a:cubicBezTo>
                    <a:pt x="162" y="150"/>
                    <a:pt x="164" y="149"/>
                    <a:pt x="166" y="147"/>
                  </a:cubicBezTo>
                  <a:cubicBezTo>
                    <a:pt x="165" y="149"/>
                    <a:pt x="163" y="151"/>
                    <a:pt x="161" y="153"/>
                  </a:cubicBezTo>
                  <a:cubicBezTo>
                    <a:pt x="160" y="153"/>
                    <a:pt x="158" y="154"/>
                    <a:pt x="157" y="155"/>
                  </a:cubicBezTo>
                  <a:close/>
                  <a:moveTo>
                    <a:pt x="162" y="154"/>
                  </a:moveTo>
                  <a:cubicBezTo>
                    <a:pt x="164" y="154"/>
                    <a:pt x="165" y="153"/>
                    <a:pt x="167" y="152"/>
                  </a:cubicBezTo>
                  <a:cubicBezTo>
                    <a:pt x="167" y="153"/>
                    <a:pt x="167" y="153"/>
                    <a:pt x="167" y="153"/>
                  </a:cubicBezTo>
                  <a:cubicBezTo>
                    <a:pt x="165" y="154"/>
                    <a:pt x="164" y="155"/>
                    <a:pt x="163" y="156"/>
                  </a:cubicBezTo>
                  <a:cubicBezTo>
                    <a:pt x="162" y="156"/>
                    <a:pt x="161" y="157"/>
                    <a:pt x="160" y="157"/>
                  </a:cubicBezTo>
                  <a:cubicBezTo>
                    <a:pt x="161" y="156"/>
                    <a:pt x="162" y="155"/>
                    <a:pt x="162" y="154"/>
                  </a:cubicBezTo>
                  <a:close/>
                  <a:moveTo>
                    <a:pt x="164" y="159"/>
                  </a:moveTo>
                  <a:cubicBezTo>
                    <a:pt x="165" y="158"/>
                    <a:pt x="166" y="157"/>
                    <a:pt x="167" y="156"/>
                  </a:cubicBezTo>
                  <a:cubicBezTo>
                    <a:pt x="167" y="156"/>
                    <a:pt x="167" y="156"/>
                    <a:pt x="168" y="156"/>
                  </a:cubicBezTo>
                  <a:cubicBezTo>
                    <a:pt x="166" y="157"/>
                    <a:pt x="164" y="159"/>
                    <a:pt x="162" y="161"/>
                  </a:cubicBezTo>
                  <a:cubicBezTo>
                    <a:pt x="163" y="160"/>
                    <a:pt x="163" y="160"/>
                    <a:pt x="164" y="159"/>
                  </a:cubicBezTo>
                  <a:close/>
                  <a:moveTo>
                    <a:pt x="169" y="156"/>
                  </a:moveTo>
                  <a:cubicBezTo>
                    <a:pt x="168" y="158"/>
                    <a:pt x="166" y="160"/>
                    <a:pt x="165" y="162"/>
                  </a:cubicBezTo>
                  <a:cubicBezTo>
                    <a:pt x="164" y="162"/>
                    <a:pt x="163" y="162"/>
                    <a:pt x="163" y="163"/>
                  </a:cubicBezTo>
                  <a:cubicBezTo>
                    <a:pt x="165" y="161"/>
                    <a:pt x="167" y="159"/>
                    <a:pt x="169" y="156"/>
                  </a:cubicBezTo>
                  <a:close/>
                  <a:moveTo>
                    <a:pt x="166" y="151"/>
                  </a:moveTo>
                  <a:cubicBezTo>
                    <a:pt x="169" y="147"/>
                    <a:pt x="173" y="144"/>
                    <a:pt x="176" y="140"/>
                  </a:cubicBezTo>
                  <a:cubicBezTo>
                    <a:pt x="177" y="140"/>
                    <a:pt x="177" y="140"/>
                    <a:pt x="178" y="139"/>
                  </a:cubicBezTo>
                  <a:cubicBezTo>
                    <a:pt x="177" y="140"/>
                    <a:pt x="177" y="140"/>
                    <a:pt x="177" y="141"/>
                  </a:cubicBezTo>
                  <a:cubicBezTo>
                    <a:pt x="174" y="144"/>
                    <a:pt x="172" y="146"/>
                    <a:pt x="170" y="149"/>
                  </a:cubicBezTo>
                  <a:cubicBezTo>
                    <a:pt x="168" y="150"/>
                    <a:pt x="167" y="150"/>
                    <a:pt x="166" y="151"/>
                  </a:cubicBezTo>
                  <a:close/>
                  <a:moveTo>
                    <a:pt x="177" y="151"/>
                  </a:moveTo>
                  <a:cubicBezTo>
                    <a:pt x="175" y="153"/>
                    <a:pt x="174" y="155"/>
                    <a:pt x="172" y="157"/>
                  </a:cubicBezTo>
                  <a:cubicBezTo>
                    <a:pt x="172" y="157"/>
                    <a:pt x="171" y="157"/>
                    <a:pt x="171" y="158"/>
                  </a:cubicBezTo>
                  <a:cubicBezTo>
                    <a:pt x="173" y="156"/>
                    <a:pt x="174" y="154"/>
                    <a:pt x="175" y="152"/>
                  </a:cubicBezTo>
                  <a:cubicBezTo>
                    <a:pt x="176" y="152"/>
                    <a:pt x="177" y="151"/>
                    <a:pt x="177" y="151"/>
                  </a:cubicBezTo>
                  <a:close/>
                  <a:moveTo>
                    <a:pt x="186" y="127"/>
                  </a:moveTo>
                  <a:cubicBezTo>
                    <a:pt x="186" y="126"/>
                    <a:pt x="187" y="126"/>
                    <a:pt x="187" y="125"/>
                  </a:cubicBezTo>
                  <a:cubicBezTo>
                    <a:pt x="189" y="124"/>
                    <a:pt x="191" y="123"/>
                    <a:pt x="193" y="122"/>
                  </a:cubicBezTo>
                  <a:cubicBezTo>
                    <a:pt x="193" y="122"/>
                    <a:pt x="193" y="122"/>
                    <a:pt x="193" y="122"/>
                  </a:cubicBezTo>
                  <a:cubicBezTo>
                    <a:pt x="191" y="124"/>
                    <a:pt x="188" y="125"/>
                    <a:pt x="186" y="127"/>
                  </a:cubicBezTo>
                  <a:close/>
                  <a:moveTo>
                    <a:pt x="198" y="122"/>
                  </a:moveTo>
                  <a:cubicBezTo>
                    <a:pt x="198" y="123"/>
                    <a:pt x="197" y="124"/>
                    <a:pt x="196" y="124"/>
                  </a:cubicBezTo>
                  <a:cubicBezTo>
                    <a:pt x="195" y="125"/>
                    <a:pt x="194" y="126"/>
                    <a:pt x="192" y="127"/>
                  </a:cubicBezTo>
                  <a:cubicBezTo>
                    <a:pt x="194" y="125"/>
                    <a:pt x="196" y="123"/>
                    <a:pt x="198" y="122"/>
                  </a:cubicBezTo>
                  <a:close/>
                  <a:moveTo>
                    <a:pt x="203" y="120"/>
                  </a:moveTo>
                  <a:cubicBezTo>
                    <a:pt x="204" y="119"/>
                    <a:pt x="204" y="119"/>
                    <a:pt x="204" y="118"/>
                  </a:cubicBezTo>
                  <a:cubicBezTo>
                    <a:pt x="205" y="118"/>
                    <a:pt x="205" y="118"/>
                    <a:pt x="206" y="117"/>
                  </a:cubicBezTo>
                  <a:cubicBezTo>
                    <a:pt x="205" y="118"/>
                    <a:pt x="204" y="119"/>
                    <a:pt x="203" y="120"/>
                  </a:cubicBezTo>
                  <a:close/>
                  <a:moveTo>
                    <a:pt x="207" y="110"/>
                  </a:moveTo>
                  <a:cubicBezTo>
                    <a:pt x="207" y="110"/>
                    <a:pt x="206" y="110"/>
                    <a:pt x="206" y="110"/>
                  </a:cubicBezTo>
                  <a:cubicBezTo>
                    <a:pt x="204" y="112"/>
                    <a:pt x="201" y="113"/>
                    <a:pt x="199" y="114"/>
                  </a:cubicBezTo>
                  <a:cubicBezTo>
                    <a:pt x="198" y="115"/>
                    <a:pt x="197" y="115"/>
                    <a:pt x="197" y="115"/>
                  </a:cubicBezTo>
                  <a:cubicBezTo>
                    <a:pt x="199" y="114"/>
                    <a:pt x="200" y="113"/>
                    <a:pt x="202" y="112"/>
                  </a:cubicBezTo>
                  <a:cubicBezTo>
                    <a:pt x="204" y="111"/>
                    <a:pt x="206" y="110"/>
                    <a:pt x="208" y="109"/>
                  </a:cubicBezTo>
                  <a:cubicBezTo>
                    <a:pt x="208" y="109"/>
                    <a:pt x="207" y="110"/>
                    <a:pt x="207" y="110"/>
                  </a:cubicBezTo>
                  <a:close/>
                  <a:moveTo>
                    <a:pt x="195" y="112"/>
                  </a:moveTo>
                  <a:cubicBezTo>
                    <a:pt x="194" y="112"/>
                    <a:pt x="194" y="112"/>
                    <a:pt x="193" y="112"/>
                  </a:cubicBezTo>
                  <a:cubicBezTo>
                    <a:pt x="194" y="112"/>
                    <a:pt x="194" y="111"/>
                    <a:pt x="195" y="110"/>
                  </a:cubicBezTo>
                  <a:cubicBezTo>
                    <a:pt x="196" y="109"/>
                    <a:pt x="198" y="108"/>
                    <a:pt x="199" y="106"/>
                  </a:cubicBezTo>
                  <a:cubicBezTo>
                    <a:pt x="199" y="106"/>
                    <a:pt x="199" y="106"/>
                    <a:pt x="199" y="106"/>
                  </a:cubicBezTo>
                  <a:cubicBezTo>
                    <a:pt x="198" y="108"/>
                    <a:pt x="197" y="110"/>
                    <a:pt x="195" y="112"/>
                  </a:cubicBezTo>
                  <a:close/>
                  <a:moveTo>
                    <a:pt x="193" y="106"/>
                  </a:moveTo>
                  <a:cubicBezTo>
                    <a:pt x="194" y="106"/>
                    <a:pt x="195" y="105"/>
                    <a:pt x="196" y="104"/>
                  </a:cubicBezTo>
                  <a:cubicBezTo>
                    <a:pt x="196" y="105"/>
                    <a:pt x="196" y="105"/>
                    <a:pt x="195" y="106"/>
                  </a:cubicBezTo>
                  <a:cubicBezTo>
                    <a:pt x="195" y="106"/>
                    <a:pt x="194" y="106"/>
                    <a:pt x="193" y="106"/>
                  </a:cubicBezTo>
                  <a:close/>
                  <a:moveTo>
                    <a:pt x="196" y="97"/>
                  </a:moveTo>
                  <a:cubicBezTo>
                    <a:pt x="196" y="97"/>
                    <a:pt x="195" y="97"/>
                    <a:pt x="195" y="98"/>
                  </a:cubicBezTo>
                  <a:cubicBezTo>
                    <a:pt x="193" y="98"/>
                    <a:pt x="191" y="99"/>
                    <a:pt x="189" y="100"/>
                  </a:cubicBezTo>
                  <a:cubicBezTo>
                    <a:pt x="190" y="100"/>
                    <a:pt x="190" y="99"/>
                    <a:pt x="191" y="98"/>
                  </a:cubicBezTo>
                  <a:cubicBezTo>
                    <a:pt x="193" y="97"/>
                    <a:pt x="195" y="96"/>
                    <a:pt x="197" y="95"/>
                  </a:cubicBezTo>
                  <a:cubicBezTo>
                    <a:pt x="196" y="96"/>
                    <a:pt x="196" y="97"/>
                    <a:pt x="196" y="97"/>
                  </a:cubicBezTo>
                  <a:close/>
                  <a:moveTo>
                    <a:pt x="195" y="92"/>
                  </a:moveTo>
                  <a:cubicBezTo>
                    <a:pt x="192" y="94"/>
                    <a:pt x="189" y="95"/>
                    <a:pt x="187" y="97"/>
                  </a:cubicBezTo>
                  <a:cubicBezTo>
                    <a:pt x="187" y="96"/>
                    <a:pt x="188" y="96"/>
                    <a:pt x="189" y="95"/>
                  </a:cubicBezTo>
                  <a:cubicBezTo>
                    <a:pt x="191" y="94"/>
                    <a:pt x="193" y="93"/>
                    <a:pt x="196" y="92"/>
                  </a:cubicBezTo>
                  <a:cubicBezTo>
                    <a:pt x="196" y="92"/>
                    <a:pt x="195" y="92"/>
                    <a:pt x="195" y="92"/>
                  </a:cubicBezTo>
                  <a:close/>
                  <a:moveTo>
                    <a:pt x="190" y="89"/>
                  </a:moveTo>
                  <a:cubicBezTo>
                    <a:pt x="189" y="90"/>
                    <a:pt x="188" y="90"/>
                    <a:pt x="187" y="91"/>
                  </a:cubicBezTo>
                  <a:cubicBezTo>
                    <a:pt x="189" y="90"/>
                    <a:pt x="190" y="89"/>
                    <a:pt x="191" y="88"/>
                  </a:cubicBezTo>
                  <a:lnTo>
                    <a:pt x="190" y="89"/>
                  </a:lnTo>
                  <a:close/>
                  <a:moveTo>
                    <a:pt x="190" y="86"/>
                  </a:moveTo>
                  <a:cubicBezTo>
                    <a:pt x="189" y="87"/>
                    <a:pt x="187" y="87"/>
                    <a:pt x="186" y="88"/>
                  </a:cubicBezTo>
                  <a:cubicBezTo>
                    <a:pt x="187" y="87"/>
                    <a:pt x="187" y="86"/>
                    <a:pt x="188" y="86"/>
                  </a:cubicBezTo>
                  <a:cubicBezTo>
                    <a:pt x="190" y="84"/>
                    <a:pt x="193" y="83"/>
                    <a:pt x="195" y="82"/>
                  </a:cubicBezTo>
                  <a:cubicBezTo>
                    <a:pt x="195" y="82"/>
                    <a:pt x="195" y="82"/>
                    <a:pt x="195" y="82"/>
                  </a:cubicBezTo>
                  <a:cubicBezTo>
                    <a:pt x="193" y="84"/>
                    <a:pt x="192" y="85"/>
                    <a:pt x="190" y="86"/>
                  </a:cubicBezTo>
                  <a:close/>
                  <a:moveTo>
                    <a:pt x="195" y="86"/>
                  </a:moveTo>
                  <a:cubicBezTo>
                    <a:pt x="196" y="85"/>
                    <a:pt x="197" y="85"/>
                    <a:pt x="199" y="84"/>
                  </a:cubicBezTo>
                  <a:cubicBezTo>
                    <a:pt x="198" y="85"/>
                    <a:pt x="197" y="86"/>
                    <a:pt x="196" y="87"/>
                  </a:cubicBezTo>
                  <a:cubicBezTo>
                    <a:pt x="195" y="87"/>
                    <a:pt x="195" y="87"/>
                    <a:pt x="194" y="87"/>
                  </a:cubicBezTo>
                  <a:cubicBezTo>
                    <a:pt x="195" y="87"/>
                    <a:pt x="195" y="87"/>
                    <a:pt x="195" y="86"/>
                  </a:cubicBezTo>
                  <a:close/>
                  <a:moveTo>
                    <a:pt x="187" y="80"/>
                  </a:moveTo>
                  <a:cubicBezTo>
                    <a:pt x="185" y="81"/>
                    <a:pt x="182" y="82"/>
                    <a:pt x="179" y="83"/>
                  </a:cubicBezTo>
                  <a:cubicBezTo>
                    <a:pt x="179" y="82"/>
                    <a:pt x="179" y="82"/>
                    <a:pt x="179" y="82"/>
                  </a:cubicBezTo>
                  <a:cubicBezTo>
                    <a:pt x="182" y="81"/>
                    <a:pt x="184" y="80"/>
                    <a:pt x="187" y="79"/>
                  </a:cubicBezTo>
                  <a:cubicBezTo>
                    <a:pt x="189" y="78"/>
                    <a:pt x="191" y="77"/>
                    <a:pt x="192" y="76"/>
                  </a:cubicBezTo>
                  <a:cubicBezTo>
                    <a:pt x="191" y="78"/>
                    <a:pt x="189" y="79"/>
                    <a:pt x="187" y="80"/>
                  </a:cubicBezTo>
                  <a:close/>
                  <a:moveTo>
                    <a:pt x="179" y="85"/>
                  </a:moveTo>
                  <a:cubicBezTo>
                    <a:pt x="178" y="85"/>
                    <a:pt x="177" y="86"/>
                    <a:pt x="177" y="86"/>
                  </a:cubicBezTo>
                  <a:cubicBezTo>
                    <a:pt x="177" y="86"/>
                    <a:pt x="177" y="85"/>
                    <a:pt x="177" y="85"/>
                  </a:cubicBezTo>
                  <a:cubicBezTo>
                    <a:pt x="178" y="85"/>
                    <a:pt x="179" y="85"/>
                    <a:pt x="179" y="85"/>
                  </a:cubicBezTo>
                  <a:close/>
                  <a:moveTo>
                    <a:pt x="175" y="84"/>
                  </a:moveTo>
                  <a:cubicBezTo>
                    <a:pt x="174" y="84"/>
                    <a:pt x="172" y="84"/>
                    <a:pt x="171" y="85"/>
                  </a:cubicBezTo>
                  <a:cubicBezTo>
                    <a:pt x="171" y="84"/>
                    <a:pt x="172" y="84"/>
                    <a:pt x="173" y="83"/>
                  </a:cubicBezTo>
                  <a:cubicBezTo>
                    <a:pt x="174" y="83"/>
                    <a:pt x="175" y="83"/>
                    <a:pt x="177" y="82"/>
                  </a:cubicBezTo>
                  <a:cubicBezTo>
                    <a:pt x="176" y="83"/>
                    <a:pt x="176" y="83"/>
                    <a:pt x="175" y="84"/>
                  </a:cubicBezTo>
                  <a:close/>
                  <a:moveTo>
                    <a:pt x="172" y="81"/>
                  </a:moveTo>
                  <a:cubicBezTo>
                    <a:pt x="172" y="81"/>
                    <a:pt x="172" y="81"/>
                    <a:pt x="171" y="82"/>
                  </a:cubicBezTo>
                  <a:cubicBezTo>
                    <a:pt x="172" y="81"/>
                    <a:pt x="173" y="80"/>
                    <a:pt x="174" y="79"/>
                  </a:cubicBezTo>
                  <a:cubicBezTo>
                    <a:pt x="174" y="79"/>
                    <a:pt x="174" y="79"/>
                    <a:pt x="174" y="79"/>
                  </a:cubicBezTo>
                  <a:cubicBezTo>
                    <a:pt x="176" y="78"/>
                    <a:pt x="178" y="78"/>
                    <a:pt x="179" y="77"/>
                  </a:cubicBezTo>
                  <a:cubicBezTo>
                    <a:pt x="177" y="78"/>
                    <a:pt x="174" y="80"/>
                    <a:pt x="172" y="81"/>
                  </a:cubicBezTo>
                  <a:close/>
                  <a:moveTo>
                    <a:pt x="177" y="74"/>
                  </a:moveTo>
                  <a:cubicBezTo>
                    <a:pt x="175" y="75"/>
                    <a:pt x="173" y="76"/>
                    <a:pt x="171" y="77"/>
                  </a:cubicBezTo>
                  <a:cubicBezTo>
                    <a:pt x="171" y="76"/>
                    <a:pt x="170" y="76"/>
                    <a:pt x="170" y="76"/>
                  </a:cubicBezTo>
                  <a:cubicBezTo>
                    <a:pt x="171" y="75"/>
                    <a:pt x="172" y="75"/>
                    <a:pt x="173" y="74"/>
                  </a:cubicBezTo>
                  <a:cubicBezTo>
                    <a:pt x="176" y="73"/>
                    <a:pt x="178" y="72"/>
                    <a:pt x="180" y="72"/>
                  </a:cubicBezTo>
                  <a:cubicBezTo>
                    <a:pt x="179" y="73"/>
                    <a:pt x="178" y="73"/>
                    <a:pt x="177" y="74"/>
                  </a:cubicBezTo>
                  <a:close/>
                  <a:moveTo>
                    <a:pt x="172" y="86"/>
                  </a:moveTo>
                  <a:cubicBezTo>
                    <a:pt x="164" y="94"/>
                    <a:pt x="155" y="102"/>
                    <a:pt x="147" y="110"/>
                  </a:cubicBezTo>
                  <a:cubicBezTo>
                    <a:pt x="143" y="112"/>
                    <a:pt x="139" y="114"/>
                    <a:pt x="135" y="116"/>
                  </a:cubicBezTo>
                  <a:cubicBezTo>
                    <a:pt x="137" y="114"/>
                    <a:pt x="139" y="112"/>
                    <a:pt x="141" y="110"/>
                  </a:cubicBezTo>
                  <a:cubicBezTo>
                    <a:pt x="147" y="104"/>
                    <a:pt x="154" y="99"/>
                    <a:pt x="160" y="93"/>
                  </a:cubicBezTo>
                  <a:cubicBezTo>
                    <a:pt x="162" y="91"/>
                    <a:pt x="164" y="88"/>
                    <a:pt x="167" y="86"/>
                  </a:cubicBezTo>
                  <a:cubicBezTo>
                    <a:pt x="167" y="87"/>
                    <a:pt x="167" y="87"/>
                    <a:pt x="167" y="87"/>
                  </a:cubicBezTo>
                  <a:cubicBezTo>
                    <a:pt x="169" y="87"/>
                    <a:pt x="171" y="86"/>
                    <a:pt x="172" y="86"/>
                  </a:cubicBezTo>
                  <a:close/>
                  <a:moveTo>
                    <a:pt x="168" y="82"/>
                  </a:moveTo>
                  <a:cubicBezTo>
                    <a:pt x="167" y="82"/>
                    <a:pt x="167" y="83"/>
                    <a:pt x="167" y="83"/>
                  </a:cubicBezTo>
                  <a:cubicBezTo>
                    <a:pt x="160" y="90"/>
                    <a:pt x="152" y="97"/>
                    <a:pt x="145" y="104"/>
                  </a:cubicBezTo>
                  <a:cubicBezTo>
                    <a:pt x="152" y="97"/>
                    <a:pt x="160" y="89"/>
                    <a:pt x="167" y="81"/>
                  </a:cubicBezTo>
                  <a:cubicBezTo>
                    <a:pt x="168" y="81"/>
                    <a:pt x="168" y="81"/>
                    <a:pt x="169" y="81"/>
                  </a:cubicBezTo>
                  <a:cubicBezTo>
                    <a:pt x="168" y="81"/>
                    <a:pt x="168" y="81"/>
                    <a:pt x="168" y="82"/>
                  </a:cubicBezTo>
                  <a:close/>
                  <a:moveTo>
                    <a:pt x="167" y="72"/>
                  </a:moveTo>
                  <a:cubicBezTo>
                    <a:pt x="166" y="73"/>
                    <a:pt x="166" y="73"/>
                    <a:pt x="165" y="74"/>
                  </a:cubicBezTo>
                  <a:cubicBezTo>
                    <a:pt x="165" y="74"/>
                    <a:pt x="164" y="74"/>
                    <a:pt x="164" y="74"/>
                  </a:cubicBezTo>
                  <a:cubicBezTo>
                    <a:pt x="164" y="74"/>
                    <a:pt x="164" y="75"/>
                    <a:pt x="163" y="75"/>
                  </a:cubicBezTo>
                  <a:cubicBezTo>
                    <a:pt x="164" y="74"/>
                    <a:pt x="164" y="73"/>
                    <a:pt x="165" y="73"/>
                  </a:cubicBezTo>
                  <a:cubicBezTo>
                    <a:pt x="166" y="72"/>
                    <a:pt x="167" y="72"/>
                    <a:pt x="167" y="72"/>
                  </a:cubicBezTo>
                  <a:cubicBezTo>
                    <a:pt x="167" y="72"/>
                    <a:pt x="167" y="72"/>
                    <a:pt x="167" y="72"/>
                  </a:cubicBezTo>
                  <a:close/>
                  <a:moveTo>
                    <a:pt x="164" y="82"/>
                  </a:moveTo>
                  <a:cubicBezTo>
                    <a:pt x="159" y="87"/>
                    <a:pt x="155" y="91"/>
                    <a:pt x="150" y="96"/>
                  </a:cubicBezTo>
                  <a:cubicBezTo>
                    <a:pt x="150" y="96"/>
                    <a:pt x="150" y="96"/>
                    <a:pt x="150" y="96"/>
                  </a:cubicBezTo>
                  <a:cubicBezTo>
                    <a:pt x="147" y="97"/>
                    <a:pt x="145" y="99"/>
                    <a:pt x="142" y="100"/>
                  </a:cubicBezTo>
                  <a:cubicBezTo>
                    <a:pt x="146" y="97"/>
                    <a:pt x="149" y="93"/>
                    <a:pt x="152" y="90"/>
                  </a:cubicBezTo>
                  <a:cubicBezTo>
                    <a:pt x="155" y="87"/>
                    <a:pt x="159" y="85"/>
                    <a:pt x="163" y="82"/>
                  </a:cubicBezTo>
                  <a:cubicBezTo>
                    <a:pt x="163" y="82"/>
                    <a:pt x="163" y="82"/>
                    <a:pt x="164" y="82"/>
                  </a:cubicBezTo>
                  <a:close/>
                  <a:moveTo>
                    <a:pt x="159" y="78"/>
                  </a:moveTo>
                  <a:cubicBezTo>
                    <a:pt x="158" y="78"/>
                    <a:pt x="158" y="79"/>
                    <a:pt x="158" y="79"/>
                  </a:cubicBezTo>
                  <a:cubicBezTo>
                    <a:pt x="157" y="79"/>
                    <a:pt x="157" y="80"/>
                    <a:pt x="157" y="80"/>
                  </a:cubicBezTo>
                  <a:cubicBezTo>
                    <a:pt x="157" y="80"/>
                    <a:pt x="157" y="80"/>
                    <a:pt x="157" y="81"/>
                  </a:cubicBezTo>
                  <a:cubicBezTo>
                    <a:pt x="151" y="86"/>
                    <a:pt x="146" y="91"/>
                    <a:pt x="140" y="96"/>
                  </a:cubicBezTo>
                  <a:cubicBezTo>
                    <a:pt x="136" y="99"/>
                    <a:pt x="133" y="102"/>
                    <a:pt x="129" y="105"/>
                  </a:cubicBezTo>
                  <a:cubicBezTo>
                    <a:pt x="126" y="108"/>
                    <a:pt x="122" y="111"/>
                    <a:pt x="118" y="113"/>
                  </a:cubicBezTo>
                  <a:cubicBezTo>
                    <a:pt x="120" y="112"/>
                    <a:pt x="121" y="110"/>
                    <a:pt x="123" y="109"/>
                  </a:cubicBezTo>
                  <a:cubicBezTo>
                    <a:pt x="130" y="103"/>
                    <a:pt x="136" y="97"/>
                    <a:pt x="142" y="90"/>
                  </a:cubicBezTo>
                  <a:cubicBezTo>
                    <a:pt x="143" y="90"/>
                    <a:pt x="143" y="90"/>
                    <a:pt x="143" y="90"/>
                  </a:cubicBezTo>
                  <a:cubicBezTo>
                    <a:pt x="147" y="85"/>
                    <a:pt x="152" y="81"/>
                    <a:pt x="158" y="77"/>
                  </a:cubicBezTo>
                  <a:cubicBezTo>
                    <a:pt x="158" y="77"/>
                    <a:pt x="159" y="77"/>
                    <a:pt x="159" y="77"/>
                  </a:cubicBezTo>
                  <a:cubicBezTo>
                    <a:pt x="159" y="78"/>
                    <a:pt x="159" y="78"/>
                    <a:pt x="159" y="78"/>
                  </a:cubicBezTo>
                  <a:close/>
                  <a:moveTo>
                    <a:pt x="153" y="77"/>
                  </a:moveTo>
                  <a:cubicBezTo>
                    <a:pt x="153" y="77"/>
                    <a:pt x="153" y="77"/>
                    <a:pt x="153" y="77"/>
                  </a:cubicBezTo>
                  <a:cubicBezTo>
                    <a:pt x="149" y="81"/>
                    <a:pt x="145" y="84"/>
                    <a:pt x="141" y="87"/>
                  </a:cubicBezTo>
                  <a:cubicBezTo>
                    <a:pt x="142" y="85"/>
                    <a:pt x="143" y="84"/>
                    <a:pt x="144" y="83"/>
                  </a:cubicBezTo>
                  <a:cubicBezTo>
                    <a:pt x="144" y="82"/>
                    <a:pt x="144" y="82"/>
                    <a:pt x="143" y="82"/>
                  </a:cubicBezTo>
                  <a:cubicBezTo>
                    <a:pt x="142" y="82"/>
                    <a:pt x="141" y="82"/>
                    <a:pt x="140" y="82"/>
                  </a:cubicBezTo>
                  <a:cubicBezTo>
                    <a:pt x="142" y="79"/>
                    <a:pt x="145" y="77"/>
                    <a:pt x="148" y="74"/>
                  </a:cubicBezTo>
                  <a:cubicBezTo>
                    <a:pt x="148" y="75"/>
                    <a:pt x="149" y="75"/>
                    <a:pt x="149" y="75"/>
                  </a:cubicBezTo>
                  <a:cubicBezTo>
                    <a:pt x="151" y="75"/>
                    <a:pt x="152" y="75"/>
                    <a:pt x="154" y="75"/>
                  </a:cubicBezTo>
                  <a:cubicBezTo>
                    <a:pt x="154" y="75"/>
                    <a:pt x="153" y="75"/>
                    <a:pt x="153" y="76"/>
                  </a:cubicBezTo>
                  <a:cubicBezTo>
                    <a:pt x="152" y="76"/>
                    <a:pt x="152" y="77"/>
                    <a:pt x="153" y="77"/>
                  </a:cubicBezTo>
                  <a:close/>
                  <a:moveTo>
                    <a:pt x="138" y="78"/>
                  </a:moveTo>
                  <a:cubicBezTo>
                    <a:pt x="139" y="77"/>
                    <a:pt x="140" y="76"/>
                    <a:pt x="141" y="75"/>
                  </a:cubicBezTo>
                  <a:cubicBezTo>
                    <a:pt x="142" y="75"/>
                    <a:pt x="142" y="75"/>
                    <a:pt x="143" y="75"/>
                  </a:cubicBezTo>
                  <a:cubicBezTo>
                    <a:pt x="141" y="76"/>
                    <a:pt x="140" y="77"/>
                    <a:pt x="138" y="78"/>
                  </a:cubicBezTo>
                  <a:close/>
                  <a:moveTo>
                    <a:pt x="138" y="74"/>
                  </a:moveTo>
                  <a:cubicBezTo>
                    <a:pt x="137" y="74"/>
                    <a:pt x="137" y="74"/>
                    <a:pt x="136" y="74"/>
                  </a:cubicBezTo>
                  <a:cubicBezTo>
                    <a:pt x="138" y="73"/>
                    <a:pt x="140" y="72"/>
                    <a:pt x="142" y="70"/>
                  </a:cubicBezTo>
                  <a:cubicBezTo>
                    <a:pt x="141" y="72"/>
                    <a:pt x="139" y="73"/>
                    <a:pt x="138" y="74"/>
                  </a:cubicBezTo>
                  <a:close/>
                  <a:moveTo>
                    <a:pt x="139" y="76"/>
                  </a:moveTo>
                  <a:cubicBezTo>
                    <a:pt x="138" y="77"/>
                    <a:pt x="136" y="78"/>
                    <a:pt x="135" y="80"/>
                  </a:cubicBezTo>
                  <a:cubicBezTo>
                    <a:pt x="134" y="81"/>
                    <a:pt x="133" y="82"/>
                    <a:pt x="131" y="83"/>
                  </a:cubicBezTo>
                  <a:cubicBezTo>
                    <a:pt x="130" y="84"/>
                    <a:pt x="129" y="84"/>
                    <a:pt x="129" y="84"/>
                  </a:cubicBezTo>
                  <a:cubicBezTo>
                    <a:pt x="129" y="84"/>
                    <a:pt x="130" y="83"/>
                    <a:pt x="131" y="82"/>
                  </a:cubicBezTo>
                  <a:cubicBezTo>
                    <a:pt x="133" y="80"/>
                    <a:pt x="136" y="78"/>
                    <a:pt x="139" y="76"/>
                  </a:cubicBezTo>
                  <a:close/>
                  <a:moveTo>
                    <a:pt x="127" y="87"/>
                  </a:moveTo>
                  <a:cubicBezTo>
                    <a:pt x="125" y="89"/>
                    <a:pt x="122" y="91"/>
                    <a:pt x="120" y="92"/>
                  </a:cubicBezTo>
                  <a:cubicBezTo>
                    <a:pt x="121" y="91"/>
                    <a:pt x="123" y="90"/>
                    <a:pt x="124" y="88"/>
                  </a:cubicBezTo>
                  <a:cubicBezTo>
                    <a:pt x="125" y="88"/>
                    <a:pt x="126" y="87"/>
                    <a:pt x="127" y="87"/>
                  </a:cubicBezTo>
                  <a:close/>
                  <a:moveTo>
                    <a:pt x="127" y="78"/>
                  </a:moveTo>
                  <a:cubicBezTo>
                    <a:pt x="124" y="81"/>
                    <a:pt x="121" y="84"/>
                    <a:pt x="118" y="87"/>
                  </a:cubicBezTo>
                  <a:cubicBezTo>
                    <a:pt x="117" y="87"/>
                    <a:pt x="117" y="87"/>
                    <a:pt x="117" y="87"/>
                  </a:cubicBezTo>
                  <a:cubicBezTo>
                    <a:pt x="121" y="82"/>
                    <a:pt x="126" y="77"/>
                    <a:pt x="130" y="72"/>
                  </a:cubicBezTo>
                  <a:cubicBezTo>
                    <a:pt x="129" y="74"/>
                    <a:pt x="128" y="76"/>
                    <a:pt x="127" y="78"/>
                  </a:cubicBezTo>
                  <a:close/>
                  <a:moveTo>
                    <a:pt x="120" y="87"/>
                  </a:moveTo>
                  <a:cubicBezTo>
                    <a:pt x="118" y="88"/>
                    <a:pt x="117" y="90"/>
                    <a:pt x="115" y="92"/>
                  </a:cubicBezTo>
                  <a:cubicBezTo>
                    <a:pt x="114" y="92"/>
                    <a:pt x="114" y="93"/>
                    <a:pt x="113" y="93"/>
                  </a:cubicBezTo>
                  <a:cubicBezTo>
                    <a:pt x="114" y="92"/>
                    <a:pt x="115" y="91"/>
                    <a:pt x="116" y="90"/>
                  </a:cubicBezTo>
                  <a:cubicBezTo>
                    <a:pt x="117" y="89"/>
                    <a:pt x="119" y="88"/>
                    <a:pt x="120" y="87"/>
                  </a:cubicBezTo>
                  <a:close/>
                  <a:moveTo>
                    <a:pt x="128" y="89"/>
                  </a:moveTo>
                  <a:cubicBezTo>
                    <a:pt x="130" y="87"/>
                    <a:pt x="132" y="86"/>
                    <a:pt x="133" y="84"/>
                  </a:cubicBezTo>
                  <a:cubicBezTo>
                    <a:pt x="134" y="84"/>
                    <a:pt x="134" y="84"/>
                    <a:pt x="134" y="84"/>
                  </a:cubicBezTo>
                  <a:cubicBezTo>
                    <a:pt x="125" y="92"/>
                    <a:pt x="117" y="100"/>
                    <a:pt x="108" y="108"/>
                  </a:cubicBezTo>
                  <a:cubicBezTo>
                    <a:pt x="107" y="109"/>
                    <a:pt x="106" y="110"/>
                    <a:pt x="105" y="110"/>
                  </a:cubicBezTo>
                  <a:cubicBezTo>
                    <a:pt x="108" y="108"/>
                    <a:pt x="110" y="105"/>
                    <a:pt x="112" y="102"/>
                  </a:cubicBezTo>
                  <a:cubicBezTo>
                    <a:pt x="117" y="98"/>
                    <a:pt x="123" y="93"/>
                    <a:pt x="128" y="89"/>
                  </a:cubicBezTo>
                  <a:close/>
                  <a:moveTo>
                    <a:pt x="99" y="116"/>
                  </a:moveTo>
                  <a:cubicBezTo>
                    <a:pt x="98" y="116"/>
                    <a:pt x="98" y="116"/>
                    <a:pt x="97" y="117"/>
                  </a:cubicBezTo>
                  <a:cubicBezTo>
                    <a:pt x="97" y="117"/>
                    <a:pt x="96" y="117"/>
                    <a:pt x="95" y="116"/>
                  </a:cubicBezTo>
                  <a:cubicBezTo>
                    <a:pt x="96" y="115"/>
                    <a:pt x="97" y="113"/>
                    <a:pt x="98" y="112"/>
                  </a:cubicBezTo>
                  <a:cubicBezTo>
                    <a:pt x="101" y="110"/>
                    <a:pt x="104" y="108"/>
                    <a:pt x="107" y="106"/>
                  </a:cubicBezTo>
                  <a:cubicBezTo>
                    <a:pt x="104" y="109"/>
                    <a:pt x="102" y="112"/>
                    <a:pt x="99" y="116"/>
                  </a:cubicBezTo>
                  <a:close/>
                  <a:moveTo>
                    <a:pt x="99" y="107"/>
                  </a:moveTo>
                  <a:cubicBezTo>
                    <a:pt x="96" y="110"/>
                    <a:pt x="93" y="113"/>
                    <a:pt x="89" y="116"/>
                  </a:cubicBezTo>
                  <a:cubicBezTo>
                    <a:pt x="89" y="116"/>
                    <a:pt x="89" y="116"/>
                    <a:pt x="88" y="116"/>
                  </a:cubicBezTo>
                  <a:cubicBezTo>
                    <a:pt x="89" y="115"/>
                    <a:pt x="90" y="114"/>
                    <a:pt x="91" y="114"/>
                  </a:cubicBezTo>
                  <a:cubicBezTo>
                    <a:pt x="93" y="111"/>
                    <a:pt x="95" y="109"/>
                    <a:pt x="98" y="107"/>
                  </a:cubicBezTo>
                  <a:cubicBezTo>
                    <a:pt x="99" y="105"/>
                    <a:pt x="101" y="104"/>
                    <a:pt x="103" y="103"/>
                  </a:cubicBezTo>
                  <a:cubicBezTo>
                    <a:pt x="102" y="104"/>
                    <a:pt x="100" y="106"/>
                    <a:pt x="99" y="107"/>
                  </a:cubicBezTo>
                  <a:close/>
                  <a:moveTo>
                    <a:pt x="84" y="115"/>
                  </a:moveTo>
                  <a:cubicBezTo>
                    <a:pt x="83" y="116"/>
                    <a:pt x="83" y="116"/>
                    <a:pt x="82" y="116"/>
                  </a:cubicBezTo>
                  <a:cubicBezTo>
                    <a:pt x="84" y="113"/>
                    <a:pt x="87" y="110"/>
                    <a:pt x="89" y="107"/>
                  </a:cubicBezTo>
                  <a:cubicBezTo>
                    <a:pt x="87" y="110"/>
                    <a:pt x="85" y="112"/>
                    <a:pt x="84" y="115"/>
                  </a:cubicBezTo>
                  <a:close/>
                  <a:moveTo>
                    <a:pt x="56" y="130"/>
                  </a:moveTo>
                  <a:cubicBezTo>
                    <a:pt x="55" y="127"/>
                    <a:pt x="55" y="125"/>
                    <a:pt x="54" y="123"/>
                  </a:cubicBezTo>
                  <a:cubicBezTo>
                    <a:pt x="54" y="122"/>
                    <a:pt x="55" y="122"/>
                    <a:pt x="55" y="122"/>
                  </a:cubicBezTo>
                  <a:cubicBezTo>
                    <a:pt x="55" y="122"/>
                    <a:pt x="55" y="122"/>
                    <a:pt x="55" y="121"/>
                  </a:cubicBezTo>
                  <a:cubicBezTo>
                    <a:pt x="56" y="123"/>
                    <a:pt x="57" y="125"/>
                    <a:pt x="58" y="127"/>
                  </a:cubicBezTo>
                  <a:cubicBezTo>
                    <a:pt x="57" y="128"/>
                    <a:pt x="57" y="129"/>
                    <a:pt x="56" y="130"/>
                  </a:cubicBezTo>
                  <a:close/>
                  <a:moveTo>
                    <a:pt x="58" y="146"/>
                  </a:moveTo>
                  <a:cubicBezTo>
                    <a:pt x="58" y="145"/>
                    <a:pt x="58" y="145"/>
                    <a:pt x="59" y="145"/>
                  </a:cubicBezTo>
                  <a:cubicBezTo>
                    <a:pt x="59" y="145"/>
                    <a:pt x="59" y="145"/>
                    <a:pt x="59" y="146"/>
                  </a:cubicBezTo>
                  <a:cubicBezTo>
                    <a:pt x="58" y="146"/>
                    <a:pt x="58" y="147"/>
                    <a:pt x="58" y="148"/>
                  </a:cubicBezTo>
                  <a:cubicBezTo>
                    <a:pt x="57" y="148"/>
                    <a:pt x="57" y="147"/>
                    <a:pt x="57" y="147"/>
                  </a:cubicBezTo>
                  <a:cubicBezTo>
                    <a:pt x="57" y="146"/>
                    <a:pt x="58" y="146"/>
                    <a:pt x="58" y="146"/>
                  </a:cubicBezTo>
                  <a:close/>
                  <a:moveTo>
                    <a:pt x="56" y="142"/>
                  </a:moveTo>
                  <a:cubicBezTo>
                    <a:pt x="56" y="141"/>
                    <a:pt x="55" y="140"/>
                    <a:pt x="55" y="139"/>
                  </a:cubicBezTo>
                  <a:cubicBezTo>
                    <a:pt x="55" y="139"/>
                    <a:pt x="56" y="138"/>
                    <a:pt x="56" y="138"/>
                  </a:cubicBezTo>
                  <a:cubicBezTo>
                    <a:pt x="56" y="139"/>
                    <a:pt x="57" y="140"/>
                    <a:pt x="57" y="140"/>
                  </a:cubicBezTo>
                  <a:cubicBezTo>
                    <a:pt x="57" y="141"/>
                    <a:pt x="56" y="142"/>
                    <a:pt x="56" y="142"/>
                  </a:cubicBezTo>
                  <a:close/>
                  <a:moveTo>
                    <a:pt x="56" y="160"/>
                  </a:moveTo>
                  <a:cubicBezTo>
                    <a:pt x="56" y="161"/>
                    <a:pt x="56" y="161"/>
                    <a:pt x="56" y="161"/>
                  </a:cubicBezTo>
                  <a:cubicBezTo>
                    <a:pt x="56" y="162"/>
                    <a:pt x="55" y="162"/>
                    <a:pt x="55" y="162"/>
                  </a:cubicBezTo>
                  <a:cubicBezTo>
                    <a:pt x="55" y="162"/>
                    <a:pt x="55" y="161"/>
                    <a:pt x="55" y="161"/>
                  </a:cubicBezTo>
                  <a:cubicBezTo>
                    <a:pt x="55" y="161"/>
                    <a:pt x="56" y="161"/>
                    <a:pt x="56" y="160"/>
                  </a:cubicBezTo>
                  <a:close/>
                  <a:moveTo>
                    <a:pt x="55" y="103"/>
                  </a:moveTo>
                  <a:cubicBezTo>
                    <a:pt x="55" y="103"/>
                    <a:pt x="55" y="103"/>
                    <a:pt x="54" y="103"/>
                  </a:cubicBezTo>
                  <a:cubicBezTo>
                    <a:pt x="54" y="102"/>
                    <a:pt x="54" y="101"/>
                    <a:pt x="54" y="101"/>
                  </a:cubicBezTo>
                  <a:cubicBezTo>
                    <a:pt x="55" y="100"/>
                    <a:pt x="55" y="99"/>
                    <a:pt x="56" y="99"/>
                  </a:cubicBezTo>
                  <a:cubicBezTo>
                    <a:pt x="56" y="99"/>
                    <a:pt x="56" y="99"/>
                    <a:pt x="56" y="99"/>
                  </a:cubicBezTo>
                  <a:cubicBezTo>
                    <a:pt x="56" y="99"/>
                    <a:pt x="55" y="100"/>
                    <a:pt x="55" y="100"/>
                  </a:cubicBezTo>
                  <a:cubicBezTo>
                    <a:pt x="55" y="101"/>
                    <a:pt x="55" y="102"/>
                    <a:pt x="56" y="101"/>
                  </a:cubicBezTo>
                  <a:cubicBezTo>
                    <a:pt x="56" y="101"/>
                    <a:pt x="56" y="101"/>
                    <a:pt x="57" y="101"/>
                  </a:cubicBezTo>
                  <a:cubicBezTo>
                    <a:pt x="57" y="101"/>
                    <a:pt x="57" y="101"/>
                    <a:pt x="57" y="101"/>
                  </a:cubicBezTo>
                  <a:cubicBezTo>
                    <a:pt x="56" y="102"/>
                    <a:pt x="55" y="103"/>
                    <a:pt x="55" y="103"/>
                  </a:cubicBezTo>
                  <a:close/>
                  <a:moveTo>
                    <a:pt x="53" y="134"/>
                  </a:moveTo>
                  <a:cubicBezTo>
                    <a:pt x="53" y="131"/>
                    <a:pt x="52" y="129"/>
                    <a:pt x="51" y="127"/>
                  </a:cubicBezTo>
                  <a:cubicBezTo>
                    <a:pt x="51" y="127"/>
                    <a:pt x="51" y="126"/>
                    <a:pt x="52" y="126"/>
                  </a:cubicBezTo>
                  <a:cubicBezTo>
                    <a:pt x="52" y="128"/>
                    <a:pt x="53" y="130"/>
                    <a:pt x="54" y="132"/>
                  </a:cubicBezTo>
                  <a:cubicBezTo>
                    <a:pt x="54" y="133"/>
                    <a:pt x="54" y="133"/>
                    <a:pt x="53" y="134"/>
                  </a:cubicBezTo>
                  <a:close/>
                  <a:moveTo>
                    <a:pt x="53" y="146"/>
                  </a:moveTo>
                  <a:cubicBezTo>
                    <a:pt x="53" y="146"/>
                    <a:pt x="53" y="147"/>
                    <a:pt x="53" y="147"/>
                  </a:cubicBezTo>
                  <a:cubicBezTo>
                    <a:pt x="53" y="146"/>
                    <a:pt x="52" y="145"/>
                    <a:pt x="52" y="144"/>
                  </a:cubicBezTo>
                  <a:cubicBezTo>
                    <a:pt x="52" y="144"/>
                    <a:pt x="52" y="144"/>
                    <a:pt x="52" y="143"/>
                  </a:cubicBezTo>
                  <a:cubicBezTo>
                    <a:pt x="53" y="144"/>
                    <a:pt x="53" y="145"/>
                    <a:pt x="53" y="146"/>
                  </a:cubicBezTo>
                  <a:close/>
                  <a:moveTo>
                    <a:pt x="51" y="90"/>
                  </a:moveTo>
                  <a:cubicBezTo>
                    <a:pt x="51" y="90"/>
                    <a:pt x="51" y="91"/>
                    <a:pt x="50" y="91"/>
                  </a:cubicBezTo>
                  <a:cubicBezTo>
                    <a:pt x="50" y="92"/>
                    <a:pt x="49" y="92"/>
                    <a:pt x="49" y="92"/>
                  </a:cubicBezTo>
                  <a:cubicBezTo>
                    <a:pt x="50" y="92"/>
                    <a:pt x="50" y="91"/>
                    <a:pt x="51" y="90"/>
                  </a:cubicBezTo>
                  <a:close/>
                  <a:moveTo>
                    <a:pt x="50" y="88"/>
                  </a:moveTo>
                  <a:cubicBezTo>
                    <a:pt x="51" y="87"/>
                    <a:pt x="51" y="86"/>
                    <a:pt x="52" y="85"/>
                  </a:cubicBezTo>
                  <a:cubicBezTo>
                    <a:pt x="52" y="85"/>
                    <a:pt x="53" y="84"/>
                    <a:pt x="53" y="84"/>
                  </a:cubicBezTo>
                  <a:cubicBezTo>
                    <a:pt x="53" y="85"/>
                    <a:pt x="53" y="85"/>
                    <a:pt x="52" y="86"/>
                  </a:cubicBezTo>
                  <a:cubicBezTo>
                    <a:pt x="52" y="87"/>
                    <a:pt x="51" y="88"/>
                    <a:pt x="50" y="88"/>
                  </a:cubicBezTo>
                  <a:close/>
                  <a:moveTo>
                    <a:pt x="51" y="107"/>
                  </a:moveTo>
                  <a:cubicBezTo>
                    <a:pt x="50" y="108"/>
                    <a:pt x="48" y="109"/>
                    <a:pt x="47" y="109"/>
                  </a:cubicBezTo>
                  <a:cubicBezTo>
                    <a:pt x="47" y="109"/>
                    <a:pt x="47" y="109"/>
                    <a:pt x="47" y="109"/>
                  </a:cubicBezTo>
                  <a:cubicBezTo>
                    <a:pt x="48" y="108"/>
                    <a:pt x="49" y="106"/>
                    <a:pt x="50" y="105"/>
                  </a:cubicBezTo>
                  <a:cubicBezTo>
                    <a:pt x="50" y="106"/>
                    <a:pt x="51" y="106"/>
                    <a:pt x="51" y="107"/>
                  </a:cubicBezTo>
                  <a:close/>
                  <a:moveTo>
                    <a:pt x="50" y="110"/>
                  </a:moveTo>
                  <a:cubicBezTo>
                    <a:pt x="49" y="111"/>
                    <a:pt x="49" y="111"/>
                    <a:pt x="48" y="112"/>
                  </a:cubicBezTo>
                  <a:cubicBezTo>
                    <a:pt x="48" y="112"/>
                    <a:pt x="48" y="111"/>
                    <a:pt x="48" y="111"/>
                  </a:cubicBezTo>
                  <a:cubicBezTo>
                    <a:pt x="48" y="111"/>
                    <a:pt x="49" y="110"/>
                    <a:pt x="50" y="110"/>
                  </a:cubicBezTo>
                  <a:close/>
                  <a:moveTo>
                    <a:pt x="51" y="110"/>
                  </a:moveTo>
                  <a:cubicBezTo>
                    <a:pt x="51" y="111"/>
                    <a:pt x="51" y="112"/>
                    <a:pt x="51" y="112"/>
                  </a:cubicBezTo>
                  <a:cubicBezTo>
                    <a:pt x="51" y="113"/>
                    <a:pt x="50" y="113"/>
                    <a:pt x="49" y="114"/>
                  </a:cubicBezTo>
                  <a:cubicBezTo>
                    <a:pt x="50" y="113"/>
                    <a:pt x="51" y="112"/>
                    <a:pt x="51" y="110"/>
                  </a:cubicBezTo>
                  <a:close/>
                  <a:moveTo>
                    <a:pt x="54" y="110"/>
                  </a:moveTo>
                  <a:cubicBezTo>
                    <a:pt x="54" y="110"/>
                    <a:pt x="54" y="110"/>
                    <a:pt x="54" y="110"/>
                  </a:cubicBezTo>
                  <a:cubicBezTo>
                    <a:pt x="53" y="110"/>
                    <a:pt x="53" y="110"/>
                    <a:pt x="53" y="109"/>
                  </a:cubicBezTo>
                  <a:cubicBezTo>
                    <a:pt x="53" y="109"/>
                    <a:pt x="53" y="108"/>
                    <a:pt x="53" y="108"/>
                  </a:cubicBezTo>
                  <a:cubicBezTo>
                    <a:pt x="53" y="108"/>
                    <a:pt x="53" y="108"/>
                    <a:pt x="53" y="108"/>
                  </a:cubicBezTo>
                  <a:cubicBezTo>
                    <a:pt x="53" y="108"/>
                    <a:pt x="53" y="108"/>
                    <a:pt x="53" y="108"/>
                  </a:cubicBezTo>
                  <a:cubicBezTo>
                    <a:pt x="54" y="108"/>
                    <a:pt x="54" y="109"/>
                    <a:pt x="54" y="110"/>
                  </a:cubicBezTo>
                  <a:close/>
                  <a:moveTo>
                    <a:pt x="54" y="87"/>
                  </a:moveTo>
                  <a:cubicBezTo>
                    <a:pt x="54" y="87"/>
                    <a:pt x="54" y="87"/>
                    <a:pt x="54" y="87"/>
                  </a:cubicBezTo>
                  <a:cubicBezTo>
                    <a:pt x="55" y="86"/>
                    <a:pt x="55" y="86"/>
                    <a:pt x="56" y="85"/>
                  </a:cubicBezTo>
                  <a:cubicBezTo>
                    <a:pt x="55" y="86"/>
                    <a:pt x="55" y="87"/>
                    <a:pt x="54" y="88"/>
                  </a:cubicBezTo>
                  <a:cubicBezTo>
                    <a:pt x="54" y="88"/>
                    <a:pt x="54" y="88"/>
                    <a:pt x="54" y="87"/>
                  </a:cubicBezTo>
                  <a:close/>
                  <a:moveTo>
                    <a:pt x="54" y="96"/>
                  </a:moveTo>
                  <a:cubicBezTo>
                    <a:pt x="54" y="96"/>
                    <a:pt x="54" y="96"/>
                    <a:pt x="54" y="96"/>
                  </a:cubicBezTo>
                  <a:cubicBezTo>
                    <a:pt x="54" y="96"/>
                    <a:pt x="55" y="96"/>
                    <a:pt x="55" y="95"/>
                  </a:cubicBezTo>
                  <a:cubicBezTo>
                    <a:pt x="55" y="96"/>
                    <a:pt x="55" y="96"/>
                    <a:pt x="55" y="97"/>
                  </a:cubicBezTo>
                  <a:cubicBezTo>
                    <a:pt x="55" y="97"/>
                    <a:pt x="55" y="98"/>
                    <a:pt x="54" y="98"/>
                  </a:cubicBezTo>
                  <a:cubicBezTo>
                    <a:pt x="54" y="98"/>
                    <a:pt x="54" y="97"/>
                    <a:pt x="54" y="96"/>
                  </a:cubicBezTo>
                  <a:close/>
                  <a:moveTo>
                    <a:pt x="55" y="83"/>
                  </a:moveTo>
                  <a:cubicBezTo>
                    <a:pt x="56" y="82"/>
                    <a:pt x="56" y="82"/>
                    <a:pt x="56" y="81"/>
                  </a:cubicBezTo>
                  <a:cubicBezTo>
                    <a:pt x="58" y="80"/>
                    <a:pt x="60" y="78"/>
                    <a:pt x="61" y="76"/>
                  </a:cubicBezTo>
                  <a:cubicBezTo>
                    <a:pt x="61" y="77"/>
                    <a:pt x="61" y="77"/>
                    <a:pt x="60" y="78"/>
                  </a:cubicBezTo>
                  <a:cubicBezTo>
                    <a:pt x="59" y="80"/>
                    <a:pt x="57" y="81"/>
                    <a:pt x="55" y="83"/>
                  </a:cubicBezTo>
                  <a:close/>
                  <a:moveTo>
                    <a:pt x="88" y="57"/>
                  </a:moveTo>
                  <a:cubicBezTo>
                    <a:pt x="86" y="59"/>
                    <a:pt x="84" y="61"/>
                    <a:pt x="82" y="63"/>
                  </a:cubicBezTo>
                  <a:cubicBezTo>
                    <a:pt x="78" y="67"/>
                    <a:pt x="75" y="70"/>
                    <a:pt x="71" y="73"/>
                  </a:cubicBezTo>
                  <a:cubicBezTo>
                    <a:pt x="71" y="73"/>
                    <a:pt x="71" y="74"/>
                    <a:pt x="70" y="74"/>
                  </a:cubicBezTo>
                  <a:cubicBezTo>
                    <a:pt x="69" y="76"/>
                    <a:pt x="67" y="77"/>
                    <a:pt x="65" y="79"/>
                  </a:cubicBezTo>
                  <a:cubicBezTo>
                    <a:pt x="67" y="77"/>
                    <a:pt x="68" y="75"/>
                    <a:pt x="69" y="73"/>
                  </a:cubicBezTo>
                  <a:cubicBezTo>
                    <a:pt x="71" y="71"/>
                    <a:pt x="73" y="69"/>
                    <a:pt x="75" y="67"/>
                  </a:cubicBezTo>
                  <a:cubicBezTo>
                    <a:pt x="79" y="64"/>
                    <a:pt x="84" y="60"/>
                    <a:pt x="88" y="57"/>
                  </a:cubicBezTo>
                  <a:close/>
                  <a:moveTo>
                    <a:pt x="86" y="57"/>
                  </a:moveTo>
                  <a:cubicBezTo>
                    <a:pt x="87" y="55"/>
                    <a:pt x="89" y="54"/>
                    <a:pt x="90" y="53"/>
                  </a:cubicBezTo>
                  <a:cubicBezTo>
                    <a:pt x="90" y="53"/>
                    <a:pt x="90" y="53"/>
                    <a:pt x="90" y="54"/>
                  </a:cubicBezTo>
                  <a:cubicBezTo>
                    <a:pt x="88" y="55"/>
                    <a:pt x="87" y="56"/>
                    <a:pt x="86" y="57"/>
                  </a:cubicBezTo>
                  <a:close/>
                  <a:moveTo>
                    <a:pt x="105" y="58"/>
                  </a:moveTo>
                  <a:cubicBezTo>
                    <a:pt x="105" y="58"/>
                    <a:pt x="105" y="58"/>
                    <a:pt x="105" y="58"/>
                  </a:cubicBezTo>
                  <a:cubicBezTo>
                    <a:pt x="105" y="58"/>
                    <a:pt x="105" y="58"/>
                    <a:pt x="105" y="59"/>
                  </a:cubicBezTo>
                  <a:cubicBezTo>
                    <a:pt x="102" y="61"/>
                    <a:pt x="100" y="62"/>
                    <a:pt x="97" y="64"/>
                  </a:cubicBezTo>
                  <a:cubicBezTo>
                    <a:pt x="97" y="64"/>
                    <a:pt x="98" y="64"/>
                    <a:pt x="98" y="64"/>
                  </a:cubicBezTo>
                  <a:cubicBezTo>
                    <a:pt x="100" y="62"/>
                    <a:pt x="102" y="60"/>
                    <a:pt x="105" y="58"/>
                  </a:cubicBezTo>
                  <a:close/>
                  <a:moveTo>
                    <a:pt x="100" y="59"/>
                  </a:moveTo>
                  <a:cubicBezTo>
                    <a:pt x="100" y="59"/>
                    <a:pt x="100" y="58"/>
                    <a:pt x="101" y="58"/>
                  </a:cubicBezTo>
                  <a:cubicBezTo>
                    <a:pt x="102" y="57"/>
                    <a:pt x="103" y="57"/>
                    <a:pt x="104" y="56"/>
                  </a:cubicBezTo>
                  <a:cubicBezTo>
                    <a:pt x="103" y="57"/>
                    <a:pt x="101" y="58"/>
                    <a:pt x="100" y="59"/>
                  </a:cubicBezTo>
                  <a:close/>
                  <a:moveTo>
                    <a:pt x="86" y="81"/>
                  </a:moveTo>
                  <a:cubicBezTo>
                    <a:pt x="87" y="81"/>
                    <a:pt x="88" y="80"/>
                    <a:pt x="88" y="79"/>
                  </a:cubicBezTo>
                  <a:cubicBezTo>
                    <a:pt x="92" y="75"/>
                    <a:pt x="96" y="71"/>
                    <a:pt x="100" y="67"/>
                  </a:cubicBezTo>
                  <a:cubicBezTo>
                    <a:pt x="100" y="69"/>
                    <a:pt x="99" y="70"/>
                    <a:pt x="98" y="72"/>
                  </a:cubicBezTo>
                  <a:cubicBezTo>
                    <a:pt x="97" y="72"/>
                    <a:pt x="96" y="73"/>
                    <a:pt x="96" y="74"/>
                  </a:cubicBezTo>
                  <a:cubicBezTo>
                    <a:pt x="92" y="76"/>
                    <a:pt x="89" y="79"/>
                    <a:pt x="86" y="81"/>
                  </a:cubicBezTo>
                  <a:close/>
                  <a:moveTo>
                    <a:pt x="93" y="78"/>
                  </a:moveTo>
                  <a:cubicBezTo>
                    <a:pt x="90" y="81"/>
                    <a:pt x="87" y="84"/>
                    <a:pt x="85" y="86"/>
                  </a:cubicBezTo>
                  <a:cubicBezTo>
                    <a:pt x="85" y="86"/>
                    <a:pt x="85" y="85"/>
                    <a:pt x="85" y="85"/>
                  </a:cubicBezTo>
                  <a:cubicBezTo>
                    <a:pt x="86" y="84"/>
                    <a:pt x="88" y="83"/>
                    <a:pt x="89" y="82"/>
                  </a:cubicBezTo>
                  <a:cubicBezTo>
                    <a:pt x="90" y="80"/>
                    <a:pt x="92" y="79"/>
                    <a:pt x="93" y="78"/>
                  </a:cubicBezTo>
                  <a:close/>
                  <a:moveTo>
                    <a:pt x="92" y="73"/>
                  </a:moveTo>
                  <a:cubicBezTo>
                    <a:pt x="93" y="71"/>
                    <a:pt x="94" y="69"/>
                    <a:pt x="95" y="68"/>
                  </a:cubicBezTo>
                  <a:cubicBezTo>
                    <a:pt x="98" y="66"/>
                    <a:pt x="101" y="64"/>
                    <a:pt x="103" y="62"/>
                  </a:cubicBezTo>
                  <a:cubicBezTo>
                    <a:pt x="103" y="62"/>
                    <a:pt x="103" y="63"/>
                    <a:pt x="102" y="63"/>
                  </a:cubicBezTo>
                  <a:cubicBezTo>
                    <a:pt x="99" y="66"/>
                    <a:pt x="96" y="69"/>
                    <a:pt x="92" y="73"/>
                  </a:cubicBezTo>
                  <a:close/>
                  <a:moveTo>
                    <a:pt x="85" y="64"/>
                  </a:moveTo>
                  <a:cubicBezTo>
                    <a:pt x="84" y="65"/>
                    <a:pt x="83" y="66"/>
                    <a:pt x="82" y="66"/>
                  </a:cubicBezTo>
                  <a:cubicBezTo>
                    <a:pt x="82" y="66"/>
                    <a:pt x="82" y="66"/>
                    <a:pt x="82" y="66"/>
                  </a:cubicBezTo>
                  <a:cubicBezTo>
                    <a:pt x="83" y="65"/>
                    <a:pt x="84" y="64"/>
                    <a:pt x="85" y="64"/>
                  </a:cubicBezTo>
                  <a:cubicBezTo>
                    <a:pt x="85" y="64"/>
                    <a:pt x="85" y="64"/>
                    <a:pt x="85" y="64"/>
                  </a:cubicBezTo>
                  <a:close/>
                  <a:moveTo>
                    <a:pt x="89" y="65"/>
                  </a:moveTo>
                  <a:cubicBezTo>
                    <a:pt x="86" y="68"/>
                    <a:pt x="84" y="70"/>
                    <a:pt x="81" y="73"/>
                  </a:cubicBezTo>
                  <a:cubicBezTo>
                    <a:pt x="82" y="72"/>
                    <a:pt x="82" y="71"/>
                    <a:pt x="83" y="70"/>
                  </a:cubicBezTo>
                  <a:cubicBezTo>
                    <a:pt x="85" y="69"/>
                    <a:pt x="87" y="67"/>
                    <a:pt x="89" y="65"/>
                  </a:cubicBezTo>
                  <a:close/>
                  <a:moveTo>
                    <a:pt x="83" y="68"/>
                  </a:moveTo>
                  <a:cubicBezTo>
                    <a:pt x="82" y="68"/>
                    <a:pt x="82" y="68"/>
                    <a:pt x="82" y="69"/>
                  </a:cubicBezTo>
                  <a:cubicBezTo>
                    <a:pt x="81" y="70"/>
                    <a:pt x="79" y="71"/>
                    <a:pt x="78" y="72"/>
                  </a:cubicBezTo>
                  <a:cubicBezTo>
                    <a:pt x="78" y="71"/>
                    <a:pt x="79" y="71"/>
                    <a:pt x="79" y="70"/>
                  </a:cubicBezTo>
                  <a:cubicBezTo>
                    <a:pt x="80" y="69"/>
                    <a:pt x="81" y="69"/>
                    <a:pt x="83" y="68"/>
                  </a:cubicBezTo>
                  <a:close/>
                  <a:moveTo>
                    <a:pt x="78" y="74"/>
                  </a:moveTo>
                  <a:cubicBezTo>
                    <a:pt x="77" y="76"/>
                    <a:pt x="76" y="77"/>
                    <a:pt x="75" y="79"/>
                  </a:cubicBezTo>
                  <a:cubicBezTo>
                    <a:pt x="74" y="80"/>
                    <a:pt x="73" y="81"/>
                    <a:pt x="72" y="82"/>
                  </a:cubicBezTo>
                  <a:cubicBezTo>
                    <a:pt x="73" y="81"/>
                    <a:pt x="73" y="79"/>
                    <a:pt x="74" y="77"/>
                  </a:cubicBezTo>
                  <a:cubicBezTo>
                    <a:pt x="75" y="77"/>
                    <a:pt x="75" y="77"/>
                    <a:pt x="75" y="77"/>
                  </a:cubicBezTo>
                  <a:cubicBezTo>
                    <a:pt x="76" y="76"/>
                    <a:pt x="77" y="75"/>
                    <a:pt x="78" y="74"/>
                  </a:cubicBezTo>
                  <a:close/>
                  <a:moveTo>
                    <a:pt x="74" y="83"/>
                  </a:moveTo>
                  <a:cubicBezTo>
                    <a:pt x="76" y="81"/>
                    <a:pt x="79" y="78"/>
                    <a:pt x="82" y="76"/>
                  </a:cubicBezTo>
                  <a:cubicBezTo>
                    <a:pt x="82" y="76"/>
                    <a:pt x="82" y="77"/>
                    <a:pt x="82" y="77"/>
                  </a:cubicBezTo>
                  <a:cubicBezTo>
                    <a:pt x="78" y="80"/>
                    <a:pt x="75" y="82"/>
                    <a:pt x="72" y="85"/>
                  </a:cubicBezTo>
                  <a:cubicBezTo>
                    <a:pt x="72" y="84"/>
                    <a:pt x="73" y="84"/>
                    <a:pt x="74" y="83"/>
                  </a:cubicBezTo>
                  <a:close/>
                  <a:moveTo>
                    <a:pt x="81" y="75"/>
                  </a:moveTo>
                  <a:cubicBezTo>
                    <a:pt x="86" y="70"/>
                    <a:pt x="92" y="65"/>
                    <a:pt x="97" y="60"/>
                  </a:cubicBezTo>
                  <a:cubicBezTo>
                    <a:pt x="97" y="60"/>
                    <a:pt x="98" y="60"/>
                    <a:pt x="98" y="59"/>
                  </a:cubicBezTo>
                  <a:cubicBezTo>
                    <a:pt x="98" y="60"/>
                    <a:pt x="98" y="60"/>
                    <a:pt x="97" y="61"/>
                  </a:cubicBezTo>
                  <a:cubicBezTo>
                    <a:pt x="94" y="64"/>
                    <a:pt x="91" y="66"/>
                    <a:pt x="88" y="69"/>
                  </a:cubicBezTo>
                  <a:cubicBezTo>
                    <a:pt x="86" y="71"/>
                    <a:pt x="83" y="73"/>
                    <a:pt x="81" y="75"/>
                  </a:cubicBezTo>
                  <a:close/>
                  <a:moveTo>
                    <a:pt x="90" y="70"/>
                  </a:moveTo>
                  <a:cubicBezTo>
                    <a:pt x="92" y="69"/>
                    <a:pt x="93" y="67"/>
                    <a:pt x="94" y="66"/>
                  </a:cubicBezTo>
                  <a:cubicBezTo>
                    <a:pt x="94" y="67"/>
                    <a:pt x="94" y="67"/>
                    <a:pt x="94" y="67"/>
                  </a:cubicBezTo>
                  <a:cubicBezTo>
                    <a:pt x="93" y="68"/>
                    <a:pt x="91" y="69"/>
                    <a:pt x="90" y="70"/>
                  </a:cubicBezTo>
                  <a:cubicBezTo>
                    <a:pt x="90" y="70"/>
                    <a:pt x="90" y="70"/>
                    <a:pt x="90" y="70"/>
                  </a:cubicBezTo>
                  <a:close/>
                  <a:moveTo>
                    <a:pt x="97" y="58"/>
                  </a:moveTo>
                  <a:cubicBezTo>
                    <a:pt x="93" y="60"/>
                    <a:pt x="89" y="63"/>
                    <a:pt x="86" y="66"/>
                  </a:cubicBezTo>
                  <a:cubicBezTo>
                    <a:pt x="86" y="66"/>
                    <a:pt x="86" y="65"/>
                    <a:pt x="86" y="65"/>
                  </a:cubicBezTo>
                  <a:cubicBezTo>
                    <a:pt x="90" y="62"/>
                    <a:pt x="95" y="59"/>
                    <a:pt x="99" y="56"/>
                  </a:cubicBezTo>
                  <a:cubicBezTo>
                    <a:pt x="98" y="57"/>
                    <a:pt x="98" y="57"/>
                    <a:pt x="97" y="58"/>
                  </a:cubicBezTo>
                  <a:close/>
                  <a:moveTo>
                    <a:pt x="70" y="69"/>
                  </a:moveTo>
                  <a:cubicBezTo>
                    <a:pt x="69" y="69"/>
                    <a:pt x="69" y="70"/>
                    <a:pt x="69" y="70"/>
                  </a:cubicBezTo>
                  <a:cubicBezTo>
                    <a:pt x="68" y="71"/>
                    <a:pt x="67" y="72"/>
                    <a:pt x="65" y="73"/>
                  </a:cubicBezTo>
                  <a:cubicBezTo>
                    <a:pt x="66" y="73"/>
                    <a:pt x="66" y="72"/>
                    <a:pt x="66" y="72"/>
                  </a:cubicBezTo>
                  <a:cubicBezTo>
                    <a:pt x="67" y="71"/>
                    <a:pt x="68" y="70"/>
                    <a:pt x="70" y="69"/>
                  </a:cubicBezTo>
                  <a:close/>
                  <a:moveTo>
                    <a:pt x="69" y="67"/>
                  </a:moveTo>
                  <a:cubicBezTo>
                    <a:pt x="70" y="66"/>
                    <a:pt x="71" y="64"/>
                    <a:pt x="73" y="62"/>
                  </a:cubicBezTo>
                  <a:cubicBezTo>
                    <a:pt x="73" y="62"/>
                    <a:pt x="73" y="62"/>
                    <a:pt x="73" y="62"/>
                  </a:cubicBezTo>
                  <a:cubicBezTo>
                    <a:pt x="73" y="63"/>
                    <a:pt x="72" y="64"/>
                    <a:pt x="72" y="65"/>
                  </a:cubicBezTo>
                  <a:cubicBezTo>
                    <a:pt x="71" y="66"/>
                    <a:pt x="70" y="67"/>
                    <a:pt x="69" y="67"/>
                  </a:cubicBezTo>
                  <a:close/>
                  <a:moveTo>
                    <a:pt x="73" y="67"/>
                  </a:moveTo>
                  <a:cubicBezTo>
                    <a:pt x="73" y="66"/>
                    <a:pt x="73" y="66"/>
                    <a:pt x="73" y="66"/>
                  </a:cubicBezTo>
                  <a:cubicBezTo>
                    <a:pt x="75" y="65"/>
                    <a:pt x="77" y="63"/>
                    <a:pt x="78" y="62"/>
                  </a:cubicBezTo>
                  <a:cubicBezTo>
                    <a:pt x="76" y="63"/>
                    <a:pt x="75" y="65"/>
                    <a:pt x="73" y="67"/>
                  </a:cubicBezTo>
                  <a:close/>
                  <a:moveTo>
                    <a:pt x="72" y="60"/>
                  </a:moveTo>
                  <a:cubicBezTo>
                    <a:pt x="71" y="61"/>
                    <a:pt x="69" y="63"/>
                    <a:pt x="68" y="65"/>
                  </a:cubicBezTo>
                  <a:cubicBezTo>
                    <a:pt x="65" y="67"/>
                    <a:pt x="62" y="70"/>
                    <a:pt x="59" y="73"/>
                  </a:cubicBezTo>
                  <a:cubicBezTo>
                    <a:pt x="60" y="72"/>
                    <a:pt x="61" y="70"/>
                    <a:pt x="62" y="69"/>
                  </a:cubicBezTo>
                  <a:cubicBezTo>
                    <a:pt x="66" y="65"/>
                    <a:pt x="70" y="61"/>
                    <a:pt x="75" y="57"/>
                  </a:cubicBezTo>
                  <a:cubicBezTo>
                    <a:pt x="74" y="58"/>
                    <a:pt x="73" y="59"/>
                    <a:pt x="72" y="60"/>
                  </a:cubicBezTo>
                  <a:close/>
                  <a:moveTo>
                    <a:pt x="60" y="68"/>
                  </a:moveTo>
                  <a:cubicBezTo>
                    <a:pt x="60" y="69"/>
                    <a:pt x="59" y="69"/>
                    <a:pt x="58" y="70"/>
                  </a:cubicBezTo>
                  <a:cubicBezTo>
                    <a:pt x="58" y="69"/>
                    <a:pt x="58" y="68"/>
                    <a:pt x="58" y="67"/>
                  </a:cubicBezTo>
                  <a:cubicBezTo>
                    <a:pt x="60" y="66"/>
                    <a:pt x="61" y="65"/>
                    <a:pt x="62" y="64"/>
                  </a:cubicBezTo>
                  <a:cubicBezTo>
                    <a:pt x="63" y="63"/>
                    <a:pt x="63" y="63"/>
                    <a:pt x="64" y="62"/>
                  </a:cubicBezTo>
                  <a:cubicBezTo>
                    <a:pt x="65" y="62"/>
                    <a:pt x="65" y="61"/>
                    <a:pt x="66" y="60"/>
                  </a:cubicBezTo>
                  <a:cubicBezTo>
                    <a:pt x="64" y="63"/>
                    <a:pt x="62" y="65"/>
                    <a:pt x="60" y="68"/>
                  </a:cubicBezTo>
                  <a:close/>
                  <a:moveTo>
                    <a:pt x="67" y="68"/>
                  </a:moveTo>
                  <a:cubicBezTo>
                    <a:pt x="66" y="69"/>
                    <a:pt x="65" y="70"/>
                    <a:pt x="64" y="72"/>
                  </a:cubicBezTo>
                  <a:cubicBezTo>
                    <a:pt x="62" y="74"/>
                    <a:pt x="59" y="76"/>
                    <a:pt x="57" y="79"/>
                  </a:cubicBezTo>
                  <a:cubicBezTo>
                    <a:pt x="57" y="79"/>
                    <a:pt x="57" y="79"/>
                    <a:pt x="57" y="78"/>
                  </a:cubicBezTo>
                  <a:cubicBezTo>
                    <a:pt x="60" y="75"/>
                    <a:pt x="63" y="72"/>
                    <a:pt x="67" y="68"/>
                  </a:cubicBezTo>
                  <a:close/>
                  <a:moveTo>
                    <a:pt x="64" y="77"/>
                  </a:moveTo>
                  <a:cubicBezTo>
                    <a:pt x="63" y="79"/>
                    <a:pt x="62" y="81"/>
                    <a:pt x="60" y="83"/>
                  </a:cubicBezTo>
                  <a:cubicBezTo>
                    <a:pt x="59" y="84"/>
                    <a:pt x="58" y="85"/>
                    <a:pt x="58" y="85"/>
                  </a:cubicBezTo>
                  <a:cubicBezTo>
                    <a:pt x="59" y="84"/>
                    <a:pt x="60" y="82"/>
                    <a:pt x="61" y="80"/>
                  </a:cubicBezTo>
                  <a:cubicBezTo>
                    <a:pt x="62" y="79"/>
                    <a:pt x="63" y="78"/>
                    <a:pt x="64" y="77"/>
                  </a:cubicBezTo>
                  <a:close/>
                  <a:moveTo>
                    <a:pt x="58" y="90"/>
                  </a:moveTo>
                  <a:cubicBezTo>
                    <a:pt x="58" y="90"/>
                    <a:pt x="58" y="89"/>
                    <a:pt x="59" y="88"/>
                  </a:cubicBezTo>
                  <a:cubicBezTo>
                    <a:pt x="59" y="88"/>
                    <a:pt x="59" y="88"/>
                    <a:pt x="59" y="88"/>
                  </a:cubicBezTo>
                  <a:cubicBezTo>
                    <a:pt x="59" y="88"/>
                    <a:pt x="60" y="88"/>
                    <a:pt x="60" y="87"/>
                  </a:cubicBezTo>
                  <a:cubicBezTo>
                    <a:pt x="60" y="87"/>
                    <a:pt x="60" y="87"/>
                    <a:pt x="60" y="87"/>
                  </a:cubicBezTo>
                  <a:cubicBezTo>
                    <a:pt x="62" y="85"/>
                    <a:pt x="64" y="82"/>
                    <a:pt x="67" y="80"/>
                  </a:cubicBezTo>
                  <a:cubicBezTo>
                    <a:pt x="70" y="78"/>
                    <a:pt x="72" y="75"/>
                    <a:pt x="75" y="73"/>
                  </a:cubicBezTo>
                  <a:cubicBezTo>
                    <a:pt x="75" y="74"/>
                    <a:pt x="74" y="75"/>
                    <a:pt x="74" y="76"/>
                  </a:cubicBezTo>
                  <a:cubicBezTo>
                    <a:pt x="68" y="81"/>
                    <a:pt x="63" y="86"/>
                    <a:pt x="57" y="91"/>
                  </a:cubicBezTo>
                  <a:cubicBezTo>
                    <a:pt x="57" y="91"/>
                    <a:pt x="58" y="90"/>
                    <a:pt x="58" y="90"/>
                  </a:cubicBezTo>
                  <a:close/>
                  <a:moveTo>
                    <a:pt x="67" y="115"/>
                  </a:moveTo>
                  <a:cubicBezTo>
                    <a:pt x="67" y="115"/>
                    <a:pt x="67" y="114"/>
                    <a:pt x="66" y="113"/>
                  </a:cubicBezTo>
                  <a:cubicBezTo>
                    <a:pt x="67" y="113"/>
                    <a:pt x="67" y="113"/>
                    <a:pt x="67" y="113"/>
                  </a:cubicBezTo>
                  <a:cubicBezTo>
                    <a:pt x="68" y="113"/>
                    <a:pt x="68" y="114"/>
                    <a:pt x="68" y="114"/>
                  </a:cubicBezTo>
                  <a:cubicBezTo>
                    <a:pt x="67" y="114"/>
                    <a:pt x="67" y="115"/>
                    <a:pt x="67" y="115"/>
                  </a:cubicBezTo>
                  <a:close/>
                  <a:moveTo>
                    <a:pt x="68" y="133"/>
                  </a:moveTo>
                  <a:cubicBezTo>
                    <a:pt x="67" y="134"/>
                    <a:pt x="67" y="135"/>
                    <a:pt x="66" y="135"/>
                  </a:cubicBezTo>
                  <a:cubicBezTo>
                    <a:pt x="66" y="135"/>
                    <a:pt x="66" y="135"/>
                    <a:pt x="66" y="135"/>
                  </a:cubicBezTo>
                  <a:cubicBezTo>
                    <a:pt x="66" y="134"/>
                    <a:pt x="67" y="134"/>
                    <a:pt x="67" y="133"/>
                  </a:cubicBezTo>
                  <a:cubicBezTo>
                    <a:pt x="67" y="133"/>
                    <a:pt x="67" y="133"/>
                    <a:pt x="67" y="133"/>
                  </a:cubicBezTo>
                  <a:cubicBezTo>
                    <a:pt x="67" y="133"/>
                    <a:pt x="67" y="133"/>
                    <a:pt x="68" y="133"/>
                  </a:cubicBezTo>
                  <a:close/>
                  <a:moveTo>
                    <a:pt x="64" y="150"/>
                  </a:moveTo>
                  <a:cubicBezTo>
                    <a:pt x="64" y="150"/>
                    <a:pt x="64" y="149"/>
                    <a:pt x="63" y="149"/>
                  </a:cubicBezTo>
                  <a:cubicBezTo>
                    <a:pt x="64" y="148"/>
                    <a:pt x="64" y="147"/>
                    <a:pt x="65" y="146"/>
                  </a:cubicBezTo>
                  <a:cubicBezTo>
                    <a:pt x="65" y="147"/>
                    <a:pt x="65" y="147"/>
                    <a:pt x="65" y="148"/>
                  </a:cubicBezTo>
                  <a:cubicBezTo>
                    <a:pt x="65" y="148"/>
                    <a:pt x="64" y="149"/>
                    <a:pt x="64" y="150"/>
                  </a:cubicBezTo>
                  <a:close/>
                  <a:moveTo>
                    <a:pt x="64" y="163"/>
                  </a:moveTo>
                  <a:cubicBezTo>
                    <a:pt x="64" y="163"/>
                    <a:pt x="64" y="163"/>
                    <a:pt x="63" y="163"/>
                  </a:cubicBezTo>
                  <a:cubicBezTo>
                    <a:pt x="63" y="163"/>
                    <a:pt x="63" y="163"/>
                    <a:pt x="63" y="163"/>
                  </a:cubicBezTo>
                  <a:cubicBezTo>
                    <a:pt x="63" y="162"/>
                    <a:pt x="64" y="162"/>
                    <a:pt x="64" y="162"/>
                  </a:cubicBezTo>
                  <a:cubicBezTo>
                    <a:pt x="64" y="162"/>
                    <a:pt x="64" y="162"/>
                    <a:pt x="64" y="163"/>
                  </a:cubicBezTo>
                  <a:close/>
                  <a:moveTo>
                    <a:pt x="65" y="122"/>
                  </a:moveTo>
                  <a:cubicBezTo>
                    <a:pt x="65" y="121"/>
                    <a:pt x="65" y="121"/>
                    <a:pt x="65" y="121"/>
                  </a:cubicBezTo>
                  <a:cubicBezTo>
                    <a:pt x="65" y="121"/>
                    <a:pt x="65" y="120"/>
                    <a:pt x="65" y="120"/>
                  </a:cubicBezTo>
                  <a:cubicBezTo>
                    <a:pt x="65" y="120"/>
                    <a:pt x="65" y="120"/>
                    <a:pt x="65" y="121"/>
                  </a:cubicBezTo>
                  <a:cubicBezTo>
                    <a:pt x="65" y="121"/>
                    <a:pt x="65" y="121"/>
                    <a:pt x="65" y="122"/>
                  </a:cubicBezTo>
                  <a:close/>
                  <a:moveTo>
                    <a:pt x="65" y="110"/>
                  </a:moveTo>
                  <a:cubicBezTo>
                    <a:pt x="66" y="109"/>
                    <a:pt x="66" y="109"/>
                    <a:pt x="67" y="108"/>
                  </a:cubicBezTo>
                  <a:cubicBezTo>
                    <a:pt x="67" y="109"/>
                    <a:pt x="67" y="110"/>
                    <a:pt x="67" y="111"/>
                  </a:cubicBezTo>
                  <a:cubicBezTo>
                    <a:pt x="67" y="111"/>
                    <a:pt x="66" y="111"/>
                    <a:pt x="66" y="112"/>
                  </a:cubicBezTo>
                  <a:cubicBezTo>
                    <a:pt x="66" y="111"/>
                    <a:pt x="66" y="110"/>
                    <a:pt x="65" y="110"/>
                  </a:cubicBezTo>
                  <a:close/>
                  <a:moveTo>
                    <a:pt x="67" y="86"/>
                  </a:moveTo>
                  <a:cubicBezTo>
                    <a:pt x="67" y="86"/>
                    <a:pt x="67" y="86"/>
                    <a:pt x="67" y="86"/>
                  </a:cubicBezTo>
                  <a:cubicBezTo>
                    <a:pt x="67" y="86"/>
                    <a:pt x="67" y="86"/>
                    <a:pt x="67" y="86"/>
                  </a:cubicBezTo>
                  <a:cubicBezTo>
                    <a:pt x="67" y="85"/>
                    <a:pt x="66" y="85"/>
                    <a:pt x="66" y="85"/>
                  </a:cubicBezTo>
                  <a:cubicBezTo>
                    <a:pt x="67" y="84"/>
                    <a:pt x="69" y="82"/>
                    <a:pt x="70" y="81"/>
                  </a:cubicBezTo>
                  <a:cubicBezTo>
                    <a:pt x="70" y="82"/>
                    <a:pt x="69" y="83"/>
                    <a:pt x="69" y="83"/>
                  </a:cubicBezTo>
                  <a:cubicBezTo>
                    <a:pt x="68" y="84"/>
                    <a:pt x="68" y="85"/>
                    <a:pt x="67" y="86"/>
                  </a:cubicBezTo>
                  <a:close/>
                  <a:moveTo>
                    <a:pt x="65" y="93"/>
                  </a:moveTo>
                  <a:cubicBezTo>
                    <a:pt x="66" y="94"/>
                    <a:pt x="66" y="96"/>
                    <a:pt x="66" y="97"/>
                  </a:cubicBezTo>
                  <a:cubicBezTo>
                    <a:pt x="65" y="98"/>
                    <a:pt x="64" y="98"/>
                    <a:pt x="63" y="99"/>
                  </a:cubicBezTo>
                  <a:cubicBezTo>
                    <a:pt x="63" y="97"/>
                    <a:pt x="63" y="97"/>
                    <a:pt x="63" y="97"/>
                  </a:cubicBezTo>
                  <a:cubicBezTo>
                    <a:pt x="64" y="96"/>
                    <a:pt x="65" y="94"/>
                    <a:pt x="65" y="93"/>
                  </a:cubicBezTo>
                  <a:cubicBezTo>
                    <a:pt x="65" y="93"/>
                    <a:pt x="65" y="93"/>
                    <a:pt x="65" y="93"/>
                  </a:cubicBezTo>
                  <a:close/>
                  <a:moveTo>
                    <a:pt x="63" y="131"/>
                  </a:moveTo>
                  <a:cubicBezTo>
                    <a:pt x="63" y="132"/>
                    <a:pt x="63" y="132"/>
                    <a:pt x="62" y="132"/>
                  </a:cubicBezTo>
                  <a:cubicBezTo>
                    <a:pt x="62" y="132"/>
                    <a:pt x="62" y="131"/>
                    <a:pt x="62" y="130"/>
                  </a:cubicBezTo>
                  <a:cubicBezTo>
                    <a:pt x="62" y="130"/>
                    <a:pt x="62" y="129"/>
                    <a:pt x="62" y="129"/>
                  </a:cubicBezTo>
                  <a:cubicBezTo>
                    <a:pt x="63" y="129"/>
                    <a:pt x="63" y="130"/>
                    <a:pt x="63" y="131"/>
                  </a:cubicBezTo>
                  <a:close/>
                  <a:moveTo>
                    <a:pt x="63" y="159"/>
                  </a:moveTo>
                  <a:cubicBezTo>
                    <a:pt x="63" y="159"/>
                    <a:pt x="63" y="159"/>
                    <a:pt x="63" y="159"/>
                  </a:cubicBezTo>
                  <a:cubicBezTo>
                    <a:pt x="63" y="160"/>
                    <a:pt x="62" y="160"/>
                    <a:pt x="62" y="161"/>
                  </a:cubicBezTo>
                  <a:cubicBezTo>
                    <a:pt x="62" y="160"/>
                    <a:pt x="62" y="160"/>
                    <a:pt x="62" y="160"/>
                  </a:cubicBezTo>
                  <a:cubicBezTo>
                    <a:pt x="62" y="159"/>
                    <a:pt x="63" y="159"/>
                    <a:pt x="63" y="159"/>
                  </a:cubicBezTo>
                  <a:close/>
                  <a:moveTo>
                    <a:pt x="64" y="168"/>
                  </a:moveTo>
                  <a:cubicBezTo>
                    <a:pt x="64" y="169"/>
                    <a:pt x="65" y="170"/>
                    <a:pt x="66" y="171"/>
                  </a:cubicBezTo>
                  <a:cubicBezTo>
                    <a:pt x="66" y="171"/>
                    <a:pt x="66" y="171"/>
                    <a:pt x="66" y="171"/>
                  </a:cubicBezTo>
                  <a:cubicBezTo>
                    <a:pt x="65" y="172"/>
                    <a:pt x="65" y="172"/>
                    <a:pt x="65" y="172"/>
                  </a:cubicBezTo>
                  <a:cubicBezTo>
                    <a:pt x="64" y="171"/>
                    <a:pt x="64" y="170"/>
                    <a:pt x="63" y="169"/>
                  </a:cubicBezTo>
                  <a:cubicBezTo>
                    <a:pt x="63" y="168"/>
                    <a:pt x="63" y="168"/>
                    <a:pt x="64" y="168"/>
                  </a:cubicBezTo>
                  <a:close/>
                  <a:moveTo>
                    <a:pt x="65" y="153"/>
                  </a:moveTo>
                  <a:cubicBezTo>
                    <a:pt x="65" y="153"/>
                    <a:pt x="65" y="152"/>
                    <a:pt x="64" y="152"/>
                  </a:cubicBezTo>
                  <a:cubicBezTo>
                    <a:pt x="65" y="151"/>
                    <a:pt x="65" y="151"/>
                    <a:pt x="66" y="150"/>
                  </a:cubicBezTo>
                  <a:cubicBezTo>
                    <a:pt x="66" y="151"/>
                    <a:pt x="66" y="152"/>
                    <a:pt x="66" y="153"/>
                  </a:cubicBezTo>
                  <a:cubicBezTo>
                    <a:pt x="66" y="153"/>
                    <a:pt x="65" y="153"/>
                    <a:pt x="65" y="153"/>
                  </a:cubicBezTo>
                  <a:close/>
                  <a:moveTo>
                    <a:pt x="66" y="124"/>
                  </a:moveTo>
                  <a:cubicBezTo>
                    <a:pt x="66" y="124"/>
                    <a:pt x="66" y="124"/>
                    <a:pt x="66" y="123"/>
                  </a:cubicBezTo>
                  <a:cubicBezTo>
                    <a:pt x="67" y="124"/>
                    <a:pt x="67" y="124"/>
                    <a:pt x="67" y="125"/>
                  </a:cubicBezTo>
                  <a:cubicBezTo>
                    <a:pt x="67" y="125"/>
                    <a:pt x="67" y="125"/>
                    <a:pt x="66" y="126"/>
                  </a:cubicBezTo>
                  <a:cubicBezTo>
                    <a:pt x="66" y="125"/>
                    <a:pt x="66" y="125"/>
                    <a:pt x="66" y="124"/>
                  </a:cubicBezTo>
                  <a:close/>
                  <a:moveTo>
                    <a:pt x="67" y="179"/>
                  </a:moveTo>
                  <a:cubicBezTo>
                    <a:pt x="67" y="179"/>
                    <a:pt x="67" y="179"/>
                    <a:pt x="67" y="179"/>
                  </a:cubicBezTo>
                  <a:cubicBezTo>
                    <a:pt x="67" y="180"/>
                    <a:pt x="68" y="180"/>
                    <a:pt x="68" y="179"/>
                  </a:cubicBezTo>
                  <a:cubicBezTo>
                    <a:pt x="68" y="179"/>
                    <a:pt x="68" y="179"/>
                    <a:pt x="68" y="179"/>
                  </a:cubicBezTo>
                  <a:cubicBezTo>
                    <a:pt x="68" y="180"/>
                    <a:pt x="67" y="180"/>
                    <a:pt x="67" y="180"/>
                  </a:cubicBezTo>
                  <a:cubicBezTo>
                    <a:pt x="67" y="180"/>
                    <a:pt x="66" y="179"/>
                    <a:pt x="66" y="178"/>
                  </a:cubicBezTo>
                  <a:cubicBezTo>
                    <a:pt x="66" y="179"/>
                    <a:pt x="66" y="179"/>
                    <a:pt x="67" y="179"/>
                  </a:cubicBezTo>
                  <a:close/>
                  <a:moveTo>
                    <a:pt x="67" y="170"/>
                  </a:moveTo>
                  <a:cubicBezTo>
                    <a:pt x="67" y="169"/>
                    <a:pt x="67" y="169"/>
                    <a:pt x="67" y="168"/>
                  </a:cubicBezTo>
                  <a:cubicBezTo>
                    <a:pt x="67" y="167"/>
                    <a:pt x="67" y="167"/>
                    <a:pt x="67" y="167"/>
                  </a:cubicBezTo>
                  <a:cubicBezTo>
                    <a:pt x="68" y="167"/>
                    <a:pt x="68" y="167"/>
                    <a:pt x="69" y="167"/>
                  </a:cubicBezTo>
                  <a:cubicBezTo>
                    <a:pt x="69" y="168"/>
                    <a:pt x="69" y="168"/>
                    <a:pt x="69" y="169"/>
                  </a:cubicBezTo>
                  <a:cubicBezTo>
                    <a:pt x="69" y="169"/>
                    <a:pt x="68" y="170"/>
                    <a:pt x="68" y="170"/>
                  </a:cubicBezTo>
                  <a:cubicBezTo>
                    <a:pt x="68" y="170"/>
                    <a:pt x="68" y="170"/>
                    <a:pt x="67" y="170"/>
                  </a:cubicBezTo>
                  <a:close/>
                  <a:moveTo>
                    <a:pt x="68" y="145"/>
                  </a:moveTo>
                  <a:cubicBezTo>
                    <a:pt x="68" y="144"/>
                    <a:pt x="68" y="144"/>
                    <a:pt x="68" y="143"/>
                  </a:cubicBezTo>
                  <a:cubicBezTo>
                    <a:pt x="69" y="143"/>
                    <a:pt x="70" y="142"/>
                    <a:pt x="71" y="142"/>
                  </a:cubicBezTo>
                  <a:cubicBezTo>
                    <a:pt x="71" y="142"/>
                    <a:pt x="71" y="142"/>
                    <a:pt x="71" y="142"/>
                  </a:cubicBezTo>
                  <a:cubicBezTo>
                    <a:pt x="70" y="143"/>
                    <a:pt x="69" y="144"/>
                    <a:pt x="68" y="145"/>
                  </a:cubicBezTo>
                  <a:close/>
                  <a:moveTo>
                    <a:pt x="68" y="90"/>
                  </a:moveTo>
                  <a:cubicBezTo>
                    <a:pt x="71" y="88"/>
                    <a:pt x="74" y="85"/>
                    <a:pt x="77" y="83"/>
                  </a:cubicBezTo>
                  <a:cubicBezTo>
                    <a:pt x="74" y="86"/>
                    <a:pt x="72" y="90"/>
                    <a:pt x="69" y="94"/>
                  </a:cubicBezTo>
                  <a:cubicBezTo>
                    <a:pt x="69" y="93"/>
                    <a:pt x="68" y="92"/>
                    <a:pt x="68" y="90"/>
                  </a:cubicBezTo>
                  <a:close/>
                  <a:moveTo>
                    <a:pt x="83" y="77"/>
                  </a:moveTo>
                  <a:cubicBezTo>
                    <a:pt x="86" y="75"/>
                    <a:pt x="89" y="73"/>
                    <a:pt x="92" y="71"/>
                  </a:cubicBezTo>
                  <a:cubicBezTo>
                    <a:pt x="90" y="73"/>
                    <a:pt x="89" y="75"/>
                    <a:pt x="87" y="78"/>
                  </a:cubicBezTo>
                  <a:cubicBezTo>
                    <a:pt x="83" y="82"/>
                    <a:pt x="78" y="86"/>
                    <a:pt x="74" y="90"/>
                  </a:cubicBezTo>
                  <a:cubicBezTo>
                    <a:pt x="77" y="86"/>
                    <a:pt x="80" y="82"/>
                    <a:pt x="83" y="77"/>
                  </a:cubicBezTo>
                  <a:close/>
                  <a:moveTo>
                    <a:pt x="78" y="104"/>
                  </a:moveTo>
                  <a:cubicBezTo>
                    <a:pt x="81" y="101"/>
                    <a:pt x="84" y="98"/>
                    <a:pt x="87" y="95"/>
                  </a:cubicBezTo>
                  <a:cubicBezTo>
                    <a:pt x="85" y="100"/>
                    <a:pt x="82" y="104"/>
                    <a:pt x="79" y="108"/>
                  </a:cubicBezTo>
                  <a:cubicBezTo>
                    <a:pt x="78" y="109"/>
                    <a:pt x="76" y="110"/>
                    <a:pt x="75" y="111"/>
                  </a:cubicBezTo>
                  <a:cubicBezTo>
                    <a:pt x="76" y="109"/>
                    <a:pt x="77" y="107"/>
                    <a:pt x="78" y="105"/>
                  </a:cubicBezTo>
                  <a:cubicBezTo>
                    <a:pt x="78" y="104"/>
                    <a:pt x="78" y="104"/>
                    <a:pt x="78" y="104"/>
                  </a:cubicBezTo>
                  <a:close/>
                  <a:moveTo>
                    <a:pt x="93" y="90"/>
                  </a:moveTo>
                  <a:cubicBezTo>
                    <a:pt x="97" y="87"/>
                    <a:pt x="100" y="84"/>
                    <a:pt x="103" y="80"/>
                  </a:cubicBezTo>
                  <a:cubicBezTo>
                    <a:pt x="104" y="80"/>
                    <a:pt x="104" y="80"/>
                    <a:pt x="104" y="80"/>
                  </a:cubicBezTo>
                  <a:cubicBezTo>
                    <a:pt x="99" y="86"/>
                    <a:pt x="93" y="93"/>
                    <a:pt x="87" y="99"/>
                  </a:cubicBezTo>
                  <a:cubicBezTo>
                    <a:pt x="87" y="100"/>
                    <a:pt x="86" y="101"/>
                    <a:pt x="85" y="102"/>
                  </a:cubicBezTo>
                  <a:cubicBezTo>
                    <a:pt x="88" y="98"/>
                    <a:pt x="90" y="94"/>
                    <a:pt x="93" y="90"/>
                  </a:cubicBezTo>
                  <a:close/>
                  <a:moveTo>
                    <a:pt x="101" y="79"/>
                  </a:moveTo>
                  <a:cubicBezTo>
                    <a:pt x="102" y="78"/>
                    <a:pt x="102" y="77"/>
                    <a:pt x="103" y="77"/>
                  </a:cubicBezTo>
                  <a:cubicBezTo>
                    <a:pt x="103" y="77"/>
                    <a:pt x="103" y="77"/>
                    <a:pt x="103" y="77"/>
                  </a:cubicBezTo>
                  <a:cubicBezTo>
                    <a:pt x="103" y="77"/>
                    <a:pt x="103" y="77"/>
                    <a:pt x="104" y="77"/>
                  </a:cubicBezTo>
                  <a:cubicBezTo>
                    <a:pt x="103" y="78"/>
                    <a:pt x="102" y="78"/>
                    <a:pt x="101" y="79"/>
                  </a:cubicBezTo>
                  <a:close/>
                  <a:moveTo>
                    <a:pt x="102" y="68"/>
                  </a:moveTo>
                  <a:cubicBezTo>
                    <a:pt x="103" y="67"/>
                    <a:pt x="103" y="65"/>
                    <a:pt x="104" y="64"/>
                  </a:cubicBezTo>
                  <a:cubicBezTo>
                    <a:pt x="108" y="61"/>
                    <a:pt x="112" y="57"/>
                    <a:pt x="116" y="54"/>
                  </a:cubicBezTo>
                  <a:cubicBezTo>
                    <a:pt x="116" y="54"/>
                    <a:pt x="116" y="55"/>
                    <a:pt x="116" y="55"/>
                  </a:cubicBezTo>
                  <a:cubicBezTo>
                    <a:pt x="116" y="55"/>
                    <a:pt x="115" y="55"/>
                    <a:pt x="115" y="55"/>
                  </a:cubicBezTo>
                  <a:cubicBezTo>
                    <a:pt x="111" y="59"/>
                    <a:pt x="106" y="63"/>
                    <a:pt x="102" y="68"/>
                  </a:cubicBezTo>
                  <a:close/>
                  <a:moveTo>
                    <a:pt x="106" y="60"/>
                  </a:moveTo>
                  <a:cubicBezTo>
                    <a:pt x="106" y="60"/>
                    <a:pt x="106" y="60"/>
                    <a:pt x="106" y="60"/>
                  </a:cubicBezTo>
                  <a:cubicBezTo>
                    <a:pt x="107" y="59"/>
                    <a:pt x="108" y="58"/>
                    <a:pt x="110" y="57"/>
                  </a:cubicBezTo>
                  <a:cubicBezTo>
                    <a:pt x="108" y="58"/>
                    <a:pt x="107" y="59"/>
                    <a:pt x="106" y="60"/>
                  </a:cubicBezTo>
                  <a:close/>
                  <a:moveTo>
                    <a:pt x="107" y="57"/>
                  </a:moveTo>
                  <a:cubicBezTo>
                    <a:pt x="107" y="57"/>
                    <a:pt x="107" y="56"/>
                    <a:pt x="108" y="56"/>
                  </a:cubicBezTo>
                  <a:cubicBezTo>
                    <a:pt x="108" y="56"/>
                    <a:pt x="108" y="56"/>
                    <a:pt x="108" y="55"/>
                  </a:cubicBezTo>
                  <a:cubicBezTo>
                    <a:pt x="108" y="55"/>
                    <a:pt x="108" y="55"/>
                    <a:pt x="108" y="55"/>
                  </a:cubicBezTo>
                  <a:cubicBezTo>
                    <a:pt x="109" y="54"/>
                    <a:pt x="110" y="54"/>
                    <a:pt x="112" y="54"/>
                  </a:cubicBezTo>
                  <a:cubicBezTo>
                    <a:pt x="110" y="55"/>
                    <a:pt x="109" y="56"/>
                    <a:pt x="107" y="57"/>
                  </a:cubicBezTo>
                  <a:close/>
                  <a:moveTo>
                    <a:pt x="101" y="53"/>
                  </a:moveTo>
                  <a:cubicBezTo>
                    <a:pt x="97" y="56"/>
                    <a:pt x="92" y="59"/>
                    <a:pt x="88" y="62"/>
                  </a:cubicBezTo>
                  <a:cubicBezTo>
                    <a:pt x="88" y="62"/>
                    <a:pt x="88" y="61"/>
                    <a:pt x="88" y="61"/>
                  </a:cubicBezTo>
                  <a:cubicBezTo>
                    <a:pt x="93" y="57"/>
                    <a:pt x="98" y="53"/>
                    <a:pt x="103" y="49"/>
                  </a:cubicBezTo>
                  <a:cubicBezTo>
                    <a:pt x="102" y="50"/>
                    <a:pt x="102" y="52"/>
                    <a:pt x="101" y="53"/>
                  </a:cubicBezTo>
                  <a:close/>
                  <a:moveTo>
                    <a:pt x="90" y="57"/>
                  </a:moveTo>
                  <a:cubicBezTo>
                    <a:pt x="90" y="57"/>
                    <a:pt x="90" y="56"/>
                    <a:pt x="90" y="56"/>
                  </a:cubicBezTo>
                  <a:cubicBezTo>
                    <a:pt x="94" y="52"/>
                    <a:pt x="99" y="49"/>
                    <a:pt x="104" y="46"/>
                  </a:cubicBezTo>
                  <a:cubicBezTo>
                    <a:pt x="104" y="46"/>
                    <a:pt x="104" y="46"/>
                    <a:pt x="104" y="46"/>
                  </a:cubicBezTo>
                  <a:cubicBezTo>
                    <a:pt x="99" y="50"/>
                    <a:pt x="95" y="53"/>
                    <a:pt x="90" y="57"/>
                  </a:cubicBezTo>
                  <a:close/>
                  <a:moveTo>
                    <a:pt x="76" y="54"/>
                  </a:moveTo>
                  <a:cubicBezTo>
                    <a:pt x="73" y="56"/>
                    <a:pt x="70" y="59"/>
                    <a:pt x="67" y="62"/>
                  </a:cubicBezTo>
                  <a:cubicBezTo>
                    <a:pt x="70" y="59"/>
                    <a:pt x="72" y="56"/>
                    <a:pt x="75" y="53"/>
                  </a:cubicBezTo>
                  <a:cubicBezTo>
                    <a:pt x="75" y="53"/>
                    <a:pt x="76" y="53"/>
                    <a:pt x="76" y="53"/>
                  </a:cubicBezTo>
                  <a:cubicBezTo>
                    <a:pt x="76" y="53"/>
                    <a:pt x="76" y="53"/>
                    <a:pt x="76" y="54"/>
                  </a:cubicBezTo>
                  <a:close/>
                  <a:moveTo>
                    <a:pt x="61" y="63"/>
                  </a:moveTo>
                  <a:cubicBezTo>
                    <a:pt x="60" y="63"/>
                    <a:pt x="59" y="64"/>
                    <a:pt x="58" y="65"/>
                  </a:cubicBezTo>
                  <a:cubicBezTo>
                    <a:pt x="58" y="65"/>
                    <a:pt x="58" y="65"/>
                    <a:pt x="58" y="64"/>
                  </a:cubicBezTo>
                  <a:cubicBezTo>
                    <a:pt x="62" y="60"/>
                    <a:pt x="66" y="56"/>
                    <a:pt x="69" y="52"/>
                  </a:cubicBezTo>
                  <a:cubicBezTo>
                    <a:pt x="72" y="50"/>
                    <a:pt x="74" y="48"/>
                    <a:pt x="77" y="46"/>
                  </a:cubicBezTo>
                  <a:cubicBezTo>
                    <a:pt x="72" y="52"/>
                    <a:pt x="66" y="58"/>
                    <a:pt x="61" y="63"/>
                  </a:cubicBezTo>
                  <a:close/>
                  <a:moveTo>
                    <a:pt x="61" y="57"/>
                  </a:moveTo>
                  <a:cubicBezTo>
                    <a:pt x="60" y="58"/>
                    <a:pt x="59" y="59"/>
                    <a:pt x="58" y="60"/>
                  </a:cubicBezTo>
                  <a:cubicBezTo>
                    <a:pt x="58" y="60"/>
                    <a:pt x="58" y="60"/>
                    <a:pt x="58" y="59"/>
                  </a:cubicBezTo>
                  <a:cubicBezTo>
                    <a:pt x="58" y="59"/>
                    <a:pt x="58" y="59"/>
                    <a:pt x="58" y="59"/>
                  </a:cubicBezTo>
                  <a:cubicBezTo>
                    <a:pt x="59" y="58"/>
                    <a:pt x="61" y="57"/>
                    <a:pt x="62" y="57"/>
                  </a:cubicBezTo>
                  <a:lnTo>
                    <a:pt x="61" y="57"/>
                  </a:lnTo>
                  <a:close/>
                  <a:moveTo>
                    <a:pt x="57" y="61"/>
                  </a:moveTo>
                  <a:cubicBezTo>
                    <a:pt x="55" y="63"/>
                    <a:pt x="53" y="64"/>
                    <a:pt x="51" y="66"/>
                  </a:cubicBezTo>
                  <a:cubicBezTo>
                    <a:pt x="53" y="64"/>
                    <a:pt x="55" y="62"/>
                    <a:pt x="56" y="61"/>
                  </a:cubicBezTo>
                  <a:cubicBezTo>
                    <a:pt x="56" y="61"/>
                    <a:pt x="56" y="61"/>
                    <a:pt x="57" y="61"/>
                  </a:cubicBezTo>
                  <a:close/>
                  <a:moveTo>
                    <a:pt x="53" y="66"/>
                  </a:moveTo>
                  <a:cubicBezTo>
                    <a:pt x="50" y="70"/>
                    <a:pt x="47" y="73"/>
                    <a:pt x="44" y="76"/>
                  </a:cubicBezTo>
                  <a:cubicBezTo>
                    <a:pt x="45" y="75"/>
                    <a:pt x="45" y="74"/>
                    <a:pt x="46" y="73"/>
                  </a:cubicBezTo>
                  <a:cubicBezTo>
                    <a:pt x="48" y="71"/>
                    <a:pt x="51" y="68"/>
                    <a:pt x="53" y="66"/>
                  </a:cubicBezTo>
                  <a:close/>
                  <a:moveTo>
                    <a:pt x="50" y="74"/>
                  </a:moveTo>
                  <a:cubicBezTo>
                    <a:pt x="53" y="73"/>
                    <a:pt x="55" y="71"/>
                    <a:pt x="57" y="69"/>
                  </a:cubicBezTo>
                  <a:cubicBezTo>
                    <a:pt x="57" y="70"/>
                    <a:pt x="56" y="71"/>
                    <a:pt x="56" y="72"/>
                  </a:cubicBezTo>
                  <a:cubicBezTo>
                    <a:pt x="51" y="76"/>
                    <a:pt x="46" y="81"/>
                    <a:pt x="41" y="85"/>
                  </a:cubicBezTo>
                  <a:cubicBezTo>
                    <a:pt x="41" y="85"/>
                    <a:pt x="41" y="84"/>
                    <a:pt x="41" y="84"/>
                  </a:cubicBezTo>
                  <a:cubicBezTo>
                    <a:pt x="44" y="80"/>
                    <a:pt x="47" y="77"/>
                    <a:pt x="50" y="74"/>
                  </a:cubicBezTo>
                  <a:close/>
                  <a:moveTo>
                    <a:pt x="56" y="74"/>
                  </a:moveTo>
                  <a:cubicBezTo>
                    <a:pt x="56" y="75"/>
                    <a:pt x="56" y="75"/>
                    <a:pt x="56" y="76"/>
                  </a:cubicBezTo>
                  <a:cubicBezTo>
                    <a:pt x="55" y="76"/>
                    <a:pt x="55" y="77"/>
                    <a:pt x="54" y="78"/>
                  </a:cubicBezTo>
                  <a:cubicBezTo>
                    <a:pt x="52" y="80"/>
                    <a:pt x="50" y="83"/>
                    <a:pt x="48" y="85"/>
                  </a:cubicBezTo>
                  <a:cubicBezTo>
                    <a:pt x="45" y="88"/>
                    <a:pt x="42" y="90"/>
                    <a:pt x="39" y="92"/>
                  </a:cubicBezTo>
                  <a:cubicBezTo>
                    <a:pt x="40" y="91"/>
                    <a:pt x="40" y="89"/>
                    <a:pt x="40" y="88"/>
                  </a:cubicBezTo>
                  <a:cubicBezTo>
                    <a:pt x="45" y="84"/>
                    <a:pt x="51" y="79"/>
                    <a:pt x="56" y="74"/>
                  </a:cubicBezTo>
                  <a:close/>
                  <a:moveTo>
                    <a:pt x="49" y="100"/>
                  </a:moveTo>
                  <a:cubicBezTo>
                    <a:pt x="49" y="101"/>
                    <a:pt x="49" y="101"/>
                    <a:pt x="49" y="101"/>
                  </a:cubicBezTo>
                  <a:cubicBezTo>
                    <a:pt x="48" y="103"/>
                    <a:pt x="47" y="105"/>
                    <a:pt x="46" y="107"/>
                  </a:cubicBezTo>
                  <a:cubicBezTo>
                    <a:pt x="46" y="107"/>
                    <a:pt x="46" y="106"/>
                    <a:pt x="46" y="106"/>
                  </a:cubicBezTo>
                  <a:cubicBezTo>
                    <a:pt x="47" y="104"/>
                    <a:pt x="48" y="103"/>
                    <a:pt x="49" y="101"/>
                  </a:cubicBezTo>
                  <a:cubicBezTo>
                    <a:pt x="49" y="101"/>
                    <a:pt x="49" y="101"/>
                    <a:pt x="49" y="100"/>
                  </a:cubicBezTo>
                  <a:close/>
                  <a:moveTo>
                    <a:pt x="45" y="101"/>
                  </a:moveTo>
                  <a:cubicBezTo>
                    <a:pt x="45" y="102"/>
                    <a:pt x="45" y="102"/>
                    <a:pt x="44" y="102"/>
                  </a:cubicBezTo>
                  <a:cubicBezTo>
                    <a:pt x="44" y="102"/>
                    <a:pt x="44" y="102"/>
                    <a:pt x="44" y="102"/>
                  </a:cubicBezTo>
                  <a:cubicBezTo>
                    <a:pt x="45" y="101"/>
                    <a:pt x="46" y="100"/>
                    <a:pt x="47" y="99"/>
                  </a:cubicBezTo>
                  <a:cubicBezTo>
                    <a:pt x="46" y="100"/>
                    <a:pt x="46" y="101"/>
                    <a:pt x="45" y="101"/>
                  </a:cubicBezTo>
                  <a:close/>
                  <a:moveTo>
                    <a:pt x="46" y="112"/>
                  </a:moveTo>
                  <a:cubicBezTo>
                    <a:pt x="46" y="113"/>
                    <a:pt x="46" y="113"/>
                    <a:pt x="47" y="114"/>
                  </a:cubicBezTo>
                  <a:cubicBezTo>
                    <a:pt x="47" y="114"/>
                    <a:pt x="46" y="115"/>
                    <a:pt x="46" y="115"/>
                  </a:cubicBezTo>
                  <a:cubicBezTo>
                    <a:pt x="46" y="114"/>
                    <a:pt x="45" y="113"/>
                    <a:pt x="45" y="112"/>
                  </a:cubicBezTo>
                  <a:cubicBezTo>
                    <a:pt x="45" y="112"/>
                    <a:pt x="46" y="112"/>
                    <a:pt x="46" y="112"/>
                  </a:cubicBezTo>
                  <a:close/>
                  <a:moveTo>
                    <a:pt x="46" y="135"/>
                  </a:moveTo>
                  <a:cubicBezTo>
                    <a:pt x="46" y="136"/>
                    <a:pt x="46" y="137"/>
                    <a:pt x="47" y="138"/>
                  </a:cubicBezTo>
                  <a:cubicBezTo>
                    <a:pt x="47" y="139"/>
                    <a:pt x="48" y="140"/>
                    <a:pt x="48" y="141"/>
                  </a:cubicBezTo>
                  <a:cubicBezTo>
                    <a:pt x="47" y="143"/>
                    <a:pt x="47" y="144"/>
                    <a:pt x="46" y="145"/>
                  </a:cubicBezTo>
                  <a:cubicBezTo>
                    <a:pt x="45" y="143"/>
                    <a:pt x="45" y="140"/>
                    <a:pt x="44" y="138"/>
                  </a:cubicBezTo>
                  <a:cubicBezTo>
                    <a:pt x="45" y="137"/>
                    <a:pt x="45" y="136"/>
                    <a:pt x="46" y="135"/>
                  </a:cubicBezTo>
                  <a:close/>
                  <a:moveTo>
                    <a:pt x="50" y="146"/>
                  </a:moveTo>
                  <a:cubicBezTo>
                    <a:pt x="50" y="147"/>
                    <a:pt x="50" y="148"/>
                    <a:pt x="50" y="148"/>
                  </a:cubicBezTo>
                  <a:cubicBezTo>
                    <a:pt x="49" y="149"/>
                    <a:pt x="48" y="150"/>
                    <a:pt x="47" y="150"/>
                  </a:cubicBezTo>
                  <a:cubicBezTo>
                    <a:pt x="47" y="150"/>
                    <a:pt x="47" y="150"/>
                    <a:pt x="47" y="150"/>
                  </a:cubicBezTo>
                  <a:cubicBezTo>
                    <a:pt x="48" y="149"/>
                    <a:pt x="49" y="148"/>
                    <a:pt x="50" y="146"/>
                  </a:cubicBezTo>
                  <a:close/>
                  <a:moveTo>
                    <a:pt x="51" y="150"/>
                  </a:moveTo>
                  <a:cubicBezTo>
                    <a:pt x="51" y="150"/>
                    <a:pt x="51" y="151"/>
                    <a:pt x="51" y="151"/>
                  </a:cubicBezTo>
                  <a:cubicBezTo>
                    <a:pt x="50" y="152"/>
                    <a:pt x="49" y="154"/>
                    <a:pt x="49" y="155"/>
                  </a:cubicBezTo>
                  <a:cubicBezTo>
                    <a:pt x="48" y="154"/>
                    <a:pt x="48" y="153"/>
                    <a:pt x="48" y="152"/>
                  </a:cubicBezTo>
                  <a:cubicBezTo>
                    <a:pt x="49" y="151"/>
                    <a:pt x="50" y="151"/>
                    <a:pt x="51" y="150"/>
                  </a:cubicBezTo>
                  <a:close/>
                  <a:moveTo>
                    <a:pt x="50" y="157"/>
                  </a:moveTo>
                  <a:cubicBezTo>
                    <a:pt x="50" y="156"/>
                    <a:pt x="51" y="155"/>
                    <a:pt x="52" y="154"/>
                  </a:cubicBezTo>
                  <a:cubicBezTo>
                    <a:pt x="52" y="155"/>
                    <a:pt x="52" y="156"/>
                    <a:pt x="52" y="156"/>
                  </a:cubicBezTo>
                  <a:cubicBezTo>
                    <a:pt x="51" y="157"/>
                    <a:pt x="51" y="159"/>
                    <a:pt x="50" y="160"/>
                  </a:cubicBezTo>
                  <a:cubicBezTo>
                    <a:pt x="50" y="159"/>
                    <a:pt x="49" y="158"/>
                    <a:pt x="49" y="158"/>
                  </a:cubicBezTo>
                  <a:cubicBezTo>
                    <a:pt x="49" y="158"/>
                    <a:pt x="50" y="157"/>
                    <a:pt x="50" y="157"/>
                  </a:cubicBezTo>
                  <a:close/>
                  <a:moveTo>
                    <a:pt x="51" y="161"/>
                  </a:moveTo>
                  <a:cubicBezTo>
                    <a:pt x="52" y="161"/>
                    <a:pt x="52" y="160"/>
                    <a:pt x="53" y="159"/>
                  </a:cubicBezTo>
                  <a:cubicBezTo>
                    <a:pt x="53" y="160"/>
                    <a:pt x="53" y="160"/>
                    <a:pt x="53" y="160"/>
                  </a:cubicBezTo>
                  <a:cubicBezTo>
                    <a:pt x="53" y="161"/>
                    <a:pt x="52" y="162"/>
                    <a:pt x="52" y="163"/>
                  </a:cubicBezTo>
                  <a:cubicBezTo>
                    <a:pt x="52" y="163"/>
                    <a:pt x="52" y="163"/>
                    <a:pt x="51" y="163"/>
                  </a:cubicBezTo>
                  <a:cubicBezTo>
                    <a:pt x="51" y="163"/>
                    <a:pt x="51" y="162"/>
                    <a:pt x="50" y="161"/>
                  </a:cubicBezTo>
                  <a:cubicBezTo>
                    <a:pt x="51" y="162"/>
                    <a:pt x="51" y="161"/>
                    <a:pt x="51" y="161"/>
                  </a:cubicBezTo>
                  <a:close/>
                  <a:moveTo>
                    <a:pt x="53" y="165"/>
                  </a:moveTo>
                  <a:cubicBezTo>
                    <a:pt x="54" y="165"/>
                    <a:pt x="54" y="165"/>
                    <a:pt x="54" y="165"/>
                  </a:cubicBezTo>
                  <a:cubicBezTo>
                    <a:pt x="54" y="166"/>
                    <a:pt x="55" y="167"/>
                    <a:pt x="55" y="168"/>
                  </a:cubicBezTo>
                  <a:cubicBezTo>
                    <a:pt x="55" y="169"/>
                    <a:pt x="55" y="169"/>
                    <a:pt x="55" y="170"/>
                  </a:cubicBezTo>
                  <a:cubicBezTo>
                    <a:pt x="54" y="168"/>
                    <a:pt x="53" y="167"/>
                    <a:pt x="52" y="166"/>
                  </a:cubicBezTo>
                  <a:cubicBezTo>
                    <a:pt x="53" y="165"/>
                    <a:pt x="53" y="165"/>
                    <a:pt x="53" y="165"/>
                  </a:cubicBezTo>
                  <a:close/>
                  <a:moveTo>
                    <a:pt x="55" y="173"/>
                  </a:moveTo>
                  <a:cubicBezTo>
                    <a:pt x="55" y="173"/>
                    <a:pt x="54" y="174"/>
                    <a:pt x="54" y="174"/>
                  </a:cubicBezTo>
                  <a:cubicBezTo>
                    <a:pt x="54" y="172"/>
                    <a:pt x="53" y="171"/>
                    <a:pt x="53" y="169"/>
                  </a:cubicBezTo>
                  <a:cubicBezTo>
                    <a:pt x="53" y="170"/>
                    <a:pt x="54" y="172"/>
                    <a:pt x="55" y="173"/>
                  </a:cubicBezTo>
                  <a:close/>
                  <a:moveTo>
                    <a:pt x="56" y="175"/>
                  </a:moveTo>
                  <a:cubicBezTo>
                    <a:pt x="56" y="175"/>
                    <a:pt x="56" y="175"/>
                    <a:pt x="56" y="175"/>
                  </a:cubicBezTo>
                  <a:cubicBezTo>
                    <a:pt x="56" y="175"/>
                    <a:pt x="56" y="176"/>
                    <a:pt x="55" y="177"/>
                  </a:cubicBezTo>
                  <a:cubicBezTo>
                    <a:pt x="55" y="177"/>
                    <a:pt x="55" y="177"/>
                    <a:pt x="55" y="177"/>
                  </a:cubicBezTo>
                  <a:cubicBezTo>
                    <a:pt x="55" y="176"/>
                    <a:pt x="55" y="176"/>
                    <a:pt x="55" y="176"/>
                  </a:cubicBezTo>
                  <a:cubicBezTo>
                    <a:pt x="55" y="176"/>
                    <a:pt x="56" y="175"/>
                    <a:pt x="56" y="175"/>
                  </a:cubicBezTo>
                  <a:close/>
                  <a:moveTo>
                    <a:pt x="58" y="179"/>
                  </a:moveTo>
                  <a:cubicBezTo>
                    <a:pt x="58" y="180"/>
                    <a:pt x="58" y="181"/>
                    <a:pt x="58" y="182"/>
                  </a:cubicBezTo>
                  <a:cubicBezTo>
                    <a:pt x="58" y="181"/>
                    <a:pt x="57" y="181"/>
                    <a:pt x="57" y="180"/>
                  </a:cubicBezTo>
                  <a:cubicBezTo>
                    <a:pt x="56" y="180"/>
                    <a:pt x="56" y="180"/>
                    <a:pt x="56" y="179"/>
                  </a:cubicBezTo>
                  <a:cubicBezTo>
                    <a:pt x="57" y="179"/>
                    <a:pt x="57" y="179"/>
                    <a:pt x="58" y="179"/>
                  </a:cubicBezTo>
                  <a:close/>
                  <a:moveTo>
                    <a:pt x="59" y="184"/>
                  </a:moveTo>
                  <a:cubicBezTo>
                    <a:pt x="59" y="185"/>
                    <a:pt x="59" y="185"/>
                    <a:pt x="59" y="186"/>
                  </a:cubicBezTo>
                  <a:cubicBezTo>
                    <a:pt x="59" y="186"/>
                    <a:pt x="59" y="186"/>
                    <a:pt x="59" y="186"/>
                  </a:cubicBezTo>
                  <a:cubicBezTo>
                    <a:pt x="59" y="185"/>
                    <a:pt x="58" y="184"/>
                    <a:pt x="58" y="183"/>
                  </a:cubicBezTo>
                  <a:cubicBezTo>
                    <a:pt x="58" y="183"/>
                    <a:pt x="58" y="183"/>
                    <a:pt x="59" y="184"/>
                  </a:cubicBezTo>
                  <a:close/>
                  <a:moveTo>
                    <a:pt x="59" y="138"/>
                  </a:moveTo>
                  <a:cubicBezTo>
                    <a:pt x="58" y="137"/>
                    <a:pt x="58" y="136"/>
                    <a:pt x="58" y="135"/>
                  </a:cubicBezTo>
                  <a:cubicBezTo>
                    <a:pt x="58" y="135"/>
                    <a:pt x="59" y="134"/>
                    <a:pt x="59" y="133"/>
                  </a:cubicBezTo>
                  <a:cubicBezTo>
                    <a:pt x="59" y="134"/>
                    <a:pt x="59" y="136"/>
                    <a:pt x="59" y="137"/>
                  </a:cubicBezTo>
                  <a:cubicBezTo>
                    <a:pt x="59" y="137"/>
                    <a:pt x="59" y="137"/>
                    <a:pt x="59" y="138"/>
                  </a:cubicBezTo>
                  <a:close/>
                  <a:moveTo>
                    <a:pt x="58" y="120"/>
                  </a:moveTo>
                  <a:cubicBezTo>
                    <a:pt x="58" y="119"/>
                    <a:pt x="59" y="119"/>
                    <a:pt x="59" y="119"/>
                  </a:cubicBezTo>
                  <a:cubicBezTo>
                    <a:pt x="59" y="120"/>
                    <a:pt x="59" y="121"/>
                    <a:pt x="59" y="123"/>
                  </a:cubicBezTo>
                  <a:cubicBezTo>
                    <a:pt x="59" y="122"/>
                    <a:pt x="58" y="121"/>
                    <a:pt x="58" y="120"/>
                  </a:cubicBezTo>
                  <a:close/>
                  <a:moveTo>
                    <a:pt x="59" y="92"/>
                  </a:moveTo>
                  <a:cubicBezTo>
                    <a:pt x="59" y="93"/>
                    <a:pt x="59" y="93"/>
                    <a:pt x="59" y="93"/>
                  </a:cubicBezTo>
                  <a:cubicBezTo>
                    <a:pt x="58" y="94"/>
                    <a:pt x="58" y="95"/>
                    <a:pt x="57" y="96"/>
                  </a:cubicBezTo>
                  <a:cubicBezTo>
                    <a:pt x="57" y="95"/>
                    <a:pt x="57" y="95"/>
                    <a:pt x="56" y="94"/>
                  </a:cubicBezTo>
                  <a:cubicBezTo>
                    <a:pt x="59" y="91"/>
                    <a:pt x="62" y="89"/>
                    <a:pt x="65" y="86"/>
                  </a:cubicBezTo>
                  <a:cubicBezTo>
                    <a:pt x="65" y="86"/>
                    <a:pt x="65" y="86"/>
                    <a:pt x="65" y="86"/>
                  </a:cubicBezTo>
                  <a:cubicBezTo>
                    <a:pt x="65" y="87"/>
                    <a:pt x="65" y="87"/>
                    <a:pt x="65" y="88"/>
                  </a:cubicBezTo>
                  <a:cubicBezTo>
                    <a:pt x="64" y="89"/>
                    <a:pt x="63" y="90"/>
                    <a:pt x="62" y="90"/>
                  </a:cubicBezTo>
                  <a:cubicBezTo>
                    <a:pt x="62" y="90"/>
                    <a:pt x="61" y="90"/>
                    <a:pt x="61" y="91"/>
                  </a:cubicBezTo>
                  <a:cubicBezTo>
                    <a:pt x="61" y="91"/>
                    <a:pt x="61" y="91"/>
                    <a:pt x="61" y="92"/>
                  </a:cubicBezTo>
                  <a:cubicBezTo>
                    <a:pt x="60" y="91"/>
                    <a:pt x="59" y="91"/>
                    <a:pt x="59" y="92"/>
                  </a:cubicBezTo>
                  <a:close/>
                  <a:moveTo>
                    <a:pt x="61" y="125"/>
                  </a:moveTo>
                  <a:cubicBezTo>
                    <a:pt x="62" y="125"/>
                    <a:pt x="62" y="126"/>
                    <a:pt x="62" y="126"/>
                  </a:cubicBezTo>
                  <a:cubicBezTo>
                    <a:pt x="61" y="126"/>
                    <a:pt x="61" y="126"/>
                    <a:pt x="61" y="127"/>
                  </a:cubicBezTo>
                  <a:cubicBezTo>
                    <a:pt x="61" y="126"/>
                    <a:pt x="61" y="126"/>
                    <a:pt x="61" y="126"/>
                  </a:cubicBezTo>
                  <a:cubicBezTo>
                    <a:pt x="61" y="126"/>
                    <a:pt x="61" y="125"/>
                    <a:pt x="61" y="125"/>
                  </a:cubicBezTo>
                  <a:close/>
                  <a:moveTo>
                    <a:pt x="62" y="173"/>
                  </a:moveTo>
                  <a:cubicBezTo>
                    <a:pt x="62" y="174"/>
                    <a:pt x="61" y="174"/>
                    <a:pt x="61" y="174"/>
                  </a:cubicBezTo>
                  <a:cubicBezTo>
                    <a:pt x="61" y="173"/>
                    <a:pt x="61" y="172"/>
                    <a:pt x="61" y="171"/>
                  </a:cubicBezTo>
                  <a:cubicBezTo>
                    <a:pt x="61" y="172"/>
                    <a:pt x="62" y="173"/>
                    <a:pt x="62" y="173"/>
                  </a:cubicBezTo>
                  <a:close/>
                  <a:moveTo>
                    <a:pt x="61" y="179"/>
                  </a:moveTo>
                  <a:cubicBezTo>
                    <a:pt x="61" y="178"/>
                    <a:pt x="61" y="178"/>
                    <a:pt x="61" y="177"/>
                  </a:cubicBezTo>
                  <a:cubicBezTo>
                    <a:pt x="62" y="177"/>
                    <a:pt x="62" y="177"/>
                    <a:pt x="63" y="176"/>
                  </a:cubicBezTo>
                  <a:cubicBezTo>
                    <a:pt x="63" y="177"/>
                    <a:pt x="63" y="177"/>
                    <a:pt x="63" y="177"/>
                  </a:cubicBezTo>
                  <a:cubicBezTo>
                    <a:pt x="63" y="177"/>
                    <a:pt x="64" y="178"/>
                    <a:pt x="64" y="178"/>
                  </a:cubicBezTo>
                  <a:cubicBezTo>
                    <a:pt x="64" y="179"/>
                    <a:pt x="64" y="180"/>
                    <a:pt x="65" y="181"/>
                  </a:cubicBezTo>
                  <a:cubicBezTo>
                    <a:pt x="65" y="181"/>
                    <a:pt x="66" y="181"/>
                    <a:pt x="66" y="181"/>
                  </a:cubicBezTo>
                  <a:cubicBezTo>
                    <a:pt x="66" y="181"/>
                    <a:pt x="66" y="181"/>
                    <a:pt x="66" y="181"/>
                  </a:cubicBezTo>
                  <a:cubicBezTo>
                    <a:pt x="66" y="182"/>
                    <a:pt x="66" y="182"/>
                    <a:pt x="65" y="183"/>
                  </a:cubicBezTo>
                  <a:cubicBezTo>
                    <a:pt x="65" y="183"/>
                    <a:pt x="65" y="183"/>
                    <a:pt x="65" y="183"/>
                  </a:cubicBezTo>
                  <a:cubicBezTo>
                    <a:pt x="64" y="184"/>
                    <a:pt x="63" y="185"/>
                    <a:pt x="63" y="186"/>
                  </a:cubicBezTo>
                  <a:cubicBezTo>
                    <a:pt x="62" y="186"/>
                    <a:pt x="62" y="185"/>
                    <a:pt x="61" y="185"/>
                  </a:cubicBezTo>
                  <a:cubicBezTo>
                    <a:pt x="61" y="183"/>
                    <a:pt x="61" y="181"/>
                    <a:pt x="61" y="179"/>
                  </a:cubicBezTo>
                  <a:cubicBezTo>
                    <a:pt x="61" y="179"/>
                    <a:pt x="61" y="179"/>
                    <a:pt x="61" y="179"/>
                  </a:cubicBezTo>
                  <a:close/>
                  <a:moveTo>
                    <a:pt x="62" y="189"/>
                  </a:moveTo>
                  <a:cubicBezTo>
                    <a:pt x="63" y="190"/>
                    <a:pt x="63" y="190"/>
                    <a:pt x="64" y="191"/>
                  </a:cubicBezTo>
                  <a:cubicBezTo>
                    <a:pt x="63" y="191"/>
                    <a:pt x="63" y="191"/>
                    <a:pt x="62" y="191"/>
                  </a:cubicBezTo>
                  <a:cubicBezTo>
                    <a:pt x="62" y="191"/>
                    <a:pt x="62" y="191"/>
                    <a:pt x="61" y="190"/>
                  </a:cubicBezTo>
                  <a:cubicBezTo>
                    <a:pt x="62" y="190"/>
                    <a:pt x="62" y="190"/>
                    <a:pt x="62" y="189"/>
                  </a:cubicBezTo>
                  <a:close/>
                  <a:moveTo>
                    <a:pt x="64" y="187"/>
                  </a:moveTo>
                  <a:cubicBezTo>
                    <a:pt x="65" y="186"/>
                    <a:pt x="65" y="185"/>
                    <a:pt x="66" y="184"/>
                  </a:cubicBezTo>
                  <a:cubicBezTo>
                    <a:pt x="67" y="185"/>
                    <a:pt x="68" y="186"/>
                    <a:pt x="70" y="187"/>
                  </a:cubicBezTo>
                  <a:cubicBezTo>
                    <a:pt x="68" y="188"/>
                    <a:pt x="67" y="189"/>
                    <a:pt x="66" y="189"/>
                  </a:cubicBezTo>
                  <a:cubicBezTo>
                    <a:pt x="65" y="189"/>
                    <a:pt x="64" y="188"/>
                    <a:pt x="64" y="187"/>
                  </a:cubicBezTo>
                  <a:close/>
                  <a:moveTo>
                    <a:pt x="67" y="183"/>
                  </a:moveTo>
                  <a:cubicBezTo>
                    <a:pt x="67" y="183"/>
                    <a:pt x="67" y="183"/>
                    <a:pt x="68" y="182"/>
                  </a:cubicBezTo>
                  <a:cubicBezTo>
                    <a:pt x="68" y="183"/>
                    <a:pt x="69" y="184"/>
                    <a:pt x="69" y="184"/>
                  </a:cubicBezTo>
                  <a:cubicBezTo>
                    <a:pt x="68" y="184"/>
                    <a:pt x="68" y="183"/>
                    <a:pt x="67" y="183"/>
                  </a:cubicBezTo>
                  <a:close/>
                  <a:moveTo>
                    <a:pt x="70" y="178"/>
                  </a:moveTo>
                  <a:cubicBezTo>
                    <a:pt x="69" y="178"/>
                    <a:pt x="69" y="178"/>
                    <a:pt x="69" y="178"/>
                  </a:cubicBezTo>
                  <a:cubicBezTo>
                    <a:pt x="69" y="178"/>
                    <a:pt x="68" y="178"/>
                    <a:pt x="68" y="178"/>
                  </a:cubicBezTo>
                  <a:cubicBezTo>
                    <a:pt x="68" y="177"/>
                    <a:pt x="68" y="176"/>
                    <a:pt x="68" y="175"/>
                  </a:cubicBezTo>
                  <a:cubicBezTo>
                    <a:pt x="69" y="176"/>
                    <a:pt x="69" y="177"/>
                    <a:pt x="70" y="178"/>
                  </a:cubicBezTo>
                  <a:close/>
                  <a:moveTo>
                    <a:pt x="69" y="174"/>
                  </a:moveTo>
                  <a:cubicBezTo>
                    <a:pt x="70" y="174"/>
                    <a:pt x="70" y="174"/>
                    <a:pt x="71" y="173"/>
                  </a:cubicBezTo>
                  <a:cubicBezTo>
                    <a:pt x="71" y="174"/>
                    <a:pt x="71" y="174"/>
                    <a:pt x="71" y="174"/>
                  </a:cubicBezTo>
                  <a:cubicBezTo>
                    <a:pt x="71" y="174"/>
                    <a:pt x="70" y="175"/>
                    <a:pt x="70" y="175"/>
                  </a:cubicBezTo>
                  <a:cubicBezTo>
                    <a:pt x="70" y="175"/>
                    <a:pt x="70" y="174"/>
                    <a:pt x="69" y="174"/>
                  </a:cubicBezTo>
                  <a:close/>
                  <a:moveTo>
                    <a:pt x="70" y="149"/>
                  </a:moveTo>
                  <a:cubicBezTo>
                    <a:pt x="69" y="149"/>
                    <a:pt x="69" y="148"/>
                    <a:pt x="69" y="148"/>
                  </a:cubicBezTo>
                  <a:cubicBezTo>
                    <a:pt x="69" y="148"/>
                    <a:pt x="69" y="147"/>
                    <a:pt x="69" y="147"/>
                  </a:cubicBezTo>
                  <a:cubicBezTo>
                    <a:pt x="70" y="146"/>
                    <a:pt x="71" y="145"/>
                    <a:pt x="71" y="144"/>
                  </a:cubicBezTo>
                  <a:cubicBezTo>
                    <a:pt x="72" y="145"/>
                    <a:pt x="72" y="145"/>
                    <a:pt x="72" y="146"/>
                  </a:cubicBezTo>
                  <a:cubicBezTo>
                    <a:pt x="71" y="147"/>
                    <a:pt x="70" y="148"/>
                    <a:pt x="70" y="149"/>
                  </a:cubicBezTo>
                  <a:close/>
                  <a:moveTo>
                    <a:pt x="69" y="109"/>
                  </a:moveTo>
                  <a:cubicBezTo>
                    <a:pt x="69" y="109"/>
                    <a:pt x="69" y="108"/>
                    <a:pt x="69" y="107"/>
                  </a:cubicBezTo>
                  <a:cubicBezTo>
                    <a:pt x="69" y="106"/>
                    <a:pt x="70" y="106"/>
                    <a:pt x="71" y="105"/>
                  </a:cubicBezTo>
                  <a:cubicBezTo>
                    <a:pt x="71" y="106"/>
                    <a:pt x="71" y="106"/>
                    <a:pt x="71" y="107"/>
                  </a:cubicBezTo>
                  <a:cubicBezTo>
                    <a:pt x="71" y="108"/>
                    <a:pt x="70" y="109"/>
                    <a:pt x="69" y="109"/>
                  </a:cubicBezTo>
                  <a:close/>
                  <a:moveTo>
                    <a:pt x="71" y="98"/>
                  </a:moveTo>
                  <a:cubicBezTo>
                    <a:pt x="72" y="97"/>
                    <a:pt x="73" y="96"/>
                    <a:pt x="74" y="95"/>
                  </a:cubicBezTo>
                  <a:cubicBezTo>
                    <a:pt x="74" y="95"/>
                    <a:pt x="73" y="96"/>
                    <a:pt x="73" y="97"/>
                  </a:cubicBezTo>
                  <a:cubicBezTo>
                    <a:pt x="73" y="97"/>
                    <a:pt x="73" y="97"/>
                    <a:pt x="72" y="97"/>
                  </a:cubicBezTo>
                  <a:cubicBezTo>
                    <a:pt x="72" y="97"/>
                    <a:pt x="71" y="98"/>
                    <a:pt x="71" y="98"/>
                  </a:cubicBezTo>
                  <a:close/>
                  <a:moveTo>
                    <a:pt x="75" y="101"/>
                  </a:moveTo>
                  <a:cubicBezTo>
                    <a:pt x="75" y="102"/>
                    <a:pt x="74" y="104"/>
                    <a:pt x="74" y="105"/>
                  </a:cubicBezTo>
                  <a:cubicBezTo>
                    <a:pt x="73" y="106"/>
                    <a:pt x="73" y="106"/>
                    <a:pt x="73" y="106"/>
                  </a:cubicBezTo>
                  <a:cubicBezTo>
                    <a:pt x="73" y="105"/>
                    <a:pt x="72" y="104"/>
                    <a:pt x="72" y="104"/>
                  </a:cubicBezTo>
                  <a:cubicBezTo>
                    <a:pt x="73" y="103"/>
                    <a:pt x="74" y="102"/>
                    <a:pt x="75" y="101"/>
                  </a:cubicBezTo>
                  <a:close/>
                  <a:moveTo>
                    <a:pt x="75" y="119"/>
                  </a:moveTo>
                  <a:cubicBezTo>
                    <a:pt x="75" y="119"/>
                    <a:pt x="75" y="119"/>
                    <a:pt x="75" y="119"/>
                  </a:cubicBezTo>
                  <a:cubicBezTo>
                    <a:pt x="74" y="120"/>
                    <a:pt x="74" y="120"/>
                    <a:pt x="73" y="121"/>
                  </a:cubicBezTo>
                  <a:cubicBezTo>
                    <a:pt x="74" y="120"/>
                    <a:pt x="74" y="120"/>
                    <a:pt x="75" y="119"/>
                  </a:cubicBezTo>
                  <a:cubicBezTo>
                    <a:pt x="75" y="119"/>
                    <a:pt x="75" y="119"/>
                    <a:pt x="75" y="119"/>
                  </a:cubicBezTo>
                  <a:close/>
                  <a:moveTo>
                    <a:pt x="76" y="122"/>
                  </a:moveTo>
                  <a:cubicBezTo>
                    <a:pt x="75" y="123"/>
                    <a:pt x="75" y="123"/>
                    <a:pt x="74" y="124"/>
                  </a:cubicBezTo>
                  <a:cubicBezTo>
                    <a:pt x="74" y="124"/>
                    <a:pt x="74" y="124"/>
                    <a:pt x="74" y="124"/>
                  </a:cubicBezTo>
                  <a:cubicBezTo>
                    <a:pt x="74" y="124"/>
                    <a:pt x="74" y="123"/>
                    <a:pt x="74" y="123"/>
                  </a:cubicBezTo>
                  <a:cubicBezTo>
                    <a:pt x="74" y="123"/>
                    <a:pt x="75" y="122"/>
                    <a:pt x="76" y="122"/>
                  </a:cubicBezTo>
                  <a:close/>
                  <a:moveTo>
                    <a:pt x="76" y="124"/>
                  </a:moveTo>
                  <a:cubicBezTo>
                    <a:pt x="76" y="124"/>
                    <a:pt x="76" y="125"/>
                    <a:pt x="77" y="125"/>
                  </a:cubicBezTo>
                  <a:cubicBezTo>
                    <a:pt x="76" y="125"/>
                    <a:pt x="76" y="126"/>
                    <a:pt x="75" y="126"/>
                  </a:cubicBezTo>
                  <a:cubicBezTo>
                    <a:pt x="75" y="126"/>
                    <a:pt x="75" y="126"/>
                    <a:pt x="75" y="126"/>
                  </a:cubicBezTo>
                  <a:cubicBezTo>
                    <a:pt x="75" y="126"/>
                    <a:pt x="75" y="126"/>
                    <a:pt x="75" y="126"/>
                  </a:cubicBezTo>
                  <a:cubicBezTo>
                    <a:pt x="76" y="125"/>
                    <a:pt x="76" y="125"/>
                    <a:pt x="76" y="124"/>
                  </a:cubicBezTo>
                  <a:close/>
                  <a:moveTo>
                    <a:pt x="76" y="117"/>
                  </a:moveTo>
                  <a:cubicBezTo>
                    <a:pt x="76" y="117"/>
                    <a:pt x="76" y="117"/>
                    <a:pt x="76" y="117"/>
                  </a:cubicBezTo>
                  <a:cubicBezTo>
                    <a:pt x="79" y="114"/>
                    <a:pt x="82" y="111"/>
                    <a:pt x="86" y="109"/>
                  </a:cubicBezTo>
                  <a:cubicBezTo>
                    <a:pt x="83" y="112"/>
                    <a:pt x="81" y="115"/>
                    <a:pt x="79" y="118"/>
                  </a:cubicBezTo>
                  <a:cubicBezTo>
                    <a:pt x="78" y="118"/>
                    <a:pt x="77" y="118"/>
                    <a:pt x="77" y="119"/>
                  </a:cubicBezTo>
                  <a:cubicBezTo>
                    <a:pt x="76" y="118"/>
                    <a:pt x="76" y="118"/>
                    <a:pt x="76" y="117"/>
                  </a:cubicBezTo>
                  <a:close/>
                  <a:moveTo>
                    <a:pt x="79" y="120"/>
                  </a:moveTo>
                  <a:cubicBezTo>
                    <a:pt x="80" y="119"/>
                    <a:pt x="81" y="119"/>
                    <a:pt x="81" y="119"/>
                  </a:cubicBezTo>
                  <a:cubicBezTo>
                    <a:pt x="80" y="120"/>
                    <a:pt x="79" y="122"/>
                    <a:pt x="78" y="123"/>
                  </a:cubicBezTo>
                  <a:cubicBezTo>
                    <a:pt x="78" y="123"/>
                    <a:pt x="78" y="123"/>
                    <a:pt x="78" y="122"/>
                  </a:cubicBezTo>
                  <a:cubicBezTo>
                    <a:pt x="78" y="122"/>
                    <a:pt x="79" y="121"/>
                    <a:pt x="79" y="120"/>
                  </a:cubicBezTo>
                  <a:close/>
                  <a:moveTo>
                    <a:pt x="92" y="118"/>
                  </a:moveTo>
                  <a:cubicBezTo>
                    <a:pt x="91" y="119"/>
                    <a:pt x="90" y="120"/>
                    <a:pt x="90" y="120"/>
                  </a:cubicBezTo>
                  <a:cubicBezTo>
                    <a:pt x="87" y="124"/>
                    <a:pt x="85" y="127"/>
                    <a:pt x="83" y="130"/>
                  </a:cubicBezTo>
                  <a:cubicBezTo>
                    <a:pt x="83" y="130"/>
                    <a:pt x="83" y="130"/>
                    <a:pt x="83" y="130"/>
                  </a:cubicBezTo>
                  <a:cubicBezTo>
                    <a:pt x="82" y="130"/>
                    <a:pt x="81" y="129"/>
                    <a:pt x="80" y="129"/>
                  </a:cubicBezTo>
                  <a:cubicBezTo>
                    <a:pt x="84" y="125"/>
                    <a:pt x="88" y="122"/>
                    <a:pt x="92" y="118"/>
                  </a:cubicBezTo>
                  <a:close/>
                  <a:moveTo>
                    <a:pt x="81" y="131"/>
                  </a:moveTo>
                  <a:cubicBezTo>
                    <a:pt x="81" y="132"/>
                    <a:pt x="81" y="132"/>
                    <a:pt x="80" y="132"/>
                  </a:cubicBezTo>
                  <a:cubicBezTo>
                    <a:pt x="80" y="132"/>
                    <a:pt x="80" y="131"/>
                    <a:pt x="80" y="131"/>
                  </a:cubicBezTo>
                  <a:cubicBezTo>
                    <a:pt x="81" y="131"/>
                    <a:pt x="81" y="131"/>
                    <a:pt x="81" y="131"/>
                  </a:cubicBezTo>
                  <a:close/>
                  <a:moveTo>
                    <a:pt x="83" y="133"/>
                  </a:moveTo>
                  <a:cubicBezTo>
                    <a:pt x="84" y="133"/>
                    <a:pt x="84" y="133"/>
                    <a:pt x="84" y="133"/>
                  </a:cubicBezTo>
                  <a:cubicBezTo>
                    <a:pt x="85" y="133"/>
                    <a:pt x="85" y="133"/>
                    <a:pt x="86" y="133"/>
                  </a:cubicBezTo>
                  <a:cubicBezTo>
                    <a:pt x="85" y="135"/>
                    <a:pt x="84" y="136"/>
                    <a:pt x="84" y="137"/>
                  </a:cubicBezTo>
                  <a:cubicBezTo>
                    <a:pt x="83" y="138"/>
                    <a:pt x="82" y="138"/>
                    <a:pt x="82" y="139"/>
                  </a:cubicBezTo>
                  <a:cubicBezTo>
                    <a:pt x="82" y="138"/>
                    <a:pt x="82" y="137"/>
                    <a:pt x="81" y="136"/>
                  </a:cubicBezTo>
                  <a:cubicBezTo>
                    <a:pt x="82" y="135"/>
                    <a:pt x="83" y="134"/>
                    <a:pt x="83" y="133"/>
                  </a:cubicBezTo>
                  <a:close/>
                  <a:moveTo>
                    <a:pt x="90" y="135"/>
                  </a:moveTo>
                  <a:cubicBezTo>
                    <a:pt x="90" y="135"/>
                    <a:pt x="90" y="135"/>
                    <a:pt x="90" y="135"/>
                  </a:cubicBezTo>
                  <a:cubicBezTo>
                    <a:pt x="88" y="136"/>
                    <a:pt x="87" y="138"/>
                    <a:pt x="85" y="140"/>
                  </a:cubicBezTo>
                  <a:cubicBezTo>
                    <a:pt x="86" y="138"/>
                    <a:pt x="88" y="136"/>
                    <a:pt x="90" y="135"/>
                  </a:cubicBezTo>
                  <a:close/>
                  <a:moveTo>
                    <a:pt x="92" y="135"/>
                  </a:moveTo>
                  <a:cubicBezTo>
                    <a:pt x="92" y="136"/>
                    <a:pt x="93" y="136"/>
                    <a:pt x="93" y="136"/>
                  </a:cubicBezTo>
                  <a:cubicBezTo>
                    <a:pt x="93" y="136"/>
                    <a:pt x="93" y="137"/>
                    <a:pt x="93" y="137"/>
                  </a:cubicBezTo>
                  <a:cubicBezTo>
                    <a:pt x="91" y="138"/>
                    <a:pt x="88" y="140"/>
                    <a:pt x="86" y="141"/>
                  </a:cubicBezTo>
                  <a:cubicBezTo>
                    <a:pt x="88" y="139"/>
                    <a:pt x="90" y="137"/>
                    <a:pt x="92" y="135"/>
                  </a:cubicBezTo>
                  <a:close/>
                  <a:moveTo>
                    <a:pt x="89" y="145"/>
                  </a:moveTo>
                  <a:cubicBezTo>
                    <a:pt x="92" y="143"/>
                    <a:pt x="94" y="141"/>
                    <a:pt x="96" y="139"/>
                  </a:cubicBezTo>
                  <a:cubicBezTo>
                    <a:pt x="96" y="139"/>
                    <a:pt x="96" y="139"/>
                    <a:pt x="97" y="139"/>
                  </a:cubicBezTo>
                  <a:cubicBezTo>
                    <a:pt x="94" y="142"/>
                    <a:pt x="91" y="145"/>
                    <a:pt x="89" y="148"/>
                  </a:cubicBezTo>
                  <a:cubicBezTo>
                    <a:pt x="88" y="148"/>
                    <a:pt x="88" y="148"/>
                    <a:pt x="88" y="148"/>
                  </a:cubicBezTo>
                  <a:cubicBezTo>
                    <a:pt x="88" y="147"/>
                    <a:pt x="89" y="146"/>
                    <a:pt x="89" y="145"/>
                  </a:cubicBezTo>
                  <a:close/>
                  <a:moveTo>
                    <a:pt x="99" y="141"/>
                  </a:moveTo>
                  <a:cubicBezTo>
                    <a:pt x="98" y="142"/>
                    <a:pt x="97" y="144"/>
                    <a:pt x="95" y="145"/>
                  </a:cubicBezTo>
                  <a:cubicBezTo>
                    <a:pt x="95" y="145"/>
                    <a:pt x="95" y="145"/>
                    <a:pt x="95" y="145"/>
                  </a:cubicBezTo>
                  <a:cubicBezTo>
                    <a:pt x="96" y="144"/>
                    <a:pt x="98" y="142"/>
                    <a:pt x="99" y="141"/>
                  </a:cubicBezTo>
                  <a:close/>
                  <a:moveTo>
                    <a:pt x="102" y="143"/>
                  </a:moveTo>
                  <a:cubicBezTo>
                    <a:pt x="103" y="142"/>
                    <a:pt x="104" y="142"/>
                    <a:pt x="106" y="141"/>
                  </a:cubicBezTo>
                  <a:cubicBezTo>
                    <a:pt x="101" y="145"/>
                    <a:pt x="97" y="149"/>
                    <a:pt x="92" y="154"/>
                  </a:cubicBezTo>
                  <a:cubicBezTo>
                    <a:pt x="91" y="155"/>
                    <a:pt x="90" y="155"/>
                    <a:pt x="88" y="156"/>
                  </a:cubicBezTo>
                  <a:cubicBezTo>
                    <a:pt x="89" y="156"/>
                    <a:pt x="89" y="155"/>
                    <a:pt x="89" y="155"/>
                  </a:cubicBezTo>
                  <a:cubicBezTo>
                    <a:pt x="90" y="155"/>
                    <a:pt x="90" y="154"/>
                    <a:pt x="90" y="154"/>
                  </a:cubicBezTo>
                  <a:cubicBezTo>
                    <a:pt x="94" y="151"/>
                    <a:pt x="98" y="147"/>
                    <a:pt x="102" y="143"/>
                  </a:cubicBezTo>
                  <a:close/>
                  <a:moveTo>
                    <a:pt x="105" y="148"/>
                  </a:moveTo>
                  <a:cubicBezTo>
                    <a:pt x="105" y="148"/>
                    <a:pt x="105" y="148"/>
                    <a:pt x="105" y="149"/>
                  </a:cubicBezTo>
                  <a:cubicBezTo>
                    <a:pt x="104" y="149"/>
                    <a:pt x="104" y="149"/>
                    <a:pt x="104" y="149"/>
                  </a:cubicBezTo>
                  <a:cubicBezTo>
                    <a:pt x="102" y="150"/>
                    <a:pt x="100" y="151"/>
                    <a:pt x="98" y="152"/>
                  </a:cubicBezTo>
                  <a:cubicBezTo>
                    <a:pt x="101" y="151"/>
                    <a:pt x="103" y="149"/>
                    <a:pt x="105" y="148"/>
                  </a:cubicBezTo>
                  <a:close/>
                  <a:moveTo>
                    <a:pt x="105" y="151"/>
                  </a:moveTo>
                  <a:cubicBezTo>
                    <a:pt x="105" y="150"/>
                    <a:pt x="106" y="150"/>
                    <a:pt x="107" y="149"/>
                  </a:cubicBezTo>
                  <a:cubicBezTo>
                    <a:pt x="108" y="149"/>
                    <a:pt x="108" y="149"/>
                    <a:pt x="108" y="149"/>
                  </a:cubicBezTo>
                  <a:cubicBezTo>
                    <a:pt x="109" y="149"/>
                    <a:pt x="109" y="148"/>
                    <a:pt x="110" y="148"/>
                  </a:cubicBezTo>
                  <a:cubicBezTo>
                    <a:pt x="110" y="148"/>
                    <a:pt x="110" y="148"/>
                    <a:pt x="111" y="147"/>
                  </a:cubicBezTo>
                  <a:cubicBezTo>
                    <a:pt x="110" y="148"/>
                    <a:pt x="110" y="148"/>
                    <a:pt x="109" y="149"/>
                  </a:cubicBezTo>
                  <a:cubicBezTo>
                    <a:pt x="107" y="150"/>
                    <a:pt x="105" y="151"/>
                    <a:pt x="103" y="153"/>
                  </a:cubicBezTo>
                  <a:cubicBezTo>
                    <a:pt x="103" y="152"/>
                    <a:pt x="104" y="151"/>
                    <a:pt x="105" y="151"/>
                  </a:cubicBezTo>
                  <a:close/>
                  <a:moveTo>
                    <a:pt x="117" y="152"/>
                  </a:moveTo>
                  <a:cubicBezTo>
                    <a:pt x="118" y="151"/>
                    <a:pt x="119" y="151"/>
                    <a:pt x="120" y="150"/>
                  </a:cubicBezTo>
                  <a:cubicBezTo>
                    <a:pt x="119" y="151"/>
                    <a:pt x="118" y="153"/>
                    <a:pt x="117" y="154"/>
                  </a:cubicBezTo>
                  <a:cubicBezTo>
                    <a:pt x="117" y="154"/>
                    <a:pt x="117" y="154"/>
                    <a:pt x="117" y="155"/>
                  </a:cubicBezTo>
                  <a:cubicBezTo>
                    <a:pt x="113" y="157"/>
                    <a:pt x="110" y="159"/>
                    <a:pt x="106" y="161"/>
                  </a:cubicBezTo>
                  <a:cubicBezTo>
                    <a:pt x="110" y="158"/>
                    <a:pt x="114" y="155"/>
                    <a:pt x="117" y="152"/>
                  </a:cubicBezTo>
                  <a:close/>
                  <a:moveTo>
                    <a:pt x="113" y="161"/>
                  </a:moveTo>
                  <a:cubicBezTo>
                    <a:pt x="115" y="159"/>
                    <a:pt x="118" y="158"/>
                    <a:pt x="120" y="156"/>
                  </a:cubicBezTo>
                  <a:cubicBezTo>
                    <a:pt x="120" y="157"/>
                    <a:pt x="119" y="158"/>
                    <a:pt x="118" y="159"/>
                  </a:cubicBezTo>
                  <a:cubicBezTo>
                    <a:pt x="118" y="159"/>
                    <a:pt x="117" y="159"/>
                    <a:pt x="117" y="160"/>
                  </a:cubicBezTo>
                  <a:cubicBezTo>
                    <a:pt x="115" y="160"/>
                    <a:pt x="113" y="161"/>
                    <a:pt x="111" y="162"/>
                  </a:cubicBezTo>
                  <a:cubicBezTo>
                    <a:pt x="112" y="162"/>
                    <a:pt x="112" y="161"/>
                    <a:pt x="113" y="161"/>
                  </a:cubicBezTo>
                  <a:close/>
                  <a:moveTo>
                    <a:pt x="122" y="160"/>
                  </a:moveTo>
                  <a:cubicBezTo>
                    <a:pt x="124" y="159"/>
                    <a:pt x="126" y="158"/>
                    <a:pt x="127" y="157"/>
                  </a:cubicBezTo>
                  <a:cubicBezTo>
                    <a:pt x="127" y="158"/>
                    <a:pt x="126" y="158"/>
                    <a:pt x="125" y="159"/>
                  </a:cubicBezTo>
                  <a:cubicBezTo>
                    <a:pt x="124" y="160"/>
                    <a:pt x="122" y="160"/>
                    <a:pt x="120" y="161"/>
                  </a:cubicBezTo>
                  <a:cubicBezTo>
                    <a:pt x="120" y="161"/>
                    <a:pt x="119" y="162"/>
                    <a:pt x="119" y="162"/>
                  </a:cubicBezTo>
                  <a:cubicBezTo>
                    <a:pt x="120" y="161"/>
                    <a:pt x="121" y="160"/>
                    <a:pt x="122" y="160"/>
                  </a:cubicBezTo>
                  <a:close/>
                  <a:moveTo>
                    <a:pt x="128" y="160"/>
                  </a:moveTo>
                  <a:cubicBezTo>
                    <a:pt x="127" y="160"/>
                    <a:pt x="127" y="161"/>
                    <a:pt x="126" y="161"/>
                  </a:cubicBezTo>
                  <a:cubicBezTo>
                    <a:pt x="126" y="161"/>
                    <a:pt x="126" y="161"/>
                    <a:pt x="126" y="161"/>
                  </a:cubicBezTo>
                  <a:cubicBezTo>
                    <a:pt x="127" y="160"/>
                    <a:pt x="127" y="160"/>
                    <a:pt x="128" y="160"/>
                  </a:cubicBezTo>
                  <a:close/>
                  <a:moveTo>
                    <a:pt x="122" y="164"/>
                  </a:moveTo>
                  <a:cubicBezTo>
                    <a:pt x="121" y="165"/>
                    <a:pt x="120" y="166"/>
                    <a:pt x="119" y="167"/>
                  </a:cubicBezTo>
                  <a:cubicBezTo>
                    <a:pt x="118" y="167"/>
                    <a:pt x="118" y="167"/>
                    <a:pt x="118" y="168"/>
                  </a:cubicBezTo>
                  <a:cubicBezTo>
                    <a:pt x="119" y="166"/>
                    <a:pt x="120" y="165"/>
                    <a:pt x="122" y="164"/>
                  </a:cubicBezTo>
                  <a:close/>
                  <a:moveTo>
                    <a:pt x="129" y="164"/>
                  </a:moveTo>
                  <a:cubicBezTo>
                    <a:pt x="129" y="164"/>
                    <a:pt x="129" y="164"/>
                    <a:pt x="130" y="165"/>
                  </a:cubicBezTo>
                  <a:cubicBezTo>
                    <a:pt x="125" y="168"/>
                    <a:pt x="121" y="172"/>
                    <a:pt x="117" y="176"/>
                  </a:cubicBezTo>
                  <a:cubicBezTo>
                    <a:pt x="115" y="177"/>
                    <a:pt x="113" y="178"/>
                    <a:pt x="111" y="179"/>
                  </a:cubicBezTo>
                  <a:cubicBezTo>
                    <a:pt x="117" y="174"/>
                    <a:pt x="123" y="169"/>
                    <a:pt x="129" y="164"/>
                  </a:cubicBezTo>
                  <a:close/>
                  <a:moveTo>
                    <a:pt x="108" y="177"/>
                  </a:moveTo>
                  <a:cubicBezTo>
                    <a:pt x="108" y="176"/>
                    <a:pt x="109" y="175"/>
                    <a:pt x="110" y="174"/>
                  </a:cubicBezTo>
                  <a:cubicBezTo>
                    <a:pt x="111" y="174"/>
                    <a:pt x="111" y="174"/>
                    <a:pt x="111" y="173"/>
                  </a:cubicBezTo>
                  <a:cubicBezTo>
                    <a:pt x="110" y="175"/>
                    <a:pt x="109" y="176"/>
                    <a:pt x="108" y="177"/>
                  </a:cubicBezTo>
                  <a:close/>
                  <a:moveTo>
                    <a:pt x="108" y="193"/>
                  </a:moveTo>
                  <a:cubicBezTo>
                    <a:pt x="110" y="191"/>
                    <a:pt x="113" y="189"/>
                    <a:pt x="115" y="187"/>
                  </a:cubicBezTo>
                  <a:cubicBezTo>
                    <a:pt x="120" y="182"/>
                    <a:pt x="125" y="178"/>
                    <a:pt x="131" y="173"/>
                  </a:cubicBezTo>
                  <a:cubicBezTo>
                    <a:pt x="130" y="174"/>
                    <a:pt x="130" y="174"/>
                    <a:pt x="130" y="175"/>
                  </a:cubicBezTo>
                  <a:cubicBezTo>
                    <a:pt x="130" y="175"/>
                    <a:pt x="130" y="175"/>
                    <a:pt x="130" y="176"/>
                  </a:cubicBezTo>
                  <a:cubicBezTo>
                    <a:pt x="126" y="179"/>
                    <a:pt x="123" y="182"/>
                    <a:pt x="120" y="186"/>
                  </a:cubicBezTo>
                  <a:cubicBezTo>
                    <a:pt x="116" y="188"/>
                    <a:pt x="112" y="191"/>
                    <a:pt x="108" y="193"/>
                  </a:cubicBezTo>
                  <a:close/>
                  <a:moveTo>
                    <a:pt x="110" y="195"/>
                  </a:moveTo>
                  <a:cubicBezTo>
                    <a:pt x="109" y="196"/>
                    <a:pt x="108" y="196"/>
                    <a:pt x="108" y="197"/>
                  </a:cubicBezTo>
                  <a:cubicBezTo>
                    <a:pt x="108" y="196"/>
                    <a:pt x="108" y="196"/>
                    <a:pt x="107" y="196"/>
                  </a:cubicBezTo>
                  <a:cubicBezTo>
                    <a:pt x="108" y="196"/>
                    <a:pt x="108" y="196"/>
                    <a:pt x="108" y="196"/>
                  </a:cubicBezTo>
                  <a:cubicBezTo>
                    <a:pt x="109" y="195"/>
                    <a:pt x="109" y="195"/>
                    <a:pt x="110" y="195"/>
                  </a:cubicBezTo>
                  <a:close/>
                  <a:moveTo>
                    <a:pt x="125" y="183"/>
                  </a:moveTo>
                  <a:cubicBezTo>
                    <a:pt x="128" y="180"/>
                    <a:pt x="130" y="177"/>
                    <a:pt x="133" y="174"/>
                  </a:cubicBezTo>
                  <a:cubicBezTo>
                    <a:pt x="136" y="172"/>
                    <a:pt x="139" y="169"/>
                    <a:pt x="142" y="167"/>
                  </a:cubicBezTo>
                  <a:cubicBezTo>
                    <a:pt x="143" y="166"/>
                    <a:pt x="145" y="165"/>
                    <a:pt x="146" y="165"/>
                  </a:cubicBezTo>
                  <a:cubicBezTo>
                    <a:pt x="144" y="168"/>
                    <a:pt x="141" y="171"/>
                    <a:pt x="139" y="174"/>
                  </a:cubicBezTo>
                  <a:cubicBezTo>
                    <a:pt x="139" y="174"/>
                    <a:pt x="139" y="174"/>
                    <a:pt x="139" y="174"/>
                  </a:cubicBezTo>
                  <a:cubicBezTo>
                    <a:pt x="138" y="175"/>
                    <a:pt x="137" y="176"/>
                    <a:pt x="136" y="177"/>
                  </a:cubicBezTo>
                  <a:cubicBezTo>
                    <a:pt x="134" y="178"/>
                    <a:pt x="133" y="178"/>
                    <a:pt x="131" y="179"/>
                  </a:cubicBezTo>
                  <a:cubicBezTo>
                    <a:pt x="129" y="180"/>
                    <a:pt x="127" y="182"/>
                    <a:pt x="125" y="183"/>
                  </a:cubicBezTo>
                  <a:close/>
                  <a:moveTo>
                    <a:pt x="130" y="182"/>
                  </a:moveTo>
                  <a:cubicBezTo>
                    <a:pt x="130" y="182"/>
                    <a:pt x="129" y="182"/>
                    <a:pt x="129" y="182"/>
                  </a:cubicBezTo>
                  <a:cubicBezTo>
                    <a:pt x="127" y="184"/>
                    <a:pt x="124" y="185"/>
                    <a:pt x="121" y="187"/>
                  </a:cubicBezTo>
                  <a:cubicBezTo>
                    <a:pt x="124" y="185"/>
                    <a:pt x="127" y="184"/>
                    <a:pt x="130" y="182"/>
                  </a:cubicBezTo>
                  <a:close/>
                  <a:moveTo>
                    <a:pt x="137" y="194"/>
                  </a:moveTo>
                  <a:cubicBezTo>
                    <a:pt x="140" y="192"/>
                    <a:pt x="143" y="191"/>
                    <a:pt x="146" y="189"/>
                  </a:cubicBezTo>
                  <a:cubicBezTo>
                    <a:pt x="143" y="192"/>
                    <a:pt x="140" y="195"/>
                    <a:pt x="137" y="197"/>
                  </a:cubicBezTo>
                  <a:cubicBezTo>
                    <a:pt x="135" y="199"/>
                    <a:pt x="133" y="200"/>
                    <a:pt x="130" y="202"/>
                  </a:cubicBezTo>
                  <a:cubicBezTo>
                    <a:pt x="132" y="199"/>
                    <a:pt x="134" y="196"/>
                    <a:pt x="137" y="194"/>
                  </a:cubicBezTo>
                  <a:close/>
                  <a:moveTo>
                    <a:pt x="127" y="197"/>
                  </a:moveTo>
                  <a:cubicBezTo>
                    <a:pt x="133" y="192"/>
                    <a:pt x="138" y="187"/>
                    <a:pt x="144" y="182"/>
                  </a:cubicBezTo>
                  <a:cubicBezTo>
                    <a:pt x="143" y="184"/>
                    <a:pt x="141" y="185"/>
                    <a:pt x="140" y="187"/>
                  </a:cubicBezTo>
                  <a:cubicBezTo>
                    <a:pt x="138" y="189"/>
                    <a:pt x="136" y="191"/>
                    <a:pt x="134" y="193"/>
                  </a:cubicBezTo>
                  <a:cubicBezTo>
                    <a:pt x="133" y="193"/>
                    <a:pt x="132" y="194"/>
                    <a:pt x="131" y="194"/>
                  </a:cubicBezTo>
                  <a:cubicBezTo>
                    <a:pt x="130" y="195"/>
                    <a:pt x="128" y="196"/>
                    <a:pt x="127" y="197"/>
                  </a:cubicBezTo>
                  <a:close/>
                  <a:moveTo>
                    <a:pt x="144" y="188"/>
                  </a:moveTo>
                  <a:cubicBezTo>
                    <a:pt x="147" y="184"/>
                    <a:pt x="151" y="181"/>
                    <a:pt x="155" y="178"/>
                  </a:cubicBezTo>
                  <a:cubicBezTo>
                    <a:pt x="154" y="179"/>
                    <a:pt x="154" y="180"/>
                    <a:pt x="153" y="181"/>
                  </a:cubicBezTo>
                  <a:cubicBezTo>
                    <a:pt x="152" y="182"/>
                    <a:pt x="151" y="183"/>
                    <a:pt x="151" y="184"/>
                  </a:cubicBezTo>
                  <a:cubicBezTo>
                    <a:pt x="148" y="185"/>
                    <a:pt x="146" y="186"/>
                    <a:pt x="144" y="188"/>
                  </a:cubicBezTo>
                  <a:close/>
                  <a:moveTo>
                    <a:pt x="147" y="183"/>
                  </a:moveTo>
                  <a:cubicBezTo>
                    <a:pt x="149" y="181"/>
                    <a:pt x="151" y="178"/>
                    <a:pt x="154" y="176"/>
                  </a:cubicBezTo>
                  <a:cubicBezTo>
                    <a:pt x="155" y="175"/>
                    <a:pt x="155" y="175"/>
                    <a:pt x="156" y="174"/>
                  </a:cubicBezTo>
                  <a:cubicBezTo>
                    <a:pt x="153" y="177"/>
                    <a:pt x="150" y="180"/>
                    <a:pt x="147" y="183"/>
                  </a:cubicBezTo>
                  <a:close/>
                  <a:moveTo>
                    <a:pt x="151" y="169"/>
                  </a:moveTo>
                  <a:cubicBezTo>
                    <a:pt x="151" y="169"/>
                    <a:pt x="150" y="169"/>
                    <a:pt x="150" y="170"/>
                  </a:cubicBezTo>
                  <a:cubicBezTo>
                    <a:pt x="148" y="171"/>
                    <a:pt x="146" y="171"/>
                    <a:pt x="145" y="172"/>
                  </a:cubicBezTo>
                  <a:cubicBezTo>
                    <a:pt x="145" y="171"/>
                    <a:pt x="146" y="171"/>
                    <a:pt x="147" y="170"/>
                  </a:cubicBezTo>
                  <a:cubicBezTo>
                    <a:pt x="147" y="170"/>
                    <a:pt x="148" y="169"/>
                    <a:pt x="148" y="169"/>
                  </a:cubicBezTo>
                  <a:cubicBezTo>
                    <a:pt x="149" y="169"/>
                    <a:pt x="149" y="169"/>
                    <a:pt x="149" y="169"/>
                  </a:cubicBezTo>
                  <a:cubicBezTo>
                    <a:pt x="152" y="167"/>
                    <a:pt x="154" y="165"/>
                    <a:pt x="157" y="163"/>
                  </a:cubicBezTo>
                  <a:cubicBezTo>
                    <a:pt x="155" y="165"/>
                    <a:pt x="153" y="167"/>
                    <a:pt x="151" y="169"/>
                  </a:cubicBezTo>
                  <a:close/>
                  <a:moveTo>
                    <a:pt x="159" y="173"/>
                  </a:moveTo>
                  <a:cubicBezTo>
                    <a:pt x="160" y="173"/>
                    <a:pt x="160" y="172"/>
                    <a:pt x="160" y="172"/>
                  </a:cubicBezTo>
                  <a:cubicBezTo>
                    <a:pt x="160" y="173"/>
                    <a:pt x="159" y="174"/>
                    <a:pt x="159" y="176"/>
                  </a:cubicBezTo>
                  <a:cubicBezTo>
                    <a:pt x="158" y="176"/>
                    <a:pt x="157" y="177"/>
                    <a:pt x="157" y="177"/>
                  </a:cubicBezTo>
                  <a:cubicBezTo>
                    <a:pt x="158" y="176"/>
                    <a:pt x="158" y="175"/>
                    <a:pt x="159" y="173"/>
                  </a:cubicBezTo>
                  <a:close/>
                  <a:moveTo>
                    <a:pt x="160" y="177"/>
                  </a:moveTo>
                  <a:cubicBezTo>
                    <a:pt x="166" y="171"/>
                    <a:pt x="172" y="165"/>
                    <a:pt x="179" y="160"/>
                  </a:cubicBezTo>
                  <a:cubicBezTo>
                    <a:pt x="178" y="161"/>
                    <a:pt x="177" y="161"/>
                    <a:pt x="177" y="162"/>
                  </a:cubicBezTo>
                  <a:cubicBezTo>
                    <a:pt x="172" y="167"/>
                    <a:pt x="168" y="171"/>
                    <a:pt x="163" y="175"/>
                  </a:cubicBezTo>
                  <a:cubicBezTo>
                    <a:pt x="162" y="176"/>
                    <a:pt x="161" y="176"/>
                    <a:pt x="160" y="177"/>
                  </a:cubicBezTo>
                  <a:cubicBezTo>
                    <a:pt x="160" y="177"/>
                    <a:pt x="160" y="177"/>
                    <a:pt x="160" y="177"/>
                  </a:cubicBezTo>
                  <a:close/>
                  <a:moveTo>
                    <a:pt x="162" y="172"/>
                  </a:moveTo>
                  <a:cubicBezTo>
                    <a:pt x="163" y="170"/>
                    <a:pt x="165" y="167"/>
                    <a:pt x="166" y="165"/>
                  </a:cubicBezTo>
                  <a:cubicBezTo>
                    <a:pt x="167" y="164"/>
                    <a:pt x="168" y="163"/>
                    <a:pt x="169" y="162"/>
                  </a:cubicBezTo>
                  <a:cubicBezTo>
                    <a:pt x="173" y="160"/>
                    <a:pt x="177" y="158"/>
                    <a:pt x="180" y="156"/>
                  </a:cubicBezTo>
                  <a:cubicBezTo>
                    <a:pt x="174" y="161"/>
                    <a:pt x="168" y="166"/>
                    <a:pt x="162" y="172"/>
                  </a:cubicBezTo>
                  <a:close/>
                  <a:moveTo>
                    <a:pt x="183" y="158"/>
                  </a:moveTo>
                  <a:cubicBezTo>
                    <a:pt x="183" y="158"/>
                    <a:pt x="184" y="157"/>
                    <a:pt x="184" y="157"/>
                  </a:cubicBezTo>
                  <a:cubicBezTo>
                    <a:pt x="183" y="159"/>
                    <a:pt x="181" y="160"/>
                    <a:pt x="180" y="162"/>
                  </a:cubicBezTo>
                  <a:cubicBezTo>
                    <a:pt x="180" y="162"/>
                    <a:pt x="180" y="162"/>
                    <a:pt x="179" y="163"/>
                  </a:cubicBezTo>
                  <a:cubicBezTo>
                    <a:pt x="181" y="161"/>
                    <a:pt x="182" y="159"/>
                    <a:pt x="183" y="158"/>
                  </a:cubicBezTo>
                  <a:close/>
                  <a:moveTo>
                    <a:pt x="182" y="154"/>
                  </a:moveTo>
                  <a:cubicBezTo>
                    <a:pt x="182" y="154"/>
                    <a:pt x="182" y="154"/>
                    <a:pt x="182" y="154"/>
                  </a:cubicBezTo>
                  <a:cubicBezTo>
                    <a:pt x="182" y="154"/>
                    <a:pt x="182" y="153"/>
                    <a:pt x="181" y="153"/>
                  </a:cubicBezTo>
                  <a:cubicBezTo>
                    <a:pt x="179" y="154"/>
                    <a:pt x="177" y="155"/>
                    <a:pt x="174" y="157"/>
                  </a:cubicBezTo>
                  <a:cubicBezTo>
                    <a:pt x="178" y="154"/>
                    <a:pt x="181" y="150"/>
                    <a:pt x="184" y="147"/>
                  </a:cubicBezTo>
                  <a:cubicBezTo>
                    <a:pt x="186" y="146"/>
                    <a:pt x="187" y="145"/>
                    <a:pt x="189" y="144"/>
                  </a:cubicBezTo>
                  <a:cubicBezTo>
                    <a:pt x="189" y="144"/>
                    <a:pt x="189" y="144"/>
                    <a:pt x="189" y="144"/>
                  </a:cubicBezTo>
                  <a:cubicBezTo>
                    <a:pt x="189" y="145"/>
                    <a:pt x="189" y="145"/>
                    <a:pt x="189" y="146"/>
                  </a:cubicBezTo>
                  <a:cubicBezTo>
                    <a:pt x="187" y="149"/>
                    <a:pt x="185" y="152"/>
                    <a:pt x="182" y="154"/>
                  </a:cubicBezTo>
                  <a:close/>
                  <a:moveTo>
                    <a:pt x="189" y="133"/>
                  </a:moveTo>
                  <a:cubicBezTo>
                    <a:pt x="188" y="133"/>
                    <a:pt x="188" y="132"/>
                    <a:pt x="188" y="132"/>
                  </a:cubicBezTo>
                  <a:cubicBezTo>
                    <a:pt x="189" y="131"/>
                    <a:pt x="191" y="130"/>
                    <a:pt x="192" y="129"/>
                  </a:cubicBezTo>
                  <a:cubicBezTo>
                    <a:pt x="191" y="130"/>
                    <a:pt x="190" y="132"/>
                    <a:pt x="189" y="133"/>
                  </a:cubicBezTo>
                  <a:close/>
                  <a:moveTo>
                    <a:pt x="193" y="152"/>
                  </a:moveTo>
                  <a:cubicBezTo>
                    <a:pt x="193" y="152"/>
                    <a:pt x="193" y="152"/>
                    <a:pt x="194" y="151"/>
                  </a:cubicBezTo>
                  <a:cubicBezTo>
                    <a:pt x="196" y="149"/>
                    <a:pt x="197" y="147"/>
                    <a:pt x="199" y="145"/>
                  </a:cubicBezTo>
                  <a:cubicBezTo>
                    <a:pt x="199" y="145"/>
                    <a:pt x="199" y="145"/>
                    <a:pt x="199" y="145"/>
                  </a:cubicBezTo>
                  <a:cubicBezTo>
                    <a:pt x="197" y="148"/>
                    <a:pt x="195" y="150"/>
                    <a:pt x="193" y="152"/>
                  </a:cubicBezTo>
                  <a:close/>
                  <a:moveTo>
                    <a:pt x="197" y="143"/>
                  </a:moveTo>
                  <a:cubicBezTo>
                    <a:pt x="200" y="139"/>
                    <a:pt x="203" y="134"/>
                    <a:pt x="206" y="130"/>
                  </a:cubicBezTo>
                  <a:cubicBezTo>
                    <a:pt x="205" y="132"/>
                    <a:pt x="203" y="135"/>
                    <a:pt x="201" y="138"/>
                  </a:cubicBezTo>
                  <a:cubicBezTo>
                    <a:pt x="201" y="138"/>
                    <a:pt x="200" y="139"/>
                    <a:pt x="200" y="139"/>
                  </a:cubicBezTo>
                  <a:cubicBezTo>
                    <a:pt x="199" y="141"/>
                    <a:pt x="198" y="142"/>
                    <a:pt x="197" y="143"/>
                  </a:cubicBezTo>
                  <a:close/>
                  <a:moveTo>
                    <a:pt x="200" y="142"/>
                  </a:moveTo>
                  <a:cubicBezTo>
                    <a:pt x="201" y="140"/>
                    <a:pt x="203" y="138"/>
                    <a:pt x="204" y="136"/>
                  </a:cubicBezTo>
                  <a:cubicBezTo>
                    <a:pt x="207" y="132"/>
                    <a:pt x="211" y="128"/>
                    <a:pt x="214" y="124"/>
                  </a:cubicBezTo>
                  <a:cubicBezTo>
                    <a:pt x="214" y="124"/>
                    <a:pt x="214" y="124"/>
                    <a:pt x="214" y="124"/>
                  </a:cubicBezTo>
                  <a:cubicBezTo>
                    <a:pt x="214" y="124"/>
                    <a:pt x="214" y="123"/>
                    <a:pt x="215" y="123"/>
                  </a:cubicBezTo>
                  <a:cubicBezTo>
                    <a:pt x="215" y="122"/>
                    <a:pt x="216" y="122"/>
                    <a:pt x="217" y="121"/>
                  </a:cubicBezTo>
                  <a:cubicBezTo>
                    <a:pt x="217" y="121"/>
                    <a:pt x="217" y="121"/>
                    <a:pt x="217" y="121"/>
                  </a:cubicBezTo>
                  <a:cubicBezTo>
                    <a:pt x="217" y="121"/>
                    <a:pt x="217" y="121"/>
                    <a:pt x="217" y="122"/>
                  </a:cubicBezTo>
                  <a:cubicBezTo>
                    <a:pt x="217" y="122"/>
                    <a:pt x="217" y="122"/>
                    <a:pt x="217" y="122"/>
                  </a:cubicBezTo>
                  <a:cubicBezTo>
                    <a:pt x="212" y="129"/>
                    <a:pt x="206" y="136"/>
                    <a:pt x="200" y="143"/>
                  </a:cubicBezTo>
                  <a:cubicBezTo>
                    <a:pt x="200" y="143"/>
                    <a:pt x="200" y="142"/>
                    <a:pt x="200" y="142"/>
                  </a:cubicBezTo>
                  <a:close/>
                  <a:moveTo>
                    <a:pt x="215" y="120"/>
                  </a:moveTo>
                  <a:cubicBezTo>
                    <a:pt x="213" y="122"/>
                    <a:pt x="212" y="124"/>
                    <a:pt x="210" y="126"/>
                  </a:cubicBezTo>
                  <a:cubicBezTo>
                    <a:pt x="211" y="125"/>
                    <a:pt x="211" y="124"/>
                    <a:pt x="211" y="124"/>
                  </a:cubicBezTo>
                  <a:cubicBezTo>
                    <a:pt x="213" y="122"/>
                    <a:pt x="214" y="121"/>
                    <a:pt x="215" y="120"/>
                  </a:cubicBezTo>
                  <a:cubicBezTo>
                    <a:pt x="215" y="120"/>
                    <a:pt x="215" y="120"/>
                    <a:pt x="215" y="120"/>
                  </a:cubicBezTo>
                  <a:close/>
                  <a:moveTo>
                    <a:pt x="214" y="115"/>
                  </a:moveTo>
                  <a:cubicBezTo>
                    <a:pt x="214" y="116"/>
                    <a:pt x="214" y="116"/>
                    <a:pt x="213" y="116"/>
                  </a:cubicBezTo>
                  <a:cubicBezTo>
                    <a:pt x="213" y="116"/>
                    <a:pt x="213" y="116"/>
                    <a:pt x="213" y="116"/>
                  </a:cubicBezTo>
                  <a:cubicBezTo>
                    <a:pt x="214" y="115"/>
                    <a:pt x="214" y="114"/>
                    <a:pt x="215" y="113"/>
                  </a:cubicBezTo>
                  <a:cubicBezTo>
                    <a:pt x="215" y="113"/>
                    <a:pt x="216" y="113"/>
                    <a:pt x="216" y="112"/>
                  </a:cubicBezTo>
                  <a:cubicBezTo>
                    <a:pt x="216" y="113"/>
                    <a:pt x="215" y="114"/>
                    <a:pt x="214" y="115"/>
                  </a:cubicBezTo>
                  <a:close/>
                  <a:moveTo>
                    <a:pt x="210" y="109"/>
                  </a:moveTo>
                  <a:cubicBezTo>
                    <a:pt x="210" y="109"/>
                    <a:pt x="210" y="108"/>
                    <a:pt x="210" y="108"/>
                  </a:cubicBezTo>
                  <a:cubicBezTo>
                    <a:pt x="213" y="107"/>
                    <a:pt x="216" y="105"/>
                    <a:pt x="219" y="103"/>
                  </a:cubicBezTo>
                  <a:cubicBezTo>
                    <a:pt x="219" y="104"/>
                    <a:pt x="219" y="104"/>
                    <a:pt x="219" y="104"/>
                  </a:cubicBezTo>
                  <a:cubicBezTo>
                    <a:pt x="216" y="106"/>
                    <a:pt x="213" y="107"/>
                    <a:pt x="210" y="109"/>
                  </a:cubicBezTo>
                  <a:close/>
                  <a:moveTo>
                    <a:pt x="218" y="101"/>
                  </a:moveTo>
                  <a:cubicBezTo>
                    <a:pt x="218" y="100"/>
                    <a:pt x="217" y="100"/>
                    <a:pt x="217" y="100"/>
                  </a:cubicBezTo>
                  <a:cubicBezTo>
                    <a:pt x="211" y="103"/>
                    <a:pt x="205" y="106"/>
                    <a:pt x="199" y="110"/>
                  </a:cubicBezTo>
                  <a:cubicBezTo>
                    <a:pt x="200" y="108"/>
                    <a:pt x="201" y="107"/>
                    <a:pt x="202" y="105"/>
                  </a:cubicBezTo>
                  <a:cubicBezTo>
                    <a:pt x="207" y="103"/>
                    <a:pt x="213" y="100"/>
                    <a:pt x="217" y="97"/>
                  </a:cubicBezTo>
                  <a:cubicBezTo>
                    <a:pt x="218" y="98"/>
                    <a:pt x="218" y="98"/>
                    <a:pt x="218" y="98"/>
                  </a:cubicBezTo>
                  <a:cubicBezTo>
                    <a:pt x="218" y="99"/>
                    <a:pt x="218" y="100"/>
                    <a:pt x="218" y="100"/>
                  </a:cubicBezTo>
                  <a:cubicBezTo>
                    <a:pt x="218" y="101"/>
                    <a:pt x="218" y="101"/>
                    <a:pt x="218" y="101"/>
                  </a:cubicBezTo>
                  <a:close/>
                  <a:moveTo>
                    <a:pt x="199" y="95"/>
                  </a:moveTo>
                  <a:cubicBezTo>
                    <a:pt x="199" y="94"/>
                    <a:pt x="200" y="94"/>
                    <a:pt x="200" y="94"/>
                  </a:cubicBezTo>
                  <a:cubicBezTo>
                    <a:pt x="200" y="93"/>
                    <a:pt x="201" y="93"/>
                    <a:pt x="202" y="93"/>
                  </a:cubicBezTo>
                  <a:cubicBezTo>
                    <a:pt x="201" y="93"/>
                    <a:pt x="200" y="94"/>
                    <a:pt x="199" y="95"/>
                  </a:cubicBezTo>
                  <a:close/>
                  <a:moveTo>
                    <a:pt x="201" y="88"/>
                  </a:moveTo>
                  <a:cubicBezTo>
                    <a:pt x="198" y="89"/>
                    <a:pt x="195" y="90"/>
                    <a:pt x="193" y="91"/>
                  </a:cubicBezTo>
                  <a:cubicBezTo>
                    <a:pt x="194" y="90"/>
                    <a:pt x="195" y="89"/>
                    <a:pt x="196" y="88"/>
                  </a:cubicBezTo>
                  <a:cubicBezTo>
                    <a:pt x="199" y="87"/>
                    <a:pt x="201" y="86"/>
                    <a:pt x="203" y="85"/>
                  </a:cubicBezTo>
                  <a:cubicBezTo>
                    <a:pt x="202" y="86"/>
                    <a:pt x="201" y="87"/>
                    <a:pt x="201" y="88"/>
                  </a:cubicBezTo>
                  <a:close/>
                  <a:moveTo>
                    <a:pt x="199" y="82"/>
                  </a:moveTo>
                  <a:cubicBezTo>
                    <a:pt x="199" y="82"/>
                    <a:pt x="199" y="81"/>
                    <a:pt x="199" y="81"/>
                  </a:cubicBezTo>
                  <a:cubicBezTo>
                    <a:pt x="200" y="81"/>
                    <a:pt x="200" y="80"/>
                    <a:pt x="199" y="80"/>
                  </a:cubicBezTo>
                  <a:cubicBezTo>
                    <a:pt x="202" y="78"/>
                    <a:pt x="206" y="77"/>
                    <a:pt x="209" y="75"/>
                  </a:cubicBezTo>
                  <a:cubicBezTo>
                    <a:pt x="210" y="75"/>
                    <a:pt x="209" y="73"/>
                    <a:pt x="208" y="74"/>
                  </a:cubicBezTo>
                  <a:cubicBezTo>
                    <a:pt x="206" y="75"/>
                    <a:pt x="204" y="76"/>
                    <a:pt x="202" y="76"/>
                  </a:cubicBezTo>
                  <a:cubicBezTo>
                    <a:pt x="202" y="76"/>
                    <a:pt x="202" y="76"/>
                    <a:pt x="202" y="76"/>
                  </a:cubicBezTo>
                  <a:cubicBezTo>
                    <a:pt x="203" y="75"/>
                    <a:pt x="204" y="75"/>
                    <a:pt x="205" y="75"/>
                  </a:cubicBezTo>
                  <a:cubicBezTo>
                    <a:pt x="207" y="74"/>
                    <a:pt x="209" y="73"/>
                    <a:pt x="210" y="72"/>
                  </a:cubicBezTo>
                  <a:cubicBezTo>
                    <a:pt x="211" y="74"/>
                    <a:pt x="211" y="76"/>
                    <a:pt x="212" y="77"/>
                  </a:cubicBezTo>
                  <a:cubicBezTo>
                    <a:pt x="207" y="79"/>
                    <a:pt x="203" y="80"/>
                    <a:pt x="199" y="82"/>
                  </a:cubicBezTo>
                  <a:close/>
                  <a:moveTo>
                    <a:pt x="201" y="74"/>
                  </a:moveTo>
                  <a:cubicBezTo>
                    <a:pt x="200" y="75"/>
                    <a:pt x="199" y="75"/>
                    <a:pt x="198" y="76"/>
                  </a:cubicBezTo>
                  <a:cubicBezTo>
                    <a:pt x="200" y="74"/>
                    <a:pt x="202" y="73"/>
                    <a:pt x="203" y="72"/>
                  </a:cubicBezTo>
                  <a:cubicBezTo>
                    <a:pt x="203" y="73"/>
                    <a:pt x="202" y="73"/>
                    <a:pt x="201" y="74"/>
                  </a:cubicBezTo>
                  <a:close/>
                  <a:moveTo>
                    <a:pt x="187" y="77"/>
                  </a:moveTo>
                  <a:cubicBezTo>
                    <a:pt x="184" y="78"/>
                    <a:pt x="180" y="80"/>
                    <a:pt x="176" y="81"/>
                  </a:cubicBezTo>
                  <a:cubicBezTo>
                    <a:pt x="184" y="76"/>
                    <a:pt x="192" y="72"/>
                    <a:pt x="200" y="70"/>
                  </a:cubicBezTo>
                  <a:cubicBezTo>
                    <a:pt x="196" y="72"/>
                    <a:pt x="192" y="75"/>
                    <a:pt x="187" y="77"/>
                  </a:cubicBezTo>
                  <a:close/>
                  <a:moveTo>
                    <a:pt x="186" y="66"/>
                  </a:moveTo>
                  <a:cubicBezTo>
                    <a:pt x="181" y="68"/>
                    <a:pt x="177" y="70"/>
                    <a:pt x="172" y="72"/>
                  </a:cubicBezTo>
                  <a:cubicBezTo>
                    <a:pt x="171" y="73"/>
                    <a:pt x="170" y="73"/>
                    <a:pt x="169" y="73"/>
                  </a:cubicBezTo>
                  <a:cubicBezTo>
                    <a:pt x="175" y="70"/>
                    <a:pt x="181" y="67"/>
                    <a:pt x="187" y="65"/>
                  </a:cubicBezTo>
                  <a:cubicBezTo>
                    <a:pt x="186" y="65"/>
                    <a:pt x="186" y="66"/>
                    <a:pt x="186" y="66"/>
                  </a:cubicBezTo>
                  <a:close/>
                  <a:moveTo>
                    <a:pt x="171" y="69"/>
                  </a:moveTo>
                  <a:cubicBezTo>
                    <a:pt x="169" y="69"/>
                    <a:pt x="167" y="70"/>
                    <a:pt x="165" y="71"/>
                  </a:cubicBezTo>
                  <a:cubicBezTo>
                    <a:pt x="165" y="71"/>
                    <a:pt x="165" y="71"/>
                    <a:pt x="165" y="71"/>
                  </a:cubicBezTo>
                  <a:cubicBezTo>
                    <a:pt x="166" y="70"/>
                    <a:pt x="167" y="69"/>
                    <a:pt x="168" y="68"/>
                  </a:cubicBezTo>
                  <a:cubicBezTo>
                    <a:pt x="171" y="66"/>
                    <a:pt x="174" y="64"/>
                    <a:pt x="177" y="63"/>
                  </a:cubicBezTo>
                  <a:cubicBezTo>
                    <a:pt x="175" y="65"/>
                    <a:pt x="173" y="67"/>
                    <a:pt x="171" y="69"/>
                  </a:cubicBezTo>
                  <a:close/>
                  <a:moveTo>
                    <a:pt x="157" y="63"/>
                  </a:moveTo>
                  <a:cubicBezTo>
                    <a:pt x="156" y="64"/>
                    <a:pt x="155" y="64"/>
                    <a:pt x="153" y="65"/>
                  </a:cubicBezTo>
                  <a:cubicBezTo>
                    <a:pt x="154" y="64"/>
                    <a:pt x="156" y="63"/>
                    <a:pt x="157" y="62"/>
                  </a:cubicBezTo>
                  <a:cubicBezTo>
                    <a:pt x="158" y="61"/>
                    <a:pt x="159" y="61"/>
                    <a:pt x="161" y="60"/>
                  </a:cubicBezTo>
                  <a:cubicBezTo>
                    <a:pt x="159" y="61"/>
                    <a:pt x="158" y="62"/>
                    <a:pt x="157" y="63"/>
                  </a:cubicBezTo>
                  <a:close/>
                  <a:moveTo>
                    <a:pt x="157" y="71"/>
                  </a:moveTo>
                  <a:cubicBezTo>
                    <a:pt x="159" y="70"/>
                    <a:pt x="162" y="69"/>
                    <a:pt x="164" y="68"/>
                  </a:cubicBezTo>
                  <a:cubicBezTo>
                    <a:pt x="162" y="69"/>
                    <a:pt x="159" y="71"/>
                    <a:pt x="157" y="73"/>
                  </a:cubicBezTo>
                  <a:cubicBezTo>
                    <a:pt x="156" y="73"/>
                    <a:pt x="154" y="73"/>
                    <a:pt x="153" y="73"/>
                  </a:cubicBezTo>
                  <a:cubicBezTo>
                    <a:pt x="154" y="72"/>
                    <a:pt x="155" y="72"/>
                    <a:pt x="157" y="71"/>
                  </a:cubicBezTo>
                  <a:close/>
                  <a:moveTo>
                    <a:pt x="146" y="72"/>
                  </a:moveTo>
                  <a:cubicBezTo>
                    <a:pt x="145" y="72"/>
                    <a:pt x="144" y="73"/>
                    <a:pt x="144" y="73"/>
                  </a:cubicBezTo>
                  <a:cubicBezTo>
                    <a:pt x="145" y="72"/>
                    <a:pt x="145" y="71"/>
                    <a:pt x="146" y="70"/>
                  </a:cubicBezTo>
                  <a:cubicBezTo>
                    <a:pt x="147" y="69"/>
                    <a:pt x="148" y="68"/>
                    <a:pt x="149" y="67"/>
                  </a:cubicBezTo>
                  <a:cubicBezTo>
                    <a:pt x="151" y="67"/>
                    <a:pt x="152" y="67"/>
                    <a:pt x="153" y="66"/>
                  </a:cubicBezTo>
                  <a:cubicBezTo>
                    <a:pt x="151" y="68"/>
                    <a:pt x="149" y="70"/>
                    <a:pt x="146" y="72"/>
                  </a:cubicBezTo>
                  <a:close/>
                  <a:moveTo>
                    <a:pt x="145" y="67"/>
                  </a:moveTo>
                  <a:cubicBezTo>
                    <a:pt x="147" y="65"/>
                    <a:pt x="150" y="63"/>
                    <a:pt x="152" y="61"/>
                  </a:cubicBezTo>
                  <a:cubicBezTo>
                    <a:pt x="151" y="62"/>
                    <a:pt x="149" y="63"/>
                    <a:pt x="148" y="65"/>
                  </a:cubicBezTo>
                  <a:cubicBezTo>
                    <a:pt x="147" y="65"/>
                    <a:pt x="146" y="66"/>
                    <a:pt x="145" y="67"/>
                  </a:cubicBezTo>
                  <a:cubicBezTo>
                    <a:pt x="145" y="67"/>
                    <a:pt x="145" y="67"/>
                    <a:pt x="145" y="67"/>
                  </a:cubicBezTo>
                  <a:close/>
                  <a:moveTo>
                    <a:pt x="138" y="68"/>
                  </a:moveTo>
                  <a:cubicBezTo>
                    <a:pt x="137" y="68"/>
                    <a:pt x="137" y="69"/>
                    <a:pt x="138" y="69"/>
                  </a:cubicBezTo>
                  <a:cubicBezTo>
                    <a:pt x="136" y="71"/>
                    <a:pt x="133" y="73"/>
                    <a:pt x="131" y="75"/>
                  </a:cubicBezTo>
                  <a:cubicBezTo>
                    <a:pt x="132" y="73"/>
                    <a:pt x="133" y="71"/>
                    <a:pt x="134" y="68"/>
                  </a:cubicBezTo>
                  <a:cubicBezTo>
                    <a:pt x="134" y="68"/>
                    <a:pt x="134" y="68"/>
                    <a:pt x="134" y="67"/>
                  </a:cubicBezTo>
                  <a:cubicBezTo>
                    <a:pt x="138" y="65"/>
                    <a:pt x="143" y="62"/>
                    <a:pt x="147" y="60"/>
                  </a:cubicBezTo>
                  <a:cubicBezTo>
                    <a:pt x="149" y="59"/>
                    <a:pt x="151" y="58"/>
                    <a:pt x="154" y="57"/>
                  </a:cubicBezTo>
                  <a:cubicBezTo>
                    <a:pt x="154" y="57"/>
                    <a:pt x="154" y="57"/>
                    <a:pt x="153" y="58"/>
                  </a:cubicBezTo>
                  <a:cubicBezTo>
                    <a:pt x="148" y="61"/>
                    <a:pt x="143" y="64"/>
                    <a:pt x="138" y="68"/>
                  </a:cubicBezTo>
                  <a:close/>
                  <a:moveTo>
                    <a:pt x="144" y="53"/>
                  </a:moveTo>
                  <a:cubicBezTo>
                    <a:pt x="140" y="55"/>
                    <a:pt x="136" y="57"/>
                    <a:pt x="132" y="60"/>
                  </a:cubicBezTo>
                  <a:cubicBezTo>
                    <a:pt x="133" y="59"/>
                    <a:pt x="135" y="57"/>
                    <a:pt x="136" y="56"/>
                  </a:cubicBezTo>
                  <a:cubicBezTo>
                    <a:pt x="140" y="54"/>
                    <a:pt x="143" y="52"/>
                    <a:pt x="147" y="50"/>
                  </a:cubicBezTo>
                  <a:cubicBezTo>
                    <a:pt x="147" y="50"/>
                    <a:pt x="148" y="50"/>
                    <a:pt x="149" y="50"/>
                  </a:cubicBezTo>
                  <a:cubicBezTo>
                    <a:pt x="147" y="51"/>
                    <a:pt x="146" y="52"/>
                    <a:pt x="144" y="53"/>
                  </a:cubicBezTo>
                  <a:close/>
                  <a:moveTo>
                    <a:pt x="132" y="55"/>
                  </a:moveTo>
                  <a:cubicBezTo>
                    <a:pt x="133" y="55"/>
                    <a:pt x="135" y="54"/>
                    <a:pt x="136" y="54"/>
                  </a:cubicBezTo>
                  <a:cubicBezTo>
                    <a:pt x="135" y="55"/>
                    <a:pt x="134" y="55"/>
                    <a:pt x="134" y="56"/>
                  </a:cubicBezTo>
                  <a:cubicBezTo>
                    <a:pt x="133" y="56"/>
                    <a:pt x="132" y="57"/>
                    <a:pt x="132" y="57"/>
                  </a:cubicBezTo>
                  <a:cubicBezTo>
                    <a:pt x="132" y="57"/>
                    <a:pt x="132" y="57"/>
                    <a:pt x="132" y="56"/>
                  </a:cubicBezTo>
                  <a:cubicBezTo>
                    <a:pt x="133" y="56"/>
                    <a:pt x="132" y="56"/>
                    <a:pt x="132" y="55"/>
                  </a:cubicBezTo>
                  <a:close/>
                  <a:moveTo>
                    <a:pt x="142" y="49"/>
                  </a:moveTo>
                  <a:cubicBezTo>
                    <a:pt x="140" y="50"/>
                    <a:pt x="137" y="51"/>
                    <a:pt x="135" y="52"/>
                  </a:cubicBezTo>
                  <a:cubicBezTo>
                    <a:pt x="138" y="49"/>
                    <a:pt x="141" y="47"/>
                    <a:pt x="145" y="45"/>
                  </a:cubicBezTo>
                  <a:cubicBezTo>
                    <a:pt x="147" y="44"/>
                    <a:pt x="149" y="44"/>
                    <a:pt x="151" y="43"/>
                  </a:cubicBezTo>
                  <a:cubicBezTo>
                    <a:pt x="148" y="45"/>
                    <a:pt x="146" y="47"/>
                    <a:pt x="143" y="49"/>
                  </a:cubicBezTo>
                  <a:cubicBezTo>
                    <a:pt x="143" y="49"/>
                    <a:pt x="142" y="49"/>
                    <a:pt x="142" y="49"/>
                  </a:cubicBezTo>
                  <a:close/>
                  <a:moveTo>
                    <a:pt x="131" y="53"/>
                  </a:moveTo>
                  <a:cubicBezTo>
                    <a:pt x="131" y="53"/>
                    <a:pt x="131" y="53"/>
                    <a:pt x="131" y="53"/>
                  </a:cubicBezTo>
                  <a:cubicBezTo>
                    <a:pt x="131" y="53"/>
                    <a:pt x="130" y="53"/>
                    <a:pt x="130" y="53"/>
                  </a:cubicBezTo>
                  <a:cubicBezTo>
                    <a:pt x="130" y="53"/>
                    <a:pt x="130" y="53"/>
                    <a:pt x="130" y="53"/>
                  </a:cubicBezTo>
                  <a:cubicBezTo>
                    <a:pt x="134" y="51"/>
                    <a:pt x="137" y="48"/>
                    <a:pt x="141" y="46"/>
                  </a:cubicBezTo>
                  <a:cubicBezTo>
                    <a:pt x="138" y="48"/>
                    <a:pt x="134" y="50"/>
                    <a:pt x="131" y="53"/>
                  </a:cubicBezTo>
                  <a:close/>
                  <a:moveTo>
                    <a:pt x="127" y="54"/>
                  </a:moveTo>
                  <a:cubicBezTo>
                    <a:pt x="127" y="54"/>
                    <a:pt x="127" y="53"/>
                    <a:pt x="127" y="53"/>
                  </a:cubicBezTo>
                  <a:cubicBezTo>
                    <a:pt x="128" y="52"/>
                    <a:pt x="129" y="52"/>
                    <a:pt x="130" y="51"/>
                  </a:cubicBezTo>
                  <a:cubicBezTo>
                    <a:pt x="132" y="49"/>
                    <a:pt x="135" y="48"/>
                    <a:pt x="137" y="46"/>
                  </a:cubicBezTo>
                  <a:cubicBezTo>
                    <a:pt x="137" y="46"/>
                    <a:pt x="137" y="46"/>
                    <a:pt x="137" y="46"/>
                  </a:cubicBezTo>
                  <a:cubicBezTo>
                    <a:pt x="134" y="49"/>
                    <a:pt x="130" y="51"/>
                    <a:pt x="127" y="54"/>
                  </a:cubicBezTo>
                  <a:close/>
                  <a:moveTo>
                    <a:pt x="127" y="66"/>
                  </a:moveTo>
                  <a:cubicBezTo>
                    <a:pt x="126" y="68"/>
                    <a:pt x="125" y="69"/>
                    <a:pt x="124" y="71"/>
                  </a:cubicBezTo>
                  <a:cubicBezTo>
                    <a:pt x="123" y="71"/>
                    <a:pt x="123" y="72"/>
                    <a:pt x="122" y="72"/>
                  </a:cubicBezTo>
                  <a:cubicBezTo>
                    <a:pt x="123" y="71"/>
                    <a:pt x="124" y="69"/>
                    <a:pt x="124" y="68"/>
                  </a:cubicBezTo>
                  <a:cubicBezTo>
                    <a:pt x="125" y="67"/>
                    <a:pt x="126" y="67"/>
                    <a:pt x="127" y="66"/>
                  </a:cubicBezTo>
                  <a:close/>
                  <a:moveTo>
                    <a:pt x="121" y="67"/>
                  </a:moveTo>
                  <a:cubicBezTo>
                    <a:pt x="122" y="66"/>
                    <a:pt x="122" y="66"/>
                    <a:pt x="123" y="66"/>
                  </a:cubicBezTo>
                  <a:cubicBezTo>
                    <a:pt x="122" y="67"/>
                    <a:pt x="122" y="67"/>
                    <a:pt x="121" y="68"/>
                  </a:cubicBezTo>
                  <a:cubicBezTo>
                    <a:pt x="121" y="68"/>
                    <a:pt x="121" y="68"/>
                    <a:pt x="121" y="68"/>
                  </a:cubicBezTo>
                  <a:cubicBezTo>
                    <a:pt x="121" y="68"/>
                    <a:pt x="121" y="67"/>
                    <a:pt x="121" y="67"/>
                  </a:cubicBezTo>
                  <a:close/>
                  <a:moveTo>
                    <a:pt x="122" y="76"/>
                  </a:moveTo>
                  <a:cubicBezTo>
                    <a:pt x="123" y="74"/>
                    <a:pt x="125" y="73"/>
                    <a:pt x="126" y="72"/>
                  </a:cubicBezTo>
                  <a:cubicBezTo>
                    <a:pt x="128" y="71"/>
                    <a:pt x="129" y="71"/>
                    <a:pt x="130" y="70"/>
                  </a:cubicBezTo>
                  <a:cubicBezTo>
                    <a:pt x="123" y="77"/>
                    <a:pt x="116" y="85"/>
                    <a:pt x="110" y="93"/>
                  </a:cubicBezTo>
                  <a:cubicBezTo>
                    <a:pt x="105" y="98"/>
                    <a:pt x="100" y="102"/>
                    <a:pt x="95" y="107"/>
                  </a:cubicBezTo>
                  <a:cubicBezTo>
                    <a:pt x="94" y="108"/>
                    <a:pt x="92" y="109"/>
                    <a:pt x="90" y="110"/>
                  </a:cubicBezTo>
                  <a:cubicBezTo>
                    <a:pt x="91" y="109"/>
                    <a:pt x="92" y="108"/>
                    <a:pt x="93" y="107"/>
                  </a:cubicBezTo>
                  <a:cubicBezTo>
                    <a:pt x="98" y="101"/>
                    <a:pt x="103" y="95"/>
                    <a:pt x="109" y="89"/>
                  </a:cubicBezTo>
                  <a:cubicBezTo>
                    <a:pt x="113" y="85"/>
                    <a:pt x="118" y="81"/>
                    <a:pt x="122" y="76"/>
                  </a:cubicBezTo>
                  <a:close/>
                  <a:moveTo>
                    <a:pt x="117" y="61"/>
                  </a:moveTo>
                  <a:cubicBezTo>
                    <a:pt x="116" y="62"/>
                    <a:pt x="115" y="63"/>
                    <a:pt x="115" y="64"/>
                  </a:cubicBezTo>
                  <a:cubicBezTo>
                    <a:pt x="116" y="63"/>
                    <a:pt x="117" y="62"/>
                    <a:pt x="118" y="61"/>
                  </a:cubicBezTo>
                  <a:cubicBezTo>
                    <a:pt x="117" y="61"/>
                    <a:pt x="117" y="61"/>
                    <a:pt x="117" y="61"/>
                  </a:cubicBezTo>
                  <a:close/>
                  <a:moveTo>
                    <a:pt x="115" y="51"/>
                  </a:moveTo>
                  <a:cubicBezTo>
                    <a:pt x="114" y="51"/>
                    <a:pt x="113" y="52"/>
                    <a:pt x="111" y="52"/>
                  </a:cubicBezTo>
                  <a:cubicBezTo>
                    <a:pt x="112" y="52"/>
                    <a:pt x="112" y="51"/>
                    <a:pt x="113" y="51"/>
                  </a:cubicBezTo>
                  <a:cubicBezTo>
                    <a:pt x="114" y="50"/>
                    <a:pt x="115" y="50"/>
                    <a:pt x="117" y="50"/>
                  </a:cubicBezTo>
                  <a:cubicBezTo>
                    <a:pt x="116" y="50"/>
                    <a:pt x="116" y="51"/>
                    <a:pt x="115" y="51"/>
                  </a:cubicBezTo>
                  <a:close/>
                  <a:moveTo>
                    <a:pt x="114" y="48"/>
                  </a:moveTo>
                  <a:cubicBezTo>
                    <a:pt x="112" y="48"/>
                    <a:pt x="111" y="49"/>
                    <a:pt x="110" y="49"/>
                  </a:cubicBezTo>
                  <a:cubicBezTo>
                    <a:pt x="112" y="48"/>
                    <a:pt x="114" y="46"/>
                    <a:pt x="116" y="45"/>
                  </a:cubicBezTo>
                  <a:cubicBezTo>
                    <a:pt x="116" y="46"/>
                    <a:pt x="115" y="47"/>
                    <a:pt x="114" y="48"/>
                  </a:cubicBezTo>
                  <a:close/>
                  <a:moveTo>
                    <a:pt x="106" y="50"/>
                  </a:moveTo>
                  <a:cubicBezTo>
                    <a:pt x="105" y="50"/>
                    <a:pt x="104" y="51"/>
                    <a:pt x="104" y="51"/>
                  </a:cubicBezTo>
                  <a:cubicBezTo>
                    <a:pt x="104" y="50"/>
                    <a:pt x="105" y="49"/>
                    <a:pt x="105" y="48"/>
                  </a:cubicBezTo>
                  <a:cubicBezTo>
                    <a:pt x="107" y="46"/>
                    <a:pt x="109" y="44"/>
                    <a:pt x="111" y="43"/>
                  </a:cubicBezTo>
                  <a:cubicBezTo>
                    <a:pt x="111" y="43"/>
                    <a:pt x="112" y="43"/>
                    <a:pt x="112" y="42"/>
                  </a:cubicBezTo>
                  <a:cubicBezTo>
                    <a:pt x="112" y="42"/>
                    <a:pt x="113" y="42"/>
                    <a:pt x="113" y="42"/>
                  </a:cubicBezTo>
                  <a:cubicBezTo>
                    <a:pt x="111" y="45"/>
                    <a:pt x="108" y="47"/>
                    <a:pt x="106" y="50"/>
                  </a:cubicBezTo>
                  <a:close/>
                  <a:moveTo>
                    <a:pt x="106" y="45"/>
                  </a:moveTo>
                  <a:cubicBezTo>
                    <a:pt x="106" y="44"/>
                    <a:pt x="106" y="44"/>
                    <a:pt x="106" y="44"/>
                  </a:cubicBezTo>
                  <a:cubicBezTo>
                    <a:pt x="107" y="43"/>
                    <a:pt x="108" y="43"/>
                    <a:pt x="109" y="42"/>
                  </a:cubicBezTo>
                  <a:cubicBezTo>
                    <a:pt x="109" y="42"/>
                    <a:pt x="109" y="42"/>
                    <a:pt x="109" y="42"/>
                  </a:cubicBezTo>
                  <a:cubicBezTo>
                    <a:pt x="108" y="43"/>
                    <a:pt x="107" y="44"/>
                    <a:pt x="106" y="45"/>
                  </a:cubicBezTo>
                  <a:close/>
                  <a:moveTo>
                    <a:pt x="102" y="45"/>
                  </a:moveTo>
                  <a:cubicBezTo>
                    <a:pt x="99" y="47"/>
                    <a:pt x="95" y="50"/>
                    <a:pt x="92" y="52"/>
                  </a:cubicBezTo>
                  <a:cubicBezTo>
                    <a:pt x="92" y="51"/>
                    <a:pt x="93" y="51"/>
                    <a:pt x="93" y="50"/>
                  </a:cubicBezTo>
                  <a:cubicBezTo>
                    <a:pt x="93" y="50"/>
                    <a:pt x="93" y="50"/>
                    <a:pt x="93" y="50"/>
                  </a:cubicBezTo>
                  <a:cubicBezTo>
                    <a:pt x="97" y="47"/>
                    <a:pt x="100" y="45"/>
                    <a:pt x="104" y="42"/>
                  </a:cubicBezTo>
                  <a:cubicBezTo>
                    <a:pt x="105" y="42"/>
                    <a:pt x="106" y="42"/>
                    <a:pt x="107" y="42"/>
                  </a:cubicBezTo>
                  <a:cubicBezTo>
                    <a:pt x="105" y="43"/>
                    <a:pt x="103" y="45"/>
                    <a:pt x="102" y="45"/>
                  </a:cubicBezTo>
                  <a:close/>
                  <a:moveTo>
                    <a:pt x="99" y="44"/>
                  </a:moveTo>
                  <a:cubicBezTo>
                    <a:pt x="100" y="43"/>
                    <a:pt x="100" y="43"/>
                    <a:pt x="101" y="42"/>
                  </a:cubicBezTo>
                  <a:cubicBezTo>
                    <a:pt x="101" y="42"/>
                    <a:pt x="101" y="42"/>
                    <a:pt x="101" y="42"/>
                  </a:cubicBezTo>
                  <a:cubicBezTo>
                    <a:pt x="101" y="43"/>
                    <a:pt x="100" y="43"/>
                    <a:pt x="99" y="44"/>
                  </a:cubicBezTo>
                  <a:close/>
                  <a:moveTo>
                    <a:pt x="101" y="40"/>
                  </a:moveTo>
                  <a:cubicBezTo>
                    <a:pt x="100" y="40"/>
                    <a:pt x="100" y="41"/>
                    <a:pt x="99" y="41"/>
                  </a:cubicBezTo>
                  <a:cubicBezTo>
                    <a:pt x="99" y="41"/>
                    <a:pt x="99" y="42"/>
                    <a:pt x="99" y="42"/>
                  </a:cubicBezTo>
                  <a:cubicBezTo>
                    <a:pt x="97" y="44"/>
                    <a:pt x="95" y="46"/>
                    <a:pt x="94" y="48"/>
                  </a:cubicBezTo>
                  <a:cubicBezTo>
                    <a:pt x="94" y="46"/>
                    <a:pt x="94" y="45"/>
                    <a:pt x="95" y="44"/>
                  </a:cubicBezTo>
                  <a:cubicBezTo>
                    <a:pt x="95" y="44"/>
                    <a:pt x="95" y="44"/>
                    <a:pt x="95" y="44"/>
                  </a:cubicBezTo>
                  <a:cubicBezTo>
                    <a:pt x="98" y="41"/>
                    <a:pt x="100" y="39"/>
                    <a:pt x="103" y="36"/>
                  </a:cubicBezTo>
                  <a:cubicBezTo>
                    <a:pt x="104" y="36"/>
                    <a:pt x="104" y="36"/>
                    <a:pt x="104" y="36"/>
                  </a:cubicBezTo>
                  <a:cubicBezTo>
                    <a:pt x="103" y="38"/>
                    <a:pt x="102" y="39"/>
                    <a:pt x="101" y="40"/>
                  </a:cubicBezTo>
                  <a:close/>
                  <a:moveTo>
                    <a:pt x="93" y="43"/>
                  </a:moveTo>
                  <a:cubicBezTo>
                    <a:pt x="93" y="43"/>
                    <a:pt x="92" y="43"/>
                    <a:pt x="92" y="43"/>
                  </a:cubicBezTo>
                  <a:cubicBezTo>
                    <a:pt x="94" y="41"/>
                    <a:pt x="96" y="40"/>
                    <a:pt x="98" y="38"/>
                  </a:cubicBezTo>
                  <a:cubicBezTo>
                    <a:pt x="98" y="38"/>
                    <a:pt x="99" y="38"/>
                    <a:pt x="99" y="38"/>
                  </a:cubicBezTo>
                  <a:cubicBezTo>
                    <a:pt x="97" y="39"/>
                    <a:pt x="95" y="41"/>
                    <a:pt x="93" y="43"/>
                  </a:cubicBezTo>
                  <a:close/>
                  <a:moveTo>
                    <a:pt x="90" y="41"/>
                  </a:moveTo>
                  <a:cubicBezTo>
                    <a:pt x="91" y="40"/>
                    <a:pt x="91" y="40"/>
                    <a:pt x="92" y="40"/>
                  </a:cubicBezTo>
                  <a:cubicBezTo>
                    <a:pt x="92" y="40"/>
                    <a:pt x="93" y="39"/>
                    <a:pt x="93" y="39"/>
                  </a:cubicBezTo>
                  <a:cubicBezTo>
                    <a:pt x="92" y="40"/>
                    <a:pt x="91" y="40"/>
                    <a:pt x="90" y="41"/>
                  </a:cubicBezTo>
                  <a:close/>
                  <a:moveTo>
                    <a:pt x="82" y="40"/>
                  </a:moveTo>
                  <a:cubicBezTo>
                    <a:pt x="80" y="41"/>
                    <a:pt x="78" y="43"/>
                    <a:pt x="76" y="44"/>
                  </a:cubicBezTo>
                  <a:cubicBezTo>
                    <a:pt x="78" y="42"/>
                    <a:pt x="80" y="40"/>
                    <a:pt x="81" y="38"/>
                  </a:cubicBezTo>
                  <a:cubicBezTo>
                    <a:pt x="83" y="37"/>
                    <a:pt x="85" y="36"/>
                    <a:pt x="86" y="35"/>
                  </a:cubicBezTo>
                  <a:cubicBezTo>
                    <a:pt x="85" y="36"/>
                    <a:pt x="84" y="38"/>
                    <a:pt x="82" y="40"/>
                  </a:cubicBezTo>
                  <a:close/>
                  <a:moveTo>
                    <a:pt x="79" y="37"/>
                  </a:moveTo>
                  <a:cubicBezTo>
                    <a:pt x="78" y="38"/>
                    <a:pt x="76" y="40"/>
                    <a:pt x="74" y="41"/>
                  </a:cubicBezTo>
                  <a:cubicBezTo>
                    <a:pt x="78" y="38"/>
                    <a:pt x="81" y="35"/>
                    <a:pt x="84" y="31"/>
                  </a:cubicBezTo>
                  <a:cubicBezTo>
                    <a:pt x="85" y="30"/>
                    <a:pt x="86" y="30"/>
                    <a:pt x="87" y="29"/>
                  </a:cubicBezTo>
                  <a:cubicBezTo>
                    <a:pt x="85" y="31"/>
                    <a:pt x="84" y="32"/>
                    <a:pt x="82" y="34"/>
                  </a:cubicBezTo>
                  <a:cubicBezTo>
                    <a:pt x="81" y="35"/>
                    <a:pt x="80" y="36"/>
                    <a:pt x="79" y="37"/>
                  </a:cubicBezTo>
                  <a:close/>
                  <a:moveTo>
                    <a:pt x="85" y="24"/>
                  </a:moveTo>
                  <a:cubicBezTo>
                    <a:pt x="84" y="25"/>
                    <a:pt x="83" y="25"/>
                    <a:pt x="83" y="25"/>
                  </a:cubicBezTo>
                  <a:cubicBezTo>
                    <a:pt x="83" y="25"/>
                    <a:pt x="83" y="25"/>
                    <a:pt x="83" y="25"/>
                  </a:cubicBezTo>
                  <a:cubicBezTo>
                    <a:pt x="83" y="25"/>
                    <a:pt x="83" y="24"/>
                    <a:pt x="83" y="24"/>
                  </a:cubicBezTo>
                  <a:cubicBezTo>
                    <a:pt x="83" y="24"/>
                    <a:pt x="83" y="24"/>
                    <a:pt x="83" y="24"/>
                  </a:cubicBezTo>
                  <a:cubicBezTo>
                    <a:pt x="84" y="24"/>
                    <a:pt x="86" y="23"/>
                    <a:pt x="87" y="23"/>
                  </a:cubicBezTo>
                  <a:cubicBezTo>
                    <a:pt x="87" y="23"/>
                    <a:pt x="86" y="24"/>
                    <a:pt x="85" y="24"/>
                  </a:cubicBezTo>
                  <a:close/>
                  <a:moveTo>
                    <a:pt x="83" y="28"/>
                  </a:moveTo>
                  <a:cubicBezTo>
                    <a:pt x="83" y="29"/>
                    <a:pt x="82" y="29"/>
                    <a:pt x="82" y="29"/>
                  </a:cubicBezTo>
                  <a:cubicBezTo>
                    <a:pt x="81" y="30"/>
                    <a:pt x="80" y="30"/>
                    <a:pt x="79" y="31"/>
                  </a:cubicBezTo>
                  <a:cubicBezTo>
                    <a:pt x="80" y="30"/>
                    <a:pt x="81" y="30"/>
                    <a:pt x="82" y="29"/>
                  </a:cubicBezTo>
                  <a:cubicBezTo>
                    <a:pt x="82" y="29"/>
                    <a:pt x="82" y="29"/>
                    <a:pt x="82" y="29"/>
                  </a:cubicBezTo>
                  <a:cubicBezTo>
                    <a:pt x="82" y="29"/>
                    <a:pt x="83" y="29"/>
                    <a:pt x="83" y="28"/>
                  </a:cubicBezTo>
                  <a:close/>
                  <a:moveTo>
                    <a:pt x="59" y="48"/>
                  </a:moveTo>
                  <a:cubicBezTo>
                    <a:pt x="61" y="46"/>
                    <a:pt x="63" y="44"/>
                    <a:pt x="64" y="41"/>
                  </a:cubicBezTo>
                  <a:cubicBezTo>
                    <a:pt x="66" y="40"/>
                    <a:pt x="67" y="39"/>
                    <a:pt x="69" y="38"/>
                  </a:cubicBezTo>
                  <a:cubicBezTo>
                    <a:pt x="69" y="38"/>
                    <a:pt x="69" y="38"/>
                    <a:pt x="69" y="38"/>
                  </a:cubicBezTo>
                  <a:cubicBezTo>
                    <a:pt x="66" y="42"/>
                    <a:pt x="63" y="45"/>
                    <a:pt x="59" y="48"/>
                  </a:cubicBezTo>
                  <a:close/>
                  <a:moveTo>
                    <a:pt x="61" y="41"/>
                  </a:moveTo>
                  <a:cubicBezTo>
                    <a:pt x="61" y="41"/>
                    <a:pt x="61" y="41"/>
                    <a:pt x="62" y="41"/>
                  </a:cubicBezTo>
                  <a:cubicBezTo>
                    <a:pt x="63" y="40"/>
                    <a:pt x="64" y="39"/>
                    <a:pt x="65" y="38"/>
                  </a:cubicBezTo>
                  <a:cubicBezTo>
                    <a:pt x="65" y="39"/>
                    <a:pt x="64" y="39"/>
                    <a:pt x="64" y="40"/>
                  </a:cubicBezTo>
                  <a:cubicBezTo>
                    <a:pt x="63" y="40"/>
                    <a:pt x="62" y="41"/>
                    <a:pt x="61" y="41"/>
                  </a:cubicBezTo>
                  <a:close/>
                  <a:moveTo>
                    <a:pt x="58" y="46"/>
                  </a:moveTo>
                  <a:cubicBezTo>
                    <a:pt x="58" y="46"/>
                    <a:pt x="59" y="45"/>
                    <a:pt x="59" y="45"/>
                  </a:cubicBezTo>
                  <a:cubicBezTo>
                    <a:pt x="57" y="47"/>
                    <a:pt x="55" y="50"/>
                    <a:pt x="54" y="53"/>
                  </a:cubicBezTo>
                  <a:cubicBezTo>
                    <a:pt x="53" y="53"/>
                    <a:pt x="52" y="54"/>
                    <a:pt x="52" y="54"/>
                  </a:cubicBezTo>
                  <a:cubicBezTo>
                    <a:pt x="54" y="51"/>
                    <a:pt x="56" y="49"/>
                    <a:pt x="58" y="46"/>
                  </a:cubicBezTo>
                  <a:close/>
                  <a:moveTo>
                    <a:pt x="48" y="57"/>
                  </a:moveTo>
                  <a:cubicBezTo>
                    <a:pt x="45" y="58"/>
                    <a:pt x="43" y="60"/>
                    <a:pt x="41" y="61"/>
                  </a:cubicBezTo>
                  <a:cubicBezTo>
                    <a:pt x="42" y="59"/>
                    <a:pt x="44" y="58"/>
                    <a:pt x="45" y="56"/>
                  </a:cubicBezTo>
                  <a:cubicBezTo>
                    <a:pt x="48" y="54"/>
                    <a:pt x="50" y="52"/>
                    <a:pt x="53" y="50"/>
                  </a:cubicBezTo>
                  <a:cubicBezTo>
                    <a:pt x="51" y="52"/>
                    <a:pt x="49" y="54"/>
                    <a:pt x="48" y="57"/>
                  </a:cubicBezTo>
                  <a:close/>
                  <a:moveTo>
                    <a:pt x="50" y="58"/>
                  </a:moveTo>
                  <a:cubicBezTo>
                    <a:pt x="50" y="58"/>
                    <a:pt x="50" y="59"/>
                    <a:pt x="50" y="59"/>
                  </a:cubicBezTo>
                  <a:cubicBezTo>
                    <a:pt x="50" y="59"/>
                    <a:pt x="49" y="59"/>
                    <a:pt x="49" y="59"/>
                  </a:cubicBezTo>
                  <a:cubicBezTo>
                    <a:pt x="47" y="61"/>
                    <a:pt x="44" y="64"/>
                    <a:pt x="42" y="67"/>
                  </a:cubicBezTo>
                  <a:cubicBezTo>
                    <a:pt x="43" y="65"/>
                    <a:pt x="45" y="63"/>
                    <a:pt x="46" y="62"/>
                  </a:cubicBezTo>
                  <a:cubicBezTo>
                    <a:pt x="47" y="60"/>
                    <a:pt x="49" y="59"/>
                    <a:pt x="50" y="58"/>
                  </a:cubicBezTo>
                  <a:close/>
                  <a:moveTo>
                    <a:pt x="39" y="86"/>
                  </a:moveTo>
                  <a:cubicBezTo>
                    <a:pt x="39" y="86"/>
                    <a:pt x="39" y="87"/>
                    <a:pt x="39" y="87"/>
                  </a:cubicBezTo>
                  <a:cubicBezTo>
                    <a:pt x="38" y="88"/>
                    <a:pt x="37" y="89"/>
                    <a:pt x="35" y="90"/>
                  </a:cubicBezTo>
                  <a:cubicBezTo>
                    <a:pt x="35" y="90"/>
                    <a:pt x="35" y="90"/>
                    <a:pt x="35" y="90"/>
                  </a:cubicBezTo>
                  <a:cubicBezTo>
                    <a:pt x="37" y="89"/>
                    <a:pt x="38" y="87"/>
                    <a:pt x="39" y="86"/>
                  </a:cubicBezTo>
                  <a:close/>
                  <a:moveTo>
                    <a:pt x="34" y="102"/>
                  </a:moveTo>
                  <a:cubicBezTo>
                    <a:pt x="35" y="103"/>
                    <a:pt x="35" y="105"/>
                    <a:pt x="36" y="107"/>
                  </a:cubicBezTo>
                  <a:cubicBezTo>
                    <a:pt x="35" y="109"/>
                    <a:pt x="35" y="110"/>
                    <a:pt x="35" y="112"/>
                  </a:cubicBezTo>
                  <a:cubicBezTo>
                    <a:pt x="34" y="111"/>
                    <a:pt x="34" y="110"/>
                    <a:pt x="34" y="109"/>
                  </a:cubicBezTo>
                  <a:cubicBezTo>
                    <a:pt x="34" y="106"/>
                    <a:pt x="34" y="104"/>
                    <a:pt x="34" y="102"/>
                  </a:cubicBezTo>
                  <a:close/>
                  <a:moveTo>
                    <a:pt x="36" y="126"/>
                  </a:moveTo>
                  <a:cubicBezTo>
                    <a:pt x="36" y="127"/>
                    <a:pt x="37" y="128"/>
                    <a:pt x="37" y="129"/>
                  </a:cubicBezTo>
                  <a:cubicBezTo>
                    <a:pt x="37" y="129"/>
                    <a:pt x="37" y="130"/>
                    <a:pt x="37" y="130"/>
                  </a:cubicBezTo>
                  <a:cubicBezTo>
                    <a:pt x="37" y="130"/>
                    <a:pt x="37" y="131"/>
                    <a:pt x="37" y="131"/>
                  </a:cubicBezTo>
                  <a:cubicBezTo>
                    <a:pt x="35" y="128"/>
                    <a:pt x="35" y="128"/>
                    <a:pt x="35" y="128"/>
                  </a:cubicBezTo>
                  <a:cubicBezTo>
                    <a:pt x="36" y="127"/>
                    <a:pt x="36" y="127"/>
                    <a:pt x="36" y="126"/>
                  </a:cubicBezTo>
                  <a:close/>
                  <a:moveTo>
                    <a:pt x="36" y="115"/>
                  </a:moveTo>
                  <a:cubicBezTo>
                    <a:pt x="36" y="115"/>
                    <a:pt x="36" y="115"/>
                    <a:pt x="36" y="115"/>
                  </a:cubicBezTo>
                  <a:cubicBezTo>
                    <a:pt x="36" y="114"/>
                    <a:pt x="36" y="112"/>
                    <a:pt x="36" y="111"/>
                  </a:cubicBezTo>
                  <a:cubicBezTo>
                    <a:pt x="36" y="111"/>
                    <a:pt x="37" y="111"/>
                    <a:pt x="37" y="111"/>
                  </a:cubicBezTo>
                  <a:cubicBezTo>
                    <a:pt x="37" y="111"/>
                    <a:pt x="37" y="112"/>
                    <a:pt x="37" y="113"/>
                  </a:cubicBezTo>
                  <a:cubicBezTo>
                    <a:pt x="37" y="114"/>
                    <a:pt x="36" y="114"/>
                    <a:pt x="36" y="115"/>
                  </a:cubicBezTo>
                  <a:close/>
                  <a:moveTo>
                    <a:pt x="36" y="97"/>
                  </a:moveTo>
                  <a:cubicBezTo>
                    <a:pt x="36" y="97"/>
                    <a:pt x="36" y="98"/>
                    <a:pt x="37" y="99"/>
                  </a:cubicBezTo>
                  <a:cubicBezTo>
                    <a:pt x="37" y="99"/>
                    <a:pt x="37" y="100"/>
                    <a:pt x="36" y="100"/>
                  </a:cubicBezTo>
                  <a:cubicBezTo>
                    <a:pt x="36" y="99"/>
                    <a:pt x="36" y="98"/>
                    <a:pt x="36" y="97"/>
                  </a:cubicBezTo>
                  <a:close/>
                  <a:moveTo>
                    <a:pt x="37" y="94"/>
                  </a:moveTo>
                  <a:cubicBezTo>
                    <a:pt x="37" y="93"/>
                    <a:pt x="36" y="92"/>
                    <a:pt x="36" y="92"/>
                  </a:cubicBezTo>
                  <a:cubicBezTo>
                    <a:pt x="37" y="91"/>
                    <a:pt x="38" y="90"/>
                    <a:pt x="38" y="90"/>
                  </a:cubicBezTo>
                  <a:cubicBezTo>
                    <a:pt x="38" y="91"/>
                    <a:pt x="38" y="92"/>
                    <a:pt x="38" y="93"/>
                  </a:cubicBezTo>
                  <a:cubicBezTo>
                    <a:pt x="37" y="93"/>
                    <a:pt x="37" y="93"/>
                    <a:pt x="37" y="94"/>
                  </a:cubicBezTo>
                  <a:close/>
                  <a:moveTo>
                    <a:pt x="39" y="103"/>
                  </a:moveTo>
                  <a:cubicBezTo>
                    <a:pt x="39" y="103"/>
                    <a:pt x="39" y="103"/>
                    <a:pt x="39" y="103"/>
                  </a:cubicBezTo>
                  <a:cubicBezTo>
                    <a:pt x="39" y="104"/>
                    <a:pt x="38" y="104"/>
                    <a:pt x="38" y="104"/>
                  </a:cubicBezTo>
                  <a:cubicBezTo>
                    <a:pt x="38" y="104"/>
                    <a:pt x="38" y="104"/>
                    <a:pt x="38" y="103"/>
                  </a:cubicBezTo>
                  <a:cubicBezTo>
                    <a:pt x="38" y="103"/>
                    <a:pt x="38" y="103"/>
                    <a:pt x="39" y="103"/>
                  </a:cubicBezTo>
                  <a:close/>
                  <a:moveTo>
                    <a:pt x="38" y="97"/>
                  </a:moveTo>
                  <a:cubicBezTo>
                    <a:pt x="38" y="96"/>
                    <a:pt x="39" y="95"/>
                    <a:pt x="39" y="94"/>
                  </a:cubicBezTo>
                  <a:cubicBezTo>
                    <a:pt x="40" y="93"/>
                    <a:pt x="41" y="93"/>
                    <a:pt x="42" y="92"/>
                  </a:cubicBezTo>
                  <a:cubicBezTo>
                    <a:pt x="41" y="93"/>
                    <a:pt x="40" y="94"/>
                    <a:pt x="39" y="95"/>
                  </a:cubicBezTo>
                  <a:cubicBezTo>
                    <a:pt x="39" y="96"/>
                    <a:pt x="40" y="97"/>
                    <a:pt x="41" y="96"/>
                  </a:cubicBezTo>
                  <a:cubicBezTo>
                    <a:pt x="41" y="96"/>
                    <a:pt x="41" y="96"/>
                    <a:pt x="41" y="96"/>
                  </a:cubicBezTo>
                  <a:cubicBezTo>
                    <a:pt x="41" y="96"/>
                    <a:pt x="41" y="96"/>
                    <a:pt x="41" y="96"/>
                  </a:cubicBezTo>
                  <a:cubicBezTo>
                    <a:pt x="41" y="97"/>
                    <a:pt x="41" y="97"/>
                    <a:pt x="41" y="98"/>
                  </a:cubicBezTo>
                  <a:cubicBezTo>
                    <a:pt x="40" y="98"/>
                    <a:pt x="40" y="99"/>
                    <a:pt x="39" y="99"/>
                  </a:cubicBezTo>
                  <a:cubicBezTo>
                    <a:pt x="39" y="99"/>
                    <a:pt x="39" y="98"/>
                    <a:pt x="38" y="97"/>
                  </a:cubicBezTo>
                  <a:close/>
                  <a:moveTo>
                    <a:pt x="40" y="121"/>
                  </a:moveTo>
                  <a:cubicBezTo>
                    <a:pt x="40" y="121"/>
                    <a:pt x="40" y="121"/>
                    <a:pt x="40" y="121"/>
                  </a:cubicBezTo>
                  <a:cubicBezTo>
                    <a:pt x="40" y="122"/>
                    <a:pt x="41" y="123"/>
                    <a:pt x="41" y="124"/>
                  </a:cubicBezTo>
                  <a:cubicBezTo>
                    <a:pt x="41" y="124"/>
                    <a:pt x="41" y="124"/>
                    <a:pt x="40" y="125"/>
                  </a:cubicBezTo>
                  <a:cubicBezTo>
                    <a:pt x="40" y="123"/>
                    <a:pt x="40" y="122"/>
                    <a:pt x="39" y="121"/>
                  </a:cubicBezTo>
                  <a:cubicBezTo>
                    <a:pt x="39" y="121"/>
                    <a:pt x="40" y="121"/>
                    <a:pt x="40" y="121"/>
                  </a:cubicBezTo>
                  <a:close/>
                  <a:moveTo>
                    <a:pt x="40" y="133"/>
                  </a:moveTo>
                  <a:cubicBezTo>
                    <a:pt x="41" y="134"/>
                    <a:pt x="41" y="136"/>
                    <a:pt x="42" y="138"/>
                  </a:cubicBezTo>
                  <a:cubicBezTo>
                    <a:pt x="42" y="138"/>
                    <a:pt x="41" y="138"/>
                    <a:pt x="41" y="138"/>
                  </a:cubicBezTo>
                  <a:cubicBezTo>
                    <a:pt x="41" y="137"/>
                    <a:pt x="40" y="135"/>
                    <a:pt x="40" y="133"/>
                  </a:cubicBezTo>
                  <a:cubicBezTo>
                    <a:pt x="40" y="133"/>
                    <a:pt x="40" y="133"/>
                    <a:pt x="40" y="133"/>
                  </a:cubicBezTo>
                  <a:close/>
                  <a:moveTo>
                    <a:pt x="41" y="96"/>
                  </a:moveTo>
                  <a:cubicBezTo>
                    <a:pt x="43" y="93"/>
                    <a:pt x="46" y="91"/>
                    <a:pt x="48" y="88"/>
                  </a:cubicBezTo>
                  <a:cubicBezTo>
                    <a:pt x="48" y="89"/>
                    <a:pt x="48" y="90"/>
                    <a:pt x="47" y="90"/>
                  </a:cubicBezTo>
                  <a:cubicBezTo>
                    <a:pt x="47" y="91"/>
                    <a:pt x="47" y="92"/>
                    <a:pt x="46" y="92"/>
                  </a:cubicBezTo>
                  <a:cubicBezTo>
                    <a:pt x="45" y="94"/>
                    <a:pt x="44" y="95"/>
                    <a:pt x="43" y="96"/>
                  </a:cubicBezTo>
                  <a:cubicBezTo>
                    <a:pt x="42" y="96"/>
                    <a:pt x="42" y="96"/>
                    <a:pt x="42" y="96"/>
                  </a:cubicBezTo>
                  <a:cubicBezTo>
                    <a:pt x="42" y="95"/>
                    <a:pt x="41" y="95"/>
                    <a:pt x="41" y="96"/>
                  </a:cubicBezTo>
                  <a:close/>
                  <a:moveTo>
                    <a:pt x="43" y="129"/>
                  </a:moveTo>
                  <a:cubicBezTo>
                    <a:pt x="44" y="130"/>
                    <a:pt x="44" y="132"/>
                    <a:pt x="45" y="133"/>
                  </a:cubicBezTo>
                  <a:cubicBezTo>
                    <a:pt x="44" y="134"/>
                    <a:pt x="44" y="134"/>
                    <a:pt x="43" y="135"/>
                  </a:cubicBezTo>
                  <a:cubicBezTo>
                    <a:pt x="43" y="133"/>
                    <a:pt x="43" y="132"/>
                    <a:pt x="42" y="130"/>
                  </a:cubicBezTo>
                  <a:cubicBezTo>
                    <a:pt x="42" y="130"/>
                    <a:pt x="43" y="129"/>
                    <a:pt x="43" y="129"/>
                  </a:cubicBezTo>
                  <a:close/>
                  <a:moveTo>
                    <a:pt x="42" y="140"/>
                  </a:moveTo>
                  <a:cubicBezTo>
                    <a:pt x="43" y="143"/>
                    <a:pt x="44" y="145"/>
                    <a:pt x="44" y="147"/>
                  </a:cubicBezTo>
                  <a:cubicBezTo>
                    <a:pt x="44" y="145"/>
                    <a:pt x="43" y="143"/>
                    <a:pt x="42" y="141"/>
                  </a:cubicBezTo>
                  <a:cubicBezTo>
                    <a:pt x="42" y="141"/>
                    <a:pt x="42" y="141"/>
                    <a:pt x="42" y="140"/>
                  </a:cubicBezTo>
                  <a:close/>
                  <a:moveTo>
                    <a:pt x="44" y="154"/>
                  </a:moveTo>
                  <a:cubicBezTo>
                    <a:pt x="44" y="154"/>
                    <a:pt x="44" y="154"/>
                    <a:pt x="44" y="154"/>
                  </a:cubicBezTo>
                  <a:cubicBezTo>
                    <a:pt x="45" y="157"/>
                    <a:pt x="45" y="160"/>
                    <a:pt x="46" y="164"/>
                  </a:cubicBezTo>
                  <a:cubicBezTo>
                    <a:pt x="45" y="160"/>
                    <a:pt x="44" y="157"/>
                    <a:pt x="44" y="154"/>
                  </a:cubicBezTo>
                  <a:cubicBezTo>
                    <a:pt x="44" y="154"/>
                    <a:pt x="44" y="154"/>
                    <a:pt x="44" y="154"/>
                  </a:cubicBezTo>
                  <a:close/>
                  <a:moveTo>
                    <a:pt x="43" y="174"/>
                  </a:moveTo>
                  <a:cubicBezTo>
                    <a:pt x="43" y="175"/>
                    <a:pt x="44" y="176"/>
                    <a:pt x="44" y="178"/>
                  </a:cubicBezTo>
                  <a:cubicBezTo>
                    <a:pt x="44" y="178"/>
                    <a:pt x="44" y="178"/>
                    <a:pt x="44" y="178"/>
                  </a:cubicBezTo>
                  <a:cubicBezTo>
                    <a:pt x="43" y="176"/>
                    <a:pt x="42" y="175"/>
                    <a:pt x="41" y="174"/>
                  </a:cubicBezTo>
                  <a:cubicBezTo>
                    <a:pt x="41" y="173"/>
                    <a:pt x="41" y="172"/>
                    <a:pt x="41" y="171"/>
                  </a:cubicBezTo>
                  <a:cubicBezTo>
                    <a:pt x="42" y="172"/>
                    <a:pt x="42" y="173"/>
                    <a:pt x="43" y="174"/>
                  </a:cubicBezTo>
                  <a:close/>
                  <a:moveTo>
                    <a:pt x="42" y="176"/>
                  </a:moveTo>
                  <a:cubicBezTo>
                    <a:pt x="43" y="178"/>
                    <a:pt x="44" y="180"/>
                    <a:pt x="45" y="181"/>
                  </a:cubicBezTo>
                  <a:cubicBezTo>
                    <a:pt x="46" y="183"/>
                    <a:pt x="46" y="184"/>
                    <a:pt x="47" y="186"/>
                  </a:cubicBezTo>
                  <a:cubicBezTo>
                    <a:pt x="47" y="187"/>
                    <a:pt x="46" y="188"/>
                    <a:pt x="45" y="190"/>
                  </a:cubicBezTo>
                  <a:cubicBezTo>
                    <a:pt x="44" y="187"/>
                    <a:pt x="43" y="185"/>
                    <a:pt x="42" y="182"/>
                  </a:cubicBezTo>
                  <a:cubicBezTo>
                    <a:pt x="42" y="180"/>
                    <a:pt x="42" y="178"/>
                    <a:pt x="42" y="176"/>
                  </a:cubicBezTo>
                  <a:close/>
                  <a:moveTo>
                    <a:pt x="46" y="192"/>
                  </a:moveTo>
                  <a:cubicBezTo>
                    <a:pt x="47" y="191"/>
                    <a:pt x="47" y="190"/>
                    <a:pt x="48" y="188"/>
                  </a:cubicBezTo>
                  <a:cubicBezTo>
                    <a:pt x="49" y="192"/>
                    <a:pt x="50" y="196"/>
                    <a:pt x="52" y="200"/>
                  </a:cubicBezTo>
                  <a:cubicBezTo>
                    <a:pt x="51" y="200"/>
                    <a:pt x="51" y="199"/>
                    <a:pt x="51" y="199"/>
                  </a:cubicBezTo>
                  <a:cubicBezTo>
                    <a:pt x="49" y="197"/>
                    <a:pt x="47" y="194"/>
                    <a:pt x="46" y="192"/>
                  </a:cubicBezTo>
                  <a:cubicBezTo>
                    <a:pt x="46" y="192"/>
                    <a:pt x="46" y="192"/>
                    <a:pt x="46" y="192"/>
                  </a:cubicBezTo>
                  <a:close/>
                  <a:moveTo>
                    <a:pt x="50" y="174"/>
                  </a:moveTo>
                  <a:cubicBezTo>
                    <a:pt x="50" y="171"/>
                    <a:pt x="49" y="168"/>
                    <a:pt x="48" y="165"/>
                  </a:cubicBezTo>
                  <a:cubicBezTo>
                    <a:pt x="48" y="163"/>
                    <a:pt x="48" y="162"/>
                    <a:pt x="48" y="161"/>
                  </a:cubicBezTo>
                  <a:cubicBezTo>
                    <a:pt x="48" y="161"/>
                    <a:pt x="48" y="162"/>
                    <a:pt x="49" y="162"/>
                  </a:cubicBezTo>
                  <a:cubicBezTo>
                    <a:pt x="49" y="163"/>
                    <a:pt x="49" y="163"/>
                    <a:pt x="49" y="164"/>
                  </a:cubicBezTo>
                  <a:cubicBezTo>
                    <a:pt x="49" y="165"/>
                    <a:pt x="50" y="165"/>
                    <a:pt x="50" y="165"/>
                  </a:cubicBezTo>
                  <a:cubicBezTo>
                    <a:pt x="50" y="166"/>
                    <a:pt x="49" y="166"/>
                    <a:pt x="49" y="166"/>
                  </a:cubicBezTo>
                  <a:cubicBezTo>
                    <a:pt x="49" y="167"/>
                    <a:pt x="49" y="167"/>
                    <a:pt x="50" y="167"/>
                  </a:cubicBezTo>
                  <a:cubicBezTo>
                    <a:pt x="51" y="170"/>
                    <a:pt x="52" y="173"/>
                    <a:pt x="53" y="175"/>
                  </a:cubicBezTo>
                  <a:cubicBezTo>
                    <a:pt x="53" y="176"/>
                    <a:pt x="52" y="176"/>
                    <a:pt x="52" y="176"/>
                  </a:cubicBezTo>
                  <a:cubicBezTo>
                    <a:pt x="51" y="176"/>
                    <a:pt x="51" y="175"/>
                    <a:pt x="50" y="174"/>
                  </a:cubicBezTo>
                  <a:close/>
                  <a:moveTo>
                    <a:pt x="51" y="186"/>
                  </a:moveTo>
                  <a:cubicBezTo>
                    <a:pt x="50" y="185"/>
                    <a:pt x="50" y="184"/>
                    <a:pt x="49" y="183"/>
                  </a:cubicBezTo>
                  <a:cubicBezTo>
                    <a:pt x="49" y="182"/>
                    <a:pt x="50" y="182"/>
                    <a:pt x="50" y="181"/>
                  </a:cubicBezTo>
                  <a:cubicBezTo>
                    <a:pt x="50" y="181"/>
                    <a:pt x="50" y="181"/>
                    <a:pt x="50" y="181"/>
                  </a:cubicBezTo>
                  <a:cubicBezTo>
                    <a:pt x="50" y="183"/>
                    <a:pt x="51" y="184"/>
                    <a:pt x="51" y="186"/>
                  </a:cubicBezTo>
                  <a:close/>
                  <a:moveTo>
                    <a:pt x="52" y="179"/>
                  </a:moveTo>
                  <a:cubicBezTo>
                    <a:pt x="53" y="179"/>
                    <a:pt x="53" y="179"/>
                    <a:pt x="54" y="179"/>
                  </a:cubicBezTo>
                  <a:cubicBezTo>
                    <a:pt x="54" y="179"/>
                    <a:pt x="54" y="179"/>
                    <a:pt x="55" y="180"/>
                  </a:cubicBezTo>
                  <a:cubicBezTo>
                    <a:pt x="55" y="181"/>
                    <a:pt x="56" y="183"/>
                    <a:pt x="56" y="184"/>
                  </a:cubicBezTo>
                  <a:cubicBezTo>
                    <a:pt x="56" y="184"/>
                    <a:pt x="55" y="183"/>
                    <a:pt x="55" y="183"/>
                  </a:cubicBezTo>
                  <a:cubicBezTo>
                    <a:pt x="54" y="182"/>
                    <a:pt x="53" y="181"/>
                    <a:pt x="52" y="181"/>
                  </a:cubicBezTo>
                  <a:cubicBezTo>
                    <a:pt x="52" y="180"/>
                    <a:pt x="52" y="180"/>
                    <a:pt x="52" y="179"/>
                  </a:cubicBezTo>
                  <a:cubicBezTo>
                    <a:pt x="52" y="179"/>
                    <a:pt x="52" y="179"/>
                    <a:pt x="52" y="179"/>
                  </a:cubicBezTo>
                  <a:close/>
                  <a:moveTo>
                    <a:pt x="54" y="184"/>
                  </a:moveTo>
                  <a:cubicBezTo>
                    <a:pt x="56" y="186"/>
                    <a:pt x="57" y="188"/>
                    <a:pt x="59" y="190"/>
                  </a:cubicBezTo>
                  <a:cubicBezTo>
                    <a:pt x="59" y="190"/>
                    <a:pt x="59" y="190"/>
                    <a:pt x="59" y="190"/>
                  </a:cubicBezTo>
                  <a:cubicBezTo>
                    <a:pt x="59" y="191"/>
                    <a:pt x="58" y="193"/>
                    <a:pt x="57" y="194"/>
                  </a:cubicBezTo>
                  <a:cubicBezTo>
                    <a:pt x="57" y="194"/>
                    <a:pt x="57" y="194"/>
                    <a:pt x="57" y="194"/>
                  </a:cubicBezTo>
                  <a:cubicBezTo>
                    <a:pt x="56" y="190"/>
                    <a:pt x="55" y="187"/>
                    <a:pt x="54" y="184"/>
                  </a:cubicBezTo>
                  <a:cubicBezTo>
                    <a:pt x="54" y="184"/>
                    <a:pt x="54" y="184"/>
                    <a:pt x="54" y="184"/>
                  </a:cubicBezTo>
                  <a:close/>
                  <a:moveTo>
                    <a:pt x="58" y="195"/>
                  </a:moveTo>
                  <a:cubicBezTo>
                    <a:pt x="59" y="195"/>
                    <a:pt x="60" y="194"/>
                    <a:pt x="61" y="194"/>
                  </a:cubicBezTo>
                  <a:cubicBezTo>
                    <a:pt x="63" y="195"/>
                    <a:pt x="64" y="197"/>
                    <a:pt x="65" y="198"/>
                  </a:cubicBezTo>
                  <a:cubicBezTo>
                    <a:pt x="64" y="199"/>
                    <a:pt x="64" y="200"/>
                    <a:pt x="64" y="200"/>
                  </a:cubicBezTo>
                  <a:cubicBezTo>
                    <a:pt x="62" y="199"/>
                    <a:pt x="60" y="197"/>
                    <a:pt x="58" y="195"/>
                  </a:cubicBezTo>
                  <a:close/>
                  <a:moveTo>
                    <a:pt x="63" y="193"/>
                  </a:moveTo>
                  <a:cubicBezTo>
                    <a:pt x="64" y="192"/>
                    <a:pt x="65" y="192"/>
                    <a:pt x="65" y="192"/>
                  </a:cubicBezTo>
                  <a:cubicBezTo>
                    <a:pt x="66" y="192"/>
                    <a:pt x="67" y="193"/>
                    <a:pt x="68" y="194"/>
                  </a:cubicBezTo>
                  <a:cubicBezTo>
                    <a:pt x="68" y="194"/>
                    <a:pt x="67" y="195"/>
                    <a:pt x="67" y="196"/>
                  </a:cubicBezTo>
                  <a:cubicBezTo>
                    <a:pt x="65" y="195"/>
                    <a:pt x="64" y="194"/>
                    <a:pt x="63" y="193"/>
                  </a:cubicBezTo>
                  <a:close/>
                  <a:moveTo>
                    <a:pt x="70" y="195"/>
                  </a:moveTo>
                  <a:cubicBezTo>
                    <a:pt x="70" y="196"/>
                    <a:pt x="71" y="196"/>
                    <a:pt x="72" y="197"/>
                  </a:cubicBezTo>
                  <a:cubicBezTo>
                    <a:pt x="72" y="198"/>
                    <a:pt x="72" y="198"/>
                    <a:pt x="72" y="198"/>
                  </a:cubicBezTo>
                  <a:cubicBezTo>
                    <a:pt x="72" y="199"/>
                    <a:pt x="72" y="199"/>
                    <a:pt x="72" y="199"/>
                  </a:cubicBezTo>
                  <a:cubicBezTo>
                    <a:pt x="72" y="199"/>
                    <a:pt x="72" y="199"/>
                    <a:pt x="71" y="199"/>
                  </a:cubicBezTo>
                  <a:cubicBezTo>
                    <a:pt x="71" y="199"/>
                    <a:pt x="70" y="198"/>
                    <a:pt x="69" y="198"/>
                  </a:cubicBezTo>
                  <a:cubicBezTo>
                    <a:pt x="68" y="198"/>
                    <a:pt x="68" y="198"/>
                    <a:pt x="68" y="198"/>
                  </a:cubicBezTo>
                  <a:cubicBezTo>
                    <a:pt x="68" y="197"/>
                    <a:pt x="68" y="197"/>
                    <a:pt x="68" y="197"/>
                  </a:cubicBezTo>
                  <a:cubicBezTo>
                    <a:pt x="68" y="196"/>
                    <a:pt x="69" y="195"/>
                    <a:pt x="70" y="195"/>
                  </a:cubicBezTo>
                  <a:close/>
                  <a:moveTo>
                    <a:pt x="67" y="190"/>
                  </a:moveTo>
                  <a:cubicBezTo>
                    <a:pt x="69" y="190"/>
                    <a:pt x="70" y="189"/>
                    <a:pt x="71" y="188"/>
                  </a:cubicBezTo>
                  <a:cubicBezTo>
                    <a:pt x="71" y="188"/>
                    <a:pt x="72" y="189"/>
                    <a:pt x="72" y="189"/>
                  </a:cubicBezTo>
                  <a:cubicBezTo>
                    <a:pt x="71" y="190"/>
                    <a:pt x="71" y="191"/>
                    <a:pt x="70" y="192"/>
                  </a:cubicBezTo>
                  <a:cubicBezTo>
                    <a:pt x="69" y="191"/>
                    <a:pt x="68" y="191"/>
                    <a:pt x="67" y="190"/>
                  </a:cubicBezTo>
                  <a:close/>
                  <a:moveTo>
                    <a:pt x="72" y="185"/>
                  </a:moveTo>
                  <a:cubicBezTo>
                    <a:pt x="71" y="184"/>
                    <a:pt x="70" y="183"/>
                    <a:pt x="68" y="181"/>
                  </a:cubicBezTo>
                  <a:cubicBezTo>
                    <a:pt x="69" y="181"/>
                    <a:pt x="69" y="181"/>
                    <a:pt x="69" y="180"/>
                  </a:cubicBezTo>
                  <a:cubicBezTo>
                    <a:pt x="70" y="181"/>
                    <a:pt x="71" y="181"/>
                    <a:pt x="72" y="182"/>
                  </a:cubicBezTo>
                  <a:cubicBezTo>
                    <a:pt x="72" y="182"/>
                    <a:pt x="73" y="182"/>
                    <a:pt x="73" y="182"/>
                  </a:cubicBezTo>
                  <a:cubicBezTo>
                    <a:pt x="73" y="183"/>
                    <a:pt x="73" y="184"/>
                    <a:pt x="73" y="184"/>
                  </a:cubicBezTo>
                  <a:cubicBezTo>
                    <a:pt x="73" y="185"/>
                    <a:pt x="72" y="185"/>
                    <a:pt x="72" y="185"/>
                  </a:cubicBezTo>
                  <a:close/>
                  <a:moveTo>
                    <a:pt x="71" y="151"/>
                  </a:moveTo>
                  <a:cubicBezTo>
                    <a:pt x="72" y="150"/>
                    <a:pt x="72" y="150"/>
                    <a:pt x="73" y="149"/>
                  </a:cubicBezTo>
                  <a:cubicBezTo>
                    <a:pt x="73" y="149"/>
                    <a:pt x="73" y="150"/>
                    <a:pt x="73" y="150"/>
                  </a:cubicBezTo>
                  <a:cubicBezTo>
                    <a:pt x="72" y="150"/>
                    <a:pt x="72" y="151"/>
                    <a:pt x="71" y="151"/>
                  </a:cubicBezTo>
                  <a:close/>
                  <a:moveTo>
                    <a:pt x="72" y="119"/>
                  </a:moveTo>
                  <a:cubicBezTo>
                    <a:pt x="72" y="119"/>
                    <a:pt x="71" y="120"/>
                    <a:pt x="71" y="120"/>
                  </a:cubicBezTo>
                  <a:cubicBezTo>
                    <a:pt x="72" y="119"/>
                    <a:pt x="72" y="118"/>
                    <a:pt x="72" y="118"/>
                  </a:cubicBezTo>
                  <a:cubicBezTo>
                    <a:pt x="73" y="117"/>
                    <a:pt x="73" y="117"/>
                    <a:pt x="74" y="116"/>
                  </a:cubicBezTo>
                  <a:cubicBezTo>
                    <a:pt x="74" y="116"/>
                    <a:pt x="74" y="116"/>
                    <a:pt x="74" y="116"/>
                  </a:cubicBezTo>
                  <a:cubicBezTo>
                    <a:pt x="73" y="117"/>
                    <a:pt x="72" y="118"/>
                    <a:pt x="72" y="119"/>
                  </a:cubicBezTo>
                  <a:close/>
                  <a:moveTo>
                    <a:pt x="78" y="130"/>
                  </a:moveTo>
                  <a:cubicBezTo>
                    <a:pt x="78" y="131"/>
                    <a:pt x="79" y="132"/>
                    <a:pt x="79" y="134"/>
                  </a:cubicBezTo>
                  <a:cubicBezTo>
                    <a:pt x="77" y="135"/>
                    <a:pt x="75" y="136"/>
                    <a:pt x="74" y="137"/>
                  </a:cubicBezTo>
                  <a:cubicBezTo>
                    <a:pt x="73" y="137"/>
                    <a:pt x="73" y="136"/>
                    <a:pt x="73" y="135"/>
                  </a:cubicBezTo>
                  <a:cubicBezTo>
                    <a:pt x="75" y="134"/>
                    <a:pt x="76" y="132"/>
                    <a:pt x="78" y="130"/>
                  </a:cubicBezTo>
                  <a:close/>
                  <a:moveTo>
                    <a:pt x="75" y="140"/>
                  </a:moveTo>
                  <a:cubicBezTo>
                    <a:pt x="76" y="140"/>
                    <a:pt x="77" y="139"/>
                    <a:pt x="78" y="138"/>
                  </a:cubicBezTo>
                  <a:cubicBezTo>
                    <a:pt x="77" y="139"/>
                    <a:pt x="76" y="141"/>
                    <a:pt x="75" y="142"/>
                  </a:cubicBezTo>
                  <a:cubicBezTo>
                    <a:pt x="75" y="142"/>
                    <a:pt x="74" y="142"/>
                    <a:pt x="74" y="141"/>
                  </a:cubicBezTo>
                  <a:cubicBezTo>
                    <a:pt x="75" y="141"/>
                    <a:pt x="75" y="141"/>
                    <a:pt x="75" y="140"/>
                  </a:cubicBezTo>
                  <a:close/>
                  <a:moveTo>
                    <a:pt x="80" y="138"/>
                  </a:moveTo>
                  <a:cubicBezTo>
                    <a:pt x="80" y="139"/>
                    <a:pt x="80" y="139"/>
                    <a:pt x="80" y="140"/>
                  </a:cubicBezTo>
                  <a:cubicBezTo>
                    <a:pt x="79" y="142"/>
                    <a:pt x="77" y="143"/>
                    <a:pt x="76" y="145"/>
                  </a:cubicBezTo>
                  <a:cubicBezTo>
                    <a:pt x="77" y="142"/>
                    <a:pt x="79" y="140"/>
                    <a:pt x="80" y="138"/>
                  </a:cubicBezTo>
                  <a:close/>
                  <a:moveTo>
                    <a:pt x="78" y="145"/>
                  </a:moveTo>
                  <a:cubicBezTo>
                    <a:pt x="78" y="145"/>
                    <a:pt x="78" y="145"/>
                    <a:pt x="78" y="145"/>
                  </a:cubicBezTo>
                  <a:cubicBezTo>
                    <a:pt x="77" y="146"/>
                    <a:pt x="77" y="146"/>
                    <a:pt x="76" y="147"/>
                  </a:cubicBezTo>
                  <a:cubicBezTo>
                    <a:pt x="76" y="147"/>
                    <a:pt x="76" y="147"/>
                    <a:pt x="76" y="147"/>
                  </a:cubicBezTo>
                  <a:cubicBezTo>
                    <a:pt x="77" y="146"/>
                    <a:pt x="77" y="145"/>
                    <a:pt x="78" y="145"/>
                  </a:cubicBezTo>
                  <a:close/>
                  <a:moveTo>
                    <a:pt x="78" y="166"/>
                  </a:moveTo>
                  <a:cubicBezTo>
                    <a:pt x="78" y="166"/>
                    <a:pt x="78" y="167"/>
                    <a:pt x="79" y="167"/>
                  </a:cubicBezTo>
                  <a:cubicBezTo>
                    <a:pt x="78" y="168"/>
                    <a:pt x="78" y="168"/>
                    <a:pt x="78" y="168"/>
                  </a:cubicBezTo>
                  <a:cubicBezTo>
                    <a:pt x="78" y="168"/>
                    <a:pt x="78" y="168"/>
                    <a:pt x="78" y="168"/>
                  </a:cubicBezTo>
                  <a:cubicBezTo>
                    <a:pt x="78" y="167"/>
                    <a:pt x="78" y="167"/>
                    <a:pt x="78" y="166"/>
                  </a:cubicBezTo>
                  <a:cubicBezTo>
                    <a:pt x="78" y="166"/>
                    <a:pt x="78" y="166"/>
                    <a:pt x="78" y="166"/>
                  </a:cubicBezTo>
                  <a:close/>
                  <a:moveTo>
                    <a:pt x="78" y="155"/>
                  </a:moveTo>
                  <a:cubicBezTo>
                    <a:pt x="80" y="153"/>
                    <a:pt x="81" y="152"/>
                    <a:pt x="83" y="151"/>
                  </a:cubicBezTo>
                  <a:cubicBezTo>
                    <a:pt x="83" y="152"/>
                    <a:pt x="83" y="153"/>
                    <a:pt x="83" y="154"/>
                  </a:cubicBezTo>
                  <a:cubicBezTo>
                    <a:pt x="82" y="156"/>
                    <a:pt x="81" y="157"/>
                    <a:pt x="80" y="159"/>
                  </a:cubicBezTo>
                  <a:cubicBezTo>
                    <a:pt x="79" y="158"/>
                    <a:pt x="79" y="156"/>
                    <a:pt x="78" y="155"/>
                  </a:cubicBezTo>
                  <a:close/>
                  <a:moveTo>
                    <a:pt x="85" y="152"/>
                  </a:moveTo>
                  <a:cubicBezTo>
                    <a:pt x="85" y="151"/>
                    <a:pt x="84" y="150"/>
                    <a:pt x="84" y="149"/>
                  </a:cubicBezTo>
                  <a:cubicBezTo>
                    <a:pt x="85" y="149"/>
                    <a:pt x="85" y="149"/>
                    <a:pt x="85" y="148"/>
                  </a:cubicBezTo>
                  <a:cubicBezTo>
                    <a:pt x="85" y="149"/>
                    <a:pt x="85" y="149"/>
                    <a:pt x="85" y="149"/>
                  </a:cubicBezTo>
                  <a:cubicBezTo>
                    <a:pt x="85" y="149"/>
                    <a:pt x="85" y="150"/>
                    <a:pt x="86" y="150"/>
                  </a:cubicBezTo>
                  <a:cubicBezTo>
                    <a:pt x="86" y="150"/>
                    <a:pt x="86" y="150"/>
                    <a:pt x="87" y="150"/>
                  </a:cubicBezTo>
                  <a:cubicBezTo>
                    <a:pt x="86" y="151"/>
                    <a:pt x="85" y="151"/>
                    <a:pt x="85" y="152"/>
                  </a:cubicBezTo>
                  <a:close/>
                  <a:moveTo>
                    <a:pt x="85" y="156"/>
                  </a:moveTo>
                  <a:cubicBezTo>
                    <a:pt x="85" y="155"/>
                    <a:pt x="85" y="155"/>
                    <a:pt x="85" y="155"/>
                  </a:cubicBezTo>
                  <a:cubicBezTo>
                    <a:pt x="86" y="154"/>
                    <a:pt x="86" y="153"/>
                    <a:pt x="87" y="153"/>
                  </a:cubicBezTo>
                  <a:cubicBezTo>
                    <a:pt x="87" y="153"/>
                    <a:pt x="88" y="153"/>
                    <a:pt x="88" y="152"/>
                  </a:cubicBezTo>
                  <a:cubicBezTo>
                    <a:pt x="89" y="151"/>
                    <a:pt x="90" y="150"/>
                    <a:pt x="92" y="148"/>
                  </a:cubicBezTo>
                  <a:cubicBezTo>
                    <a:pt x="92" y="148"/>
                    <a:pt x="92" y="148"/>
                    <a:pt x="93" y="148"/>
                  </a:cubicBezTo>
                  <a:cubicBezTo>
                    <a:pt x="92" y="148"/>
                    <a:pt x="92" y="149"/>
                    <a:pt x="92" y="149"/>
                  </a:cubicBezTo>
                  <a:cubicBezTo>
                    <a:pt x="90" y="151"/>
                    <a:pt x="88" y="153"/>
                    <a:pt x="85" y="156"/>
                  </a:cubicBezTo>
                  <a:close/>
                  <a:moveTo>
                    <a:pt x="86" y="182"/>
                  </a:moveTo>
                  <a:cubicBezTo>
                    <a:pt x="86" y="182"/>
                    <a:pt x="86" y="182"/>
                    <a:pt x="86" y="182"/>
                  </a:cubicBezTo>
                  <a:cubicBezTo>
                    <a:pt x="86" y="182"/>
                    <a:pt x="85" y="181"/>
                    <a:pt x="85" y="181"/>
                  </a:cubicBezTo>
                  <a:cubicBezTo>
                    <a:pt x="85" y="180"/>
                    <a:pt x="86" y="180"/>
                    <a:pt x="86" y="179"/>
                  </a:cubicBezTo>
                  <a:cubicBezTo>
                    <a:pt x="86" y="180"/>
                    <a:pt x="86" y="181"/>
                    <a:pt x="86" y="182"/>
                  </a:cubicBezTo>
                  <a:close/>
                  <a:moveTo>
                    <a:pt x="88" y="160"/>
                  </a:moveTo>
                  <a:cubicBezTo>
                    <a:pt x="92" y="158"/>
                    <a:pt x="95" y="156"/>
                    <a:pt x="99" y="154"/>
                  </a:cubicBezTo>
                  <a:cubicBezTo>
                    <a:pt x="98" y="155"/>
                    <a:pt x="97" y="156"/>
                    <a:pt x="96" y="157"/>
                  </a:cubicBezTo>
                  <a:cubicBezTo>
                    <a:pt x="93" y="159"/>
                    <a:pt x="90" y="161"/>
                    <a:pt x="87" y="163"/>
                  </a:cubicBezTo>
                  <a:cubicBezTo>
                    <a:pt x="87" y="163"/>
                    <a:pt x="86" y="162"/>
                    <a:pt x="86" y="162"/>
                  </a:cubicBezTo>
                  <a:cubicBezTo>
                    <a:pt x="87" y="161"/>
                    <a:pt x="88" y="160"/>
                    <a:pt x="88" y="160"/>
                  </a:cubicBezTo>
                  <a:close/>
                  <a:moveTo>
                    <a:pt x="88" y="168"/>
                  </a:moveTo>
                  <a:cubicBezTo>
                    <a:pt x="90" y="166"/>
                    <a:pt x="92" y="165"/>
                    <a:pt x="94" y="163"/>
                  </a:cubicBezTo>
                  <a:cubicBezTo>
                    <a:pt x="92" y="165"/>
                    <a:pt x="90" y="167"/>
                    <a:pt x="87" y="169"/>
                  </a:cubicBezTo>
                  <a:cubicBezTo>
                    <a:pt x="87" y="169"/>
                    <a:pt x="87" y="169"/>
                    <a:pt x="87" y="169"/>
                  </a:cubicBezTo>
                  <a:cubicBezTo>
                    <a:pt x="88" y="169"/>
                    <a:pt x="88" y="168"/>
                    <a:pt x="88" y="168"/>
                  </a:cubicBezTo>
                  <a:close/>
                  <a:moveTo>
                    <a:pt x="97" y="177"/>
                  </a:moveTo>
                  <a:cubicBezTo>
                    <a:pt x="99" y="175"/>
                    <a:pt x="101" y="174"/>
                    <a:pt x="103" y="173"/>
                  </a:cubicBezTo>
                  <a:cubicBezTo>
                    <a:pt x="101" y="175"/>
                    <a:pt x="99" y="177"/>
                    <a:pt x="97" y="179"/>
                  </a:cubicBezTo>
                  <a:cubicBezTo>
                    <a:pt x="96" y="179"/>
                    <a:pt x="95" y="180"/>
                    <a:pt x="94" y="180"/>
                  </a:cubicBezTo>
                  <a:cubicBezTo>
                    <a:pt x="95" y="179"/>
                    <a:pt x="96" y="178"/>
                    <a:pt x="97" y="177"/>
                  </a:cubicBezTo>
                  <a:close/>
                  <a:moveTo>
                    <a:pt x="102" y="157"/>
                  </a:moveTo>
                  <a:cubicBezTo>
                    <a:pt x="99" y="158"/>
                    <a:pt x="97" y="160"/>
                    <a:pt x="95" y="161"/>
                  </a:cubicBezTo>
                  <a:cubicBezTo>
                    <a:pt x="95" y="161"/>
                    <a:pt x="95" y="161"/>
                    <a:pt x="94" y="161"/>
                  </a:cubicBezTo>
                  <a:cubicBezTo>
                    <a:pt x="95" y="160"/>
                    <a:pt x="96" y="159"/>
                    <a:pt x="97" y="158"/>
                  </a:cubicBezTo>
                  <a:cubicBezTo>
                    <a:pt x="99" y="157"/>
                    <a:pt x="102" y="155"/>
                    <a:pt x="105" y="154"/>
                  </a:cubicBezTo>
                  <a:cubicBezTo>
                    <a:pt x="104" y="155"/>
                    <a:pt x="103" y="156"/>
                    <a:pt x="102" y="157"/>
                  </a:cubicBezTo>
                  <a:close/>
                  <a:moveTo>
                    <a:pt x="106" y="167"/>
                  </a:moveTo>
                  <a:cubicBezTo>
                    <a:pt x="108" y="166"/>
                    <a:pt x="110" y="165"/>
                    <a:pt x="112" y="164"/>
                  </a:cubicBezTo>
                  <a:cubicBezTo>
                    <a:pt x="111" y="165"/>
                    <a:pt x="110" y="166"/>
                    <a:pt x="109" y="167"/>
                  </a:cubicBezTo>
                  <a:cubicBezTo>
                    <a:pt x="107" y="168"/>
                    <a:pt x="105" y="170"/>
                    <a:pt x="103" y="171"/>
                  </a:cubicBezTo>
                  <a:cubicBezTo>
                    <a:pt x="104" y="170"/>
                    <a:pt x="105" y="168"/>
                    <a:pt x="106" y="167"/>
                  </a:cubicBezTo>
                  <a:close/>
                  <a:moveTo>
                    <a:pt x="109" y="171"/>
                  </a:moveTo>
                  <a:cubicBezTo>
                    <a:pt x="110" y="170"/>
                    <a:pt x="111" y="169"/>
                    <a:pt x="112" y="168"/>
                  </a:cubicBezTo>
                  <a:cubicBezTo>
                    <a:pt x="114" y="167"/>
                    <a:pt x="117" y="165"/>
                    <a:pt x="119" y="164"/>
                  </a:cubicBezTo>
                  <a:cubicBezTo>
                    <a:pt x="116" y="167"/>
                    <a:pt x="113" y="169"/>
                    <a:pt x="110" y="172"/>
                  </a:cubicBezTo>
                  <a:cubicBezTo>
                    <a:pt x="108" y="173"/>
                    <a:pt x="107" y="174"/>
                    <a:pt x="105" y="175"/>
                  </a:cubicBezTo>
                  <a:cubicBezTo>
                    <a:pt x="106" y="174"/>
                    <a:pt x="107" y="172"/>
                    <a:pt x="109" y="171"/>
                  </a:cubicBezTo>
                  <a:close/>
                  <a:moveTo>
                    <a:pt x="105" y="184"/>
                  </a:moveTo>
                  <a:cubicBezTo>
                    <a:pt x="106" y="183"/>
                    <a:pt x="107" y="183"/>
                    <a:pt x="108" y="183"/>
                  </a:cubicBezTo>
                  <a:cubicBezTo>
                    <a:pt x="106" y="184"/>
                    <a:pt x="104" y="186"/>
                    <a:pt x="102" y="187"/>
                  </a:cubicBezTo>
                  <a:cubicBezTo>
                    <a:pt x="103" y="186"/>
                    <a:pt x="104" y="185"/>
                    <a:pt x="105" y="184"/>
                  </a:cubicBezTo>
                  <a:close/>
                  <a:moveTo>
                    <a:pt x="103" y="196"/>
                  </a:moveTo>
                  <a:cubicBezTo>
                    <a:pt x="103" y="196"/>
                    <a:pt x="102" y="196"/>
                    <a:pt x="101" y="196"/>
                  </a:cubicBezTo>
                  <a:cubicBezTo>
                    <a:pt x="101" y="196"/>
                    <a:pt x="100" y="196"/>
                    <a:pt x="100" y="196"/>
                  </a:cubicBezTo>
                  <a:cubicBezTo>
                    <a:pt x="101" y="195"/>
                    <a:pt x="101" y="195"/>
                    <a:pt x="101" y="194"/>
                  </a:cubicBezTo>
                  <a:cubicBezTo>
                    <a:pt x="102" y="195"/>
                    <a:pt x="103" y="195"/>
                    <a:pt x="103" y="196"/>
                  </a:cubicBezTo>
                  <a:close/>
                  <a:moveTo>
                    <a:pt x="102" y="202"/>
                  </a:moveTo>
                  <a:cubicBezTo>
                    <a:pt x="101" y="202"/>
                    <a:pt x="100" y="203"/>
                    <a:pt x="99" y="204"/>
                  </a:cubicBezTo>
                  <a:cubicBezTo>
                    <a:pt x="99" y="204"/>
                    <a:pt x="99" y="204"/>
                    <a:pt x="99" y="203"/>
                  </a:cubicBezTo>
                  <a:cubicBezTo>
                    <a:pt x="99" y="203"/>
                    <a:pt x="99" y="203"/>
                    <a:pt x="99" y="203"/>
                  </a:cubicBezTo>
                  <a:cubicBezTo>
                    <a:pt x="100" y="203"/>
                    <a:pt x="100" y="202"/>
                    <a:pt x="101" y="201"/>
                  </a:cubicBezTo>
                  <a:cubicBezTo>
                    <a:pt x="101" y="201"/>
                    <a:pt x="101" y="202"/>
                    <a:pt x="102" y="202"/>
                  </a:cubicBezTo>
                  <a:close/>
                  <a:moveTo>
                    <a:pt x="99" y="188"/>
                  </a:moveTo>
                  <a:cubicBezTo>
                    <a:pt x="98" y="188"/>
                    <a:pt x="97" y="189"/>
                    <a:pt x="97" y="190"/>
                  </a:cubicBezTo>
                  <a:cubicBezTo>
                    <a:pt x="95" y="189"/>
                    <a:pt x="95" y="189"/>
                    <a:pt x="95" y="189"/>
                  </a:cubicBezTo>
                  <a:cubicBezTo>
                    <a:pt x="96" y="189"/>
                    <a:pt x="97" y="188"/>
                    <a:pt x="97" y="187"/>
                  </a:cubicBezTo>
                  <a:cubicBezTo>
                    <a:pt x="97" y="187"/>
                    <a:pt x="98" y="187"/>
                    <a:pt x="98" y="187"/>
                  </a:cubicBezTo>
                  <a:cubicBezTo>
                    <a:pt x="99" y="187"/>
                    <a:pt x="100" y="186"/>
                    <a:pt x="100" y="186"/>
                  </a:cubicBezTo>
                  <a:cubicBezTo>
                    <a:pt x="100" y="187"/>
                    <a:pt x="99" y="187"/>
                    <a:pt x="99" y="188"/>
                  </a:cubicBezTo>
                  <a:close/>
                  <a:moveTo>
                    <a:pt x="98" y="200"/>
                  </a:moveTo>
                  <a:cubicBezTo>
                    <a:pt x="99" y="200"/>
                    <a:pt x="99" y="200"/>
                    <a:pt x="99" y="200"/>
                  </a:cubicBezTo>
                  <a:cubicBezTo>
                    <a:pt x="98" y="201"/>
                    <a:pt x="98" y="202"/>
                    <a:pt x="97" y="202"/>
                  </a:cubicBezTo>
                  <a:cubicBezTo>
                    <a:pt x="96" y="202"/>
                    <a:pt x="96" y="201"/>
                    <a:pt x="95" y="201"/>
                  </a:cubicBezTo>
                  <a:cubicBezTo>
                    <a:pt x="95" y="201"/>
                    <a:pt x="95" y="201"/>
                    <a:pt x="95" y="201"/>
                  </a:cubicBezTo>
                  <a:cubicBezTo>
                    <a:pt x="96" y="200"/>
                    <a:pt x="97" y="200"/>
                    <a:pt x="98" y="200"/>
                  </a:cubicBezTo>
                  <a:close/>
                  <a:moveTo>
                    <a:pt x="98" y="206"/>
                  </a:moveTo>
                  <a:cubicBezTo>
                    <a:pt x="99" y="207"/>
                    <a:pt x="100" y="208"/>
                    <a:pt x="102" y="209"/>
                  </a:cubicBezTo>
                  <a:cubicBezTo>
                    <a:pt x="102" y="209"/>
                    <a:pt x="102" y="209"/>
                    <a:pt x="101" y="209"/>
                  </a:cubicBezTo>
                  <a:cubicBezTo>
                    <a:pt x="100" y="208"/>
                    <a:pt x="99" y="207"/>
                    <a:pt x="98" y="206"/>
                  </a:cubicBezTo>
                  <a:cubicBezTo>
                    <a:pt x="98" y="206"/>
                    <a:pt x="98" y="206"/>
                    <a:pt x="98" y="206"/>
                  </a:cubicBezTo>
                  <a:close/>
                  <a:moveTo>
                    <a:pt x="100" y="205"/>
                  </a:moveTo>
                  <a:cubicBezTo>
                    <a:pt x="101" y="204"/>
                    <a:pt x="102" y="203"/>
                    <a:pt x="103" y="203"/>
                  </a:cubicBezTo>
                  <a:cubicBezTo>
                    <a:pt x="104" y="203"/>
                    <a:pt x="106" y="204"/>
                    <a:pt x="107" y="205"/>
                  </a:cubicBezTo>
                  <a:cubicBezTo>
                    <a:pt x="107" y="205"/>
                    <a:pt x="106" y="205"/>
                    <a:pt x="106" y="206"/>
                  </a:cubicBezTo>
                  <a:cubicBezTo>
                    <a:pt x="106" y="206"/>
                    <a:pt x="105" y="207"/>
                    <a:pt x="104" y="207"/>
                  </a:cubicBezTo>
                  <a:cubicBezTo>
                    <a:pt x="103" y="206"/>
                    <a:pt x="102" y="205"/>
                    <a:pt x="100" y="205"/>
                  </a:cubicBezTo>
                  <a:close/>
                  <a:moveTo>
                    <a:pt x="104" y="213"/>
                  </a:moveTo>
                  <a:cubicBezTo>
                    <a:pt x="105" y="214"/>
                    <a:pt x="106" y="214"/>
                    <a:pt x="107" y="215"/>
                  </a:cubicBezTo>
                  <a:cubicBezTo>
                    <a:pt x="106" y="215"/>
                    <a:pt x="106" y="216"/>
                    <a:pt x="105" y="216"/>
                  </a:cubicBezTo>
                  <a:cubicBezTo>
                    <a:pt x="104" y="215"/>
                    <a:pt x="103" y="215"/>
                    <a:pt x="103" y="214"/>
                  </a:cubicBezTo>
                  <a:cubicBezTo>
                    <a:pt x="103" y="214"/>
                    <a:pt x="104" y="214"/>
                    <a:pt x="104" y="213"/>
                  </a:cubicBezTo>
                  <a:close/>
                  <a:moveTo>
                    <a:pt x="106" y="212"/>
                  </a:moveTo>
                  <a:cubicBezTo>
                    <a:pt x="106" y="212"/>
                    <a:pt x="106" y="212"/>
                    <a:pt x="106" y="212"/>
                  </a:cubicBezTo>
                  <a:cubicBezTo>
                    <a:pt x="107" y="212"/>
                    <a:pt x="108" y="213"/>
                    <a:pt x="108" y="213"/>
                  </a:cubicBezTo>
                  <a:cubicBezTo>
                    <a:pt x="108" y="213"/>
                    <a:pt x="108" y="213"/>
                    <a:pt x="108" y="213"/>
                  </a:cubicBezTo>
                  <a:cubicBezTo>
                    <a:pt x="107" y="213"/>
                    <a:pt x="106" y="213"/>
                    <a:pt x="106" y="212"/>
                  </a:cubicBezTo>
                  <a:close/>
                  <a:moveTo>
                    <a:pt x="107" y="200"/>
                  </a:moveTo>
                  <a:cubicBezTo>
                    <a:pt x="107" y="199"/>
                    <a:pt x="108" y="199"/>
                    <a:pt x="108" y="198"/>
                  </a:cubicBezTo>
                  <a:cubicBezTo>
                    <a:pt x="109" y="199"/>
                    <a:pt x="110" y="200"/>
                    <a:pt x="112" y="201"/>
                  </a:cubicBezTo>
                  <a:cubicBezTo>
                    <a:pt x="111" y="201"/>
                    <a:pt x="111" y="201"/>
                    <a:pt x="110" y="202"/>
                  </a:cubicBezTo>
                  <a:cubicBezTo>
                    <a:pt x="109" y="201"/>
                    <a:pt x="108" y="200"/>
                    <a:pt x="107" y="200"/>
                  </a:cubicBezTo>
                  <a:close/>
                  <a:moveTo>
                    <a:pt x="109" y="197"/>
                  </a:moveTo>
                  <a:cubicBezTo>
                    <a:pt x="111" y="196"/>
                    <a:pt x="113" y="194"/>
                    <a:pt x="114" y="193"/>
                  </a:cubicBezTo>
                  <a:cubicBezTo>
                    <a:pt x="117" y="191"/>
                    <a:pt x="120" y="190"/>
                    <a:pt x="123" y="188"/>
                  </a:cubicBezTo>
                  <a:cubicBezTo>
                    <a:pt x="121" y="191"/>
                    <a:pt x="118" y="194"/>
                    <a:pt x="115" y="197"/>
                  </a:cubicBezTo>
                  <a:cubicBezTo>
                    <a:pt x="115" y="197"/>
                    <a:pt x="115" y="197"/>
                    <a:pt x="115" y="197"/>
                  </a:cubicBezTo>
                  <a:cubicBezTo>
                    <a:pt x="114" y="198"/>
                    <a:pt x="113" y="199"/>
                    <a:pt x="113" y="200"/>
                  </a:cubicBezTo>
                  <a:cubicBezTo>
                    <a:pt x="111" y="199"/>
                    <a:pt x="110" y="198"/>
                    <a:pt x="109" y="197"/>
                  </a:cubicBezTo>
                  <a:close/>
                  <a:moveTo>
                    <a:pt x="113" y="202"/>
                  </a:moveTo>
                  <a:cubicBezTo>
                    <a:pt x="113" y="202"/>
                    <a:pt x="113" y="202"/>
                    <a:pt x="113" y="202"/>
                  </a:cubicBezTo>
                  <a:cubicBezTo>
                    <a:pt x="114" y="202"/>
                    <a:pt x="115" y="203"/>
                    <a:pt x="115" y="203"/>
                  </a:cubicBezTo>
                  <a:cubicBezTo>
                    <a:pt x="115" y="203"/>
                    <a:pt x="114" y="204"/>
                    <a:pt x="114" y="204"/>
                  </a:cubicBezTo>
                  <a:cubicBezTo>
                    <a:pt x="114" y="204"/>
                    <a:pt x="114" y="204"/>
                    <a:pt x="114" y="204"/>
                  </a:cubicBezTo>
                  <a:cubicBezTo>
                    <a:pt x="113" y="204"/>
                    <a:pt x="113" y="203"/>
                    <a:pt x="112" y="203"/>
                  </a:cubicBezTo>
                  <a:cubicBezTo>
                    <a:pt x="112" y="203"/>
                    <a:pt x="113" y="203"/>
                    <a:pt x="113" y="202"/>
                  </a:cubicBezTo>
                  <a:close/>
                  <a:moveTo>
                    <a:pt x="120" y="203"/>
                  </a:moveTo>
                  <a:cubicBezTo>
                    <a:pt x="122" y="202"/>
                    <a:pt x="124" y="201"/>
                    <a:pt x="126" y="200"/>
                  </a:cubicBezTo>
                  <a:cubicBezTo>
                    <a:pt x="124" y="201"/>
                    <a:pt x="122" y="203"/>
                    <a:pt x="120" y="205"/>
                  </a:cubicBezTo>
                  <a:cubicBezTo>
                    <a:pt x="120" y="205"/>
                    <a:pt x="120" y="204"/>
                    <a:pt x="119" y="204"/>
                  </a:cubicBezTo>
                  <a:cubicBezTo>
                    <a:pt x="120" y="204"/>
                    <a:pt x="120" y="203"/>
                    <a:pt x="120" y="203"/>
                  </a:cubicBezTo>
                  <a:close/>
                  <a:moveTo>
                    <a:pt x="125" y="204"/>
                  </a:moveTo>
                  <a:cubicBezTo>
                    <a:pt x="127" y="202"/>
                    <a:pt x="128" y="201"/>
                    <a:pt x="129" y="200"/>
                  </a:cubicBezTo>
                  <a:cubicBezTo>
                    <a:pt x="128" y="201"/>
                    <a:pt x="127" y="203"/>
                    <a:pt x="126" y="204"/>
                  </a:cubicBezTo>
                  <a:cubicBezTo>
                    <a:pt x="125" y="205"/>
                    <a:pt x="124" y="206"/>
                    <a:pt x="123" y="206"/>
                  </a:cubicBezTo>
                  <a:cubicBezTo>
                    <a:pt x="123" y="206"/>
                    <a:pt x="122" y="206"/>
                    <a:pt x="122" y="206"/>
                  </a:cubicBezTo>
                  <a:cubicBezTo>
                    <a:pt x="123" y="205"/>
                    <a:pt x="124" y="205"/>
                    <a:pt x="125" y="204"/>
                  </a:cubicBezTo>
                  <a:close/>
                  <a:moveTo>
                    <a:pt x="127" y="206"/>
                  </a:moveTo>
                  <a:cubicBezTo>
                    <a:pt x="129" y="205"/>
                    <a:pt x="131" y="204"/>
                    <a:pt x="132" y="203"/>
                  </a:cubicBezTo>
                  <a:cubicBezTo>
                    <a:pt x="131" y="204"/>
                    <a:pt x="130" y="205"/>
                    <a:pt x="129" y="206"/>
                  </a:cubicBezTo>
                  <a:cubicBezTo>
                    <a:pt x="128" y="207"/>
                    <a:pt x="127" y="208"/>
                    <a:pt x="125" y="209"/>
                  </a:cubicBezTo>
                  <a:cubicBezTo>
                    <a:pt x="125" y="209"/>
                    <a:pt x="125" y="208"/>
                    <a:pt x="125" y="208"/>
                  </a:cubicBezTo>
                  <a:cubicBezTo>
                    <a:pt x="126" y="208"/>
                    <a:pt x="126" y="207"/>
                    <a:pt x="127" y="206"/>
                  </a:cubicBezTo>
                  <a:close/>
                  <a:moveTo>
                    <a:pt x="147" y="192"/>
                  </a:moveTo>
                  <a:cubicBezTo>
                    <a:pt x="151" y="189"/>
                    <a:pt x="154" y="185"/>
                    <a:pt x="158" y="182"/>
                  </a:cubicBezTo>
                  <a:cubicBezTo>
                    <a:pt x="159" y="182"/>
                    <a:pt x="160" y="181"/>
                    <a:pt x="161" y="181"/>
                  </a:cubicBezTo>
                  <a:cubicBezTo>
                    <a:pt x="160" y="182"/>
                    <a:pt x="159" y="183"/>
                    <a:pt x="158" y="184"/>
                  </a:cubicBezTo>
                  <a:cubicBezTo>
                    <a:pt x="156" y="186"/>
                    <a:pt x="154" y="187"/>
                    <a:pt x="152" y="189"/>
                  </a:cubicBezTo>
                  <a:cubicBezTo>
                    <a:pt x="150" y="190"/>
                    <a:pt x="149" y="191"/>
                    <a:pt x="147" y="192"/>
                  </a:cubicBezTo>
                  <a:close/>
                  <a:moveTo>
                    <a:pt x="153" y="199"/>
                  </a:moveTo>
                  <a:cubicBezTo>
                    <a:pt x="155" y="198"/>
                    <a:pt x="156" y="197"/>
                    <a:pt x="157" y="197"/>
                  </a:cubicBezTo>
                  <a:cubicBezTo>
                    <a:pt x="155" y="198"/>
                    <a:pt x="153" y="199"/>
                    <a:pt x="151" y="201"/>
                  </a:cubicBezTo>
                  <a:cubicBezTo>
                    <a:pt x="152" y="200"/>
                    <a:pt x="153" y="199"/>
                    <a:pt x="153" y="199"/>
                  </a:cubicBezTo>
                  <a:close/>
                  <a:moveTo>
                    <a:pt x="155" y="195"/>
                  </a:moveTo>
                  <a:cubicBezTo>
                    <a:pt x="154" y="195"/>
                    <a:pt x="153" y="196"/>
                    <a:pt x="153" y="196"/>
                  </a:cubicBezTo>
                  <a:cubicBezTo>
                    <a:pt x="157" y="192"/>
                    <a:pt x="161" y="187"/>
                    <a:pt x="166" y="183"/>
                  </a:cubicBezTo>
                  <a:cubicBezTo>
                    <a:pt x="165" y="183"/>
                    <a:pt x="165" y="184"/>
                    <a:pt x="164" y="185"/>
                  </a:cubicBezTo>
                  <a:cubicBezTo>
                    <a:pt x="161" y="188"/>
                    <a:pt x="158" y="191"/>
                    <a:pt x="155" y="195"/>
                  </a:cubicBezTo>
                  <a:close/>
                  <a:moveTo>
                    <a:pt x="178" y="173"/>
                  </a:moveTo>
                  <a:cubicBezTo>
                    <a:pt x="178" y="173"/>
                    <a:pt x="178" y="173"/>
                    <a:pt x="178" y="173"/>
                  </a:cubicBezTo>
                  <a:cubicBezTo>
                    <a:pt x="176" y="176"/>
                    <a:pt x="174" y="180"/>
                    <a:pt x="172" y="184"/>
                  </a:cubicBezTo>
                  <a:cubicBezTo>
                    <a:pt x="169" y="186"/>
                    <a:pt x="165" y="188"/>
                    <a:pt x="162" y="190"/>
                  </a:cubicBezTo>
                  <a:cubicBezTo>
                    <a:pt x="167" y="184"/>
                    <a:pt x="173" y="179"/>
                    <a:pt x="178" y="173"/>
                  </a:cubicBezTo>
                  <a:close/>
                  <a:moveTo>
                    <a:pt x="183" y="168"/>
                  </a:moveTo>
                  <a:cubicBezTo>
                    <a:pt x="185" y="166"/>
                    <a:pt x="187" y="164"/>
                    <a:pt x="189" y="163"/>
                  </a:cubicBezTo>
                  <a:cubicBezTo>
                    <a:pt x="189" y="163"/>
                    <a:pt x="189" y="162"/>
                    <a:pt x="189" y="162"/>
                  </a:cubicBezTo>
                  <a:cubicBezTo>
                    <a:pt x="185" y="168"/>
                    <a:pt x="180" y="174"/>
                    <a:pt x="176" y="180"/>
                  </a:cubicBezTo>
                  <a:cubicBezTo>
                    <a:pt x="178" y="176"/>
                    <a:pt x="181" y="172"/>
                    <a:pt x="183" y="168"/>
                  </a:cubicBezTo>
                  <a:close/>
                  <a:moveTo>
                    <a:pt x="178" y="198"/>
                  </a:moveTo>
                  <a:cubicBezTo>
                    <a:pt x="178" y="197"/>
                    <a:pt x="179" y="197"/>
                    <a:pt x="180" y="196"/>
                  </a:cubicBezTo>
                  <a:cubicBezTo>
                    <a:pt x="178" y="198"/>
                    <a:pt x="176" y="199"/>
                    <a:pt x="175" y="201"/>
                  </a:cubicBezTo>
                  <a:cubicBezTo>
                    <a:pt x="174" y="201"/>
                    <a:pt x="174" y="201"/>
                    <a:pt x="174" y="201"/>
                  </a:cubicBezTo>
                  <a:cubicBezTo>
                    <a:pt x="175" y="200"/>
                    <a:pt x="176" y="199"/>
                    <a:pt x="178" y="198"/>
                  </a:cubicBezTo>
                  <a:close/>
                  <a:moveTo>
                    <a:pt x="172" y="191"/>
                  </a:moveTo>
                  <a:cubicBezTo>
                    <a:pt x="175" y="189"/>
                    <a:pt x="177" y="187"/>
                    <a:pt x="180" y="184"/>
                  </a:cubicBezTo>
                  <a:cubicBezTo>
                    <a:pt x="179" y="185"/>
                    <a:pt x="179" y="185"/>
                    <a:pt x="179" y="186"/>
                  </a:cubicBezTo>
                  <a:cubicBezTo>
                    <a:pt x="177" y="188"/>
                    <a:pt x="174" y="189"/>
                    <a:pt x="172" y="191"/>
                  </a:cubicBezTo>
                  <a:close/>
                  <a:moveTo>
                    <a:pt x="179" y="179"/>
                  </a:moveTo>
                  <a:cubicBezTo>
                    <a:pt x="184" y="172"/>
                    <a:pt x="189" y="166"/>
                    <a:pt x="194" y="159"/>
                  </a:cubicBezTo>
                  <a:cubicBezTo>
                    <a:pt x="194" y="159"/>
                    <a:pt x="195" y="159"/>
                    <a:pt x="195" y="158"/>
                  </a:cubicBezTo>
                  <a:cubicBezTo>
                    <a:pt x="192" y="163"/>
                    <a:pt x="189" y="169"/>
                    <a:pt x="185" y="174"/>
                  </a:cubicBezTo>
                  <a:cubicBezTo>
                    <a:pt x="185" y="174"/>
                    <a:pt x="185" y="174"/>
                    <a:pt x="185" y="174"/>
                  </a:cubicBezTo>
                  <a:cubicBezTo>
                    <a:pt x="183" y="175"/>
                    <a:pt x="181" y="177"/>
                    <a:pt x="179" y="179"/>
                  </a:cubicBezTo>
                  <a:close/>
                  <a:moveTo>
                    <a:pt x="196" y="176"/>
                  </a:moveTo>
                  <a:cubicBezTo>
                    <a:pt x="196" y="177"/>
                    <a:pt x="195" y="179"/>
                    <a:pt x="195" y="180"/>
                  </a:cubicBezTo>
                  <a:cubicBezTo>
                    <a:pt x="195" y="180"/>
                    <a:pt x="194" y="180"/>
                    <a:pt x="194" y="180"/>
                  </a:cubicBezTo>
                  <a:cubicBezTo>
                    <a:pt x="193" y="181"/>
                    <a:pt x="191" y="183"/>
                    <a:pt x="189" y="184"/>
                  </a:cubicBezTo>
                  <a:cubicBezTo>
                    <a:pt x="191" y="181"/>
                    <a:pt x="194" y="179"/>
                    <a:pt x="196" y="176"/>
                  </a:cubicBezTo>
                  <a:close/>
                  <a:moveTo>
                    <a:pt x="198" y="182"/>
                  </a:moveTo>
                  <a:cubicBezTo>
                    <a:pt x="199" y="182"/>
                    <a:pt x="199" y="182"/>
                    <a:pt x="199" y="182"/>
                  </a:cubicBezTo>
                  <a:cubicBezTo>
                    <a:pt x="198" y="183"/>
                    <a:pt x="197" y="184"/>
                    <a:pt x="195" y="185"/>
                  </a:cubicBezTo>
                  <a:cubicBezTo>
                    <a:pt x="196" y="184"/>
                    <a:pt x="197" y="183"/>
                    <a:pt x="198" y="182"/>
                  </a:cubicBezTo>
                  <a:close/>
                  <a:moveTo>
                    <a:pt x="199" y="176"/>
                  </a:moveTo>
                  <a:cubicBezTo>
                    <a:pt x="200" y="175"/>
                    <a:pt x="200" y="173"/>
                    <a:pt x="201" y="172"/>
                  </a:cubicBezTo>
                  <a:cubicBezTo>
                    <a:pt x="201" y="172"/>
                    <a:pt x="201" y="172"/>
                    <a:pt x="201" y="172"/>
                  </a:cubicBezTo>
                  <a:cubicBezTo>
                    <a:pt x="201" y="173"/>
                    <a:pt x="200" y="174"/>
                    <a:pt x="200" y="175"/>
                  </a:cubicBezTo>
                  <a:cubicBezTo>
                    <a:pt x="200" y="176"/>
                    <a:pt x="199" y="176"/>
                    <a:pt x="199" y="176"/>
                  </a:cubicBezTo>
                  <a:close/>
                  <a:moveTo>
                    <a:pt x="200" y="164"/>
                  </a:moveTo>
                  <a:cubicBezTo>
                    <a:pt x="200" y="164"/>
                    <a:pt x="199" y="165"/>
                    <a:pt x="199" y="165"/>
                  </a:cubicBezTo>
                  <a:cubicBezTo>
                    <a:pt x="200" y="163"/>
                    <a:pt x="202" y="161"/>
                    <a:pt x="203" y="158"/>
                  </a:cubicBezTo>
                  <a:cubicBezTo>
                    <a:pt x="202" y="160"/>
                    <a:pt x="202" y="161"/>
                    <a:pt x="201" y="162"/>
                  </a:cubicBezTo>
                  <a:cubicBezTo>
                    <a:pt x="201" y="163"/>
                    <a:pt x="201" y="163"/>
                    <a:pt x="200" y="164"/>
                  </a:cubicBezTo>
                  <a:close/>
                  <a:moveTo>
                    <a:pt x="203" y="141"/>
                  </a:moveTo>
                  <a:cubicBezTo>
                    <a:pt x="206" y="138"/>
                    <a:pt x="209" y="134"/>
                    <a:pt x="212" y="131"/>
                  </a:cubicBezTo>
                  <a:cubicBezTo>
                    <a:pt x="210" y="134"/>
                    <a:pt x="208" y="137"/>
                    <a:pt x="206" y="139"/>
                  </a:cubicBezTo>
                  <a:cubicBezTo>
                    <a:pt x="205" y="140"/>
                    <a:pt x="205" y="141"/>
                    <a:pt x="204" y="142"/>
                  </a:cubicBezTo>
                  <a:cubicBezTo>
                    <a:pt x="204" y="141"/>
                    <a:pt x="203" y="141"/>
                    <a:pt x="203" y="141"/>
                  </a:cubicBezTo>
                  <a:close/>
                  <a:moveTo>
                    <a:pt x="206" y="167"/>
                  </a:moveTo>
                  <a:cubicBezTo>
                    <a:pt x="208" y="165"/>
                    <a:pt x="209" y="164"/>
                    <a:pt x="210" y="163"/>
                  </a:cubicBezTo>
                  <a:cubicBezTo>
                    <a:pt x="208" y="165"/>
                    <a:pt x="207" y="168"/>
                    <a:pt x="205" y="170"/>
                  </a:cubicBezTo>
                  <a:cubicBezTo>
                    <a:pt x="206" y="169"/>
                    <a:pt x="206" y="168"/>
                    <a:pt x="206" y="167"/>
                  </a:cubicBezTo>
                  <a:close/>
                  <a:moveTo>
                    <a:pt x="208" y="157"/>
                  </a:moveTo>
                  <a:cubicBezTo>
                    <a:pt x="208" y="157"/>
                    <a:pt x="208" y="158"/>
                    <a:pt x="208" y="158"/>
                  </a:cubicBezTo>
                  <a:cubicBezTo>
                    <a:pt x="209" y="154"/>
                    <a:pt x="210" y="151"/>
                    <a:pt x="212" y="147"/>
                  </a:cubicBezTo>
                  <a:cubicBezTo>
                    <a:pt x="210" y="151"/>
                    <a:pt x="209" y="154"/>
                    <a:pt x="208" y="157"/>
                  </a:cubicBezTo>
                  <a:close/>
                  <a:moveTo>
                    <a:pt x="214" y="164"/>
                  </a:moveTo>
                  <a:cubicBezTo>
                    <a:pt x="216" y="162"/>
                    <a:pt x="219" y="160"/>
                    <a:pt x="221" y="158"/>
                  </a:cubicBezTo>
                  <a:cubicBezTo>
                    <a:pt x="220" y="161"/>
                    <a:pt x="218" y="164"/>
                    <a:pt x="216" y="166"/>
                  </a:cubicBezTo>
                  <a:cubicBezTo>
                    <a:pt x="215" y="169"/>
                    <a:pt x="213" y="171"/>
                    <a:pt x="211" y="173"/>
                  </a:cubicBezTo>
                  <a:cubicBezTo>
                    <a:pt x="211" y="173"/>
                    <a:pt x="211" y="173"/>
                    <a:pt x="211" y="173"/>
                  </a:cubicBezTo>
                  <a:cubicBezTo>
                    <a:pt x="212" y="170"/>
                    <a:pt x="213" y="167"/>
                    <a:pt x="214" y="164"/>
                  </a:cubicBezTo>
                  <a:close/>
                  <a:moveTo>
                    <a:pt x="210" y="165"/>
                  </a:moveTo>
                  <a:cubicBezTo>
                    <a:pt x="211" y="164"/>
                    <a:pt x="212" y="163"/>
                    <a:pt x="212" y="162"/>
                  </a:cubicBezTo>
                  <a:cubicBezTo>
                    <a:pt x="212" y="163"/>
                    <a:pt x="212" y="163"/>
                    <a:pt x="212" y="164"/>
                  </a:cubicBezTo>
                  <a:cubicBezTo>
                    <a:pt x="211" y="165"/>
                    <a:pt x="211" y="165"/>
                    <a:pt x="210" y="165"/>
                  </a:cubicBezTo>
                  <a:close/>
                  <a:moveTo>
                    <a:pt x="217" y="159"/>
                  </a:moveTo>
                  <a:cubicBezTo>
                    <a:pt x="217" y="158"/>
                    <a:pt x="217" y="158"/>
                    <a:pt x="217" y="158"/>
                  </a:cubicBezTo>
                  <a:cubicBezTo>
                    <a:pt x="217" y="158"/>
                    <a:pt x="217" y="157"/>
                    <a:pt x="217" y="157"/>
                  </a:cubicBezTo>
                  <a:cubicBezTo>
                    <a:pt x="218" y="156"/>
                    <a:pt x="220" y="156"/>
                    <a:pt x="221" y="156"/>
                  </a:cubicBezTo>
                  <a:cubicBezTo>
                    <a:pt x="220" y="157"/>
                    <a:pt x="218" y="158"/>
                    <a:pt x="217" y="159"/>
                  </a:cubicBezTo>
                  <a:close/>
                  <a:moveTo>
                    <a:pt x="217" y="138"/>
                  </a:moveTo>
                  <a:cubicBezTo>
                    <a:pt x="216" y="143"/>
                    <a:pt x="216" y="147"/>
                    <a:pt x="215" y="151"/>
                  </a:cubicBezTo>
                  <a:cubicBezTo>
                    <a:pt x="214" y="152"/>
                    <a:pt x="212" y="154"/>
                    <a:pt x="211" y="155"/>
                  </a:cubicBezTo>
                  <a:cubicBezTo>
                    <a:pt x="213" y="149"/>
                    <a:pt x="215" y="144"/>
                    <a:pt x="217" y="138"/>
                  </a:cubicBezTo>
                  <a:cubicBezTo>
                    <a:pt x="217" y="138"/>
                    <a:pt x="217" y="138"/>
                    <a:pt x="217" y="138"/>
                  </a:cubicBezTo>
                  <a:close/>
                  <a:moveTo>
                    <a:pt x="215" y="138"/>
                  </a:moveTo>
                  <a:cubicBezTo>
                    <a:pt x="216" y="136"/>
                    <a:pt x="217" y="134"/>
                    <a:pt x="217" y="132"/>
                  </a:cubicBezTo>
                  <a:cubicBezTo>
                    <a:pt x="217" y="132"/>
                    <a:pt x="217" y="132"/>
                    <a:pt x="217" y="132"/>
                  </a:cubicBezTo>
                  <a:cubicBezTo>
                    <a:pt x="217" y="132"/>
                    <a:pt x="217" y="133"/>
                    <a:pt x="217" y="133"/>
                  </a:cubicBezTo>
                  <a:cubicBezTo>
                    <a:pt x="217" y="135"/>
                    <a:pt x="216" y="137"/>
                    <a:pt x="215" y="138"/>
                  </a:cubicBezTo>
                  <a:close/>
                  <a:moveTo>
                    <a:pt x="216" y="117"/>
                  </a:moveTo>
                  <a:cubicBezTo>
                    <a:pt x="218" y="115"/>
                    <a:pt x="219" y="113"/>
                    <a:pt x="221" y="111"/>
                  </a:cubicBezTo>
                  <a:cubicBezTo>
                    <a:pt x="221" y="112"/>
                    <a:pt x="221" y="112"/>
                    <a:pt x="221" y="113"/>
                  </a:cubicBezTo>
                  <a:cubicBezTo>
                    <a:pt x="219" y="114"/>
                    <a:pt x="218" y="116"/>
                    <a:pt x="216" y="117"/>
                  </a:cubicBezTo>
                  <a:close/>
                  <a:moveTo>
                    <a:pt x="221" y="99"/>
                  </a:moveTo>
                  <a:cubicBezTo>
                    <a:pt x="220" y="98"/>
                    <a:pt x="220" y="97"/>
                    <a:pt x="220" y="96"/>
                  </a:cubicBezTo>
                  <a:cubicBezTo>
                    <a:pt x="220" y="96"/>
                    <a:pt x="220" y="96"/>
                    <a:pt x="220" y="96"/>
                  </a:cubicBezTo>
                  <a:cubicBezTo>
                    <a:pt x="221" y="97"/>
                    <a:pt x="221" y="98"/>
                    <a:pt x="221" y="99"/>
                  </a:cubicBezTo>
                  <a:cubicBezTo>
                    <a:pt x="221" y="99"/>
                    <a:pt x="221" y="99"/>
                    <a:pt x="221" y="99"/>
                  </a:cubicBezTo>
                  <a:close/>
                  <a:moveTo>
                    <a:pt x="220" y="108"/>
                  </a:moveTo>
                  <a:cubicBezTo>
                    <a:pt x="220" y="108"/>
                    <a:pt x="220" y="108"/>
                    <a:pt x="220" y="109"/>
                  </a:cubicBezTo>
                  <a:cubicBezTo>
                    <a:pt x="220" y="109"/>
                    <a:pt x="220" y="109"/>
                    <a:pt x="219" y="109"/>
                  </a:cubicBezTo>
                  <a:cubicBezTo>
                    <a:pt x="219" y="109"/>
                    <a:pt x="219" y="109"/>
                    <a:pt x="219" y="109"/>
                  </a:cubicBezTo>
                  <a:cubicBezTo>
                    <a:pt x="219" y="109"/>
                    <a:pt x="219" y="109"/>
                    <a:pt x="219" y="109"/>
                  </a:cubicBezTo>
                  <a:cubicBezTo>
                    <a:pt x="217" y="110"/>
                    <a:pt x="216" y="111"/>
                    <a:pt x="215" y="111"/>
                  </a:cubicBezTo>
                  <a:cubicBezTo>
                    <a:pt x="215" y="111"/>
                    <a:pt x="215" y="111"/>
                    <a:pt x="215" y="111"/>
                  </a:cubicBezTo>
                  <a:cubicBezTo>
                    <a:pt x="215" y="111"/>
                    <a:pt x="215" y="111"/>
                    <a:pt x="215" y="110"/>
                  </a:cubicBezTo>
                  <a:cubicBezTo>
                    <a:pt x="217" y="110"/>
                    <a:pt x="219" y="109"/>
                    <a:pt x="220" y="108"/>
                  </a:cubicBezTo>
                  <a:close/>
                  <a:moveTo>
                    <a:pt x="219" y="93"/>
                  </a:moveTo>
                  <a:cubicBezTo>
                    <a:pt x="219" y="92"/>
                    <a:pt x="218" y="90"/>
                    <a:pt x="218" y="89"/>
                  </a:cubicBezTo>
                  <a:cubicBezTo>
                    <a:pt x="218" y="89"/>
                    <a:pt x="219" y="89"/>
                    <a:pt x="219" y="89"/>
                  </a:cubicBezTo>
                  <a:cubicBezTo>
                    <a:pt x="219" y="90"/>
                    <a:pt x="219" y="92"/>
                    <a:pt x="220" y="93"/>
                  </a:cubicBezTo>
                  <a:cubicBezTo>
                    <a:pt x="220" y="93"/>
                    <a:pt x="219" y="93"/>
                    <a:pt x="219" y="93"/>
                  </a:cubicBezTo>
                  <a:close/>
                  <a:moveTo>
                    <a:pt x="217" y="87"/>
                  </a:moveTo>
                  <a:cubicBezTo>
                    <a:pt x="217" y="86"/>
                    <a:pt x="217" y="85"/>
                    <a:pt x="217" y="84"/>
                  </a:cubicBezTo>
                  <a:cubicBezTo>
                    <a:pt x="217" y="84"/>
                    <a:pt x="217" y="84"/>
                    <a:pt x="217" y="84"/>
                  </a:cubicBezTo>
                  <a:cubicBezTo>
                    <a:pt x="218" y="85"/>
                    <a:pt x="218" y="86"/>
                    <a:pt x="218" y="87"/>
                  </a:cubicBezTo>
                  <a:cubicBezTo>
                    <a:pt x="218" y="87"/>
                    <a:pt x="218" y="87"/>
                    <a:pt x="217" y="87"/>
                  </a:cubicBezTo>
                  <a:close/>
                  <a:moveTo>
                    <a:pt x="216" y="82"/>
                  </a:moveTo>
                  <a:cubicBezTo>
                    <a:pt x="215" y="79"/>
                    <a:pt x="215" y="77"/>
                    <a:pt x="214" y="74"/>
                  </a:cubicBezTo>
                  <a:cubicBezTo>
                    <a:pt x="215" y="75"/>
                    <a:pt x="215" y="76"/>
                    <a:pt x="216" y="77"/>
                  </a:cubicBezTo>
                  <a:cubicBezTo>
                    <a:pt x="216" y="78"/>
                    <a:pt x="216" y="80"/>
                    <a:pt x="217" y="82"/>
                  </a:cubicBezTo>
                  <a:cubicBezTo>
                    <a:pt x="217" y="82"/>
                    <a:pt x="216" y="82"/>
                    <a:pt x="216" y="82"/>
                  </a:cubicBezTo>
                  <a:close/>
                  <a:moveTo>
                    <a:pt x="215" y="88"/>
                  </a:moveTo>
                  <a:cubicBezTo>
                    <a:pt x="211" y="90"/>
                    <a:pt x="208" y="92"/>
                    <a:pt x="205" y="93"/>
                  </a:cubicBezTo>
                  <a:cubicBezTo>
                    <a:pt x="204" y="93"/>
                    <a:pt x="204" y="93"/>
                    <a:pt x="204" y="93"/>
                  </a:cubicBezTo>
                  <a:cubicBezTo>
                    <a:pt x="206" y="91"/>
                    <a:pt x="208" y="90"/>
                    <a:pt x="210" y="88"/>
                  </a:cubicBezTo>
                  <a:cubicBezTo>
                    <a:pt x="211" y="87"/>
                    <a:pt x="213" y="87"/>
                    <a:pt x="214" y="86"/>
                  </a:cubicBezTo>
                  <a:cubicBezTo>
                    <a:pt x="214" y="87"/>
                    <a:pt x="214" y="88"/>
                    <a:pt x="215" y="88"/>
                  </a:cubicBezTo>
                  <a:close/>
                  <a:moveTo>
                    <a:pt x="206" y="85"/>
                  </a:moveTo>
                  <a:cubicBezTo>
                    <a:pt x="208" y="84"/>
                    <a:pt x="208" y="84"/>
                    <a:pt x="208" y="84"/>
                  </a:cubicBezTo>
                  <a:cubicBezTo>
                    <a:pt x="209" y="83"/>
                    <a:pt x="208" y="82"/>
                    <a:pt x="207" y="82"/>
                  </a:cubicBezTo>
                  <a:cubicBezTo>
                    <a:pt x="209" y="81"/>
                    <a:pt x="210" y="80"/>
                    <a:pt x="212" y="79"/>
                  </a:cubicBezTo>
                  <a:cubicBezTo>
                    <a:pt x="212" y="81"/>
                    <a:pt x="213" y="82"/>
                    <a:pt x="213" y="83"/>
                  </a:cubicBezTo>
                  <a:cubicBezTo>
                    <a:pt x="211" y="84"/>
                    <a:pt x="208" y="84"/>
                    <a:pt x="206" y="85"/>
                  </a:cubicBezTo>
                  <a:close/>
                  <a:moveTo>
                    <a:pt x="206" y="58"/>
                  </a:moveTo>
                  <a:cubicBezTo>
                    <a:pt x="206" y="58"/>
                    <a:pt x="206" y="58"/>
                    <a:pt x="206" y="57"/>
                  </a:cubicBezTo>
                  <a:cubicBezTo>
                    <a:pt x="207" y="58"/>
                    <a:pt x="208" y="59"/>
                    <a:pt x="209" y="60"/>
                  </a:cubicBezTo>
                  <a:cubicBezTo>
                    <a:pt x="209" y="61"/>
                    <a:pt x="210" y="61"/>
                    <a:pt x="210" y="61"/>
                  </a:cubicBezTo>
                  <a:cubicBezTo>
                    <a:pt x="211" y="62"/>
                    <a:pt x="211" y="63"/>
                    <a:pt x="212" y="63"/>
                  </a:cubicBezTo>
                  <a:cubicBezTo>
                    <a:pt x="210" y="61"/>
                    <a:pt x="208" y="60"/>
                    <a:pt x="206" y="58"/>
                  </a:cubicBezTo>
                  <a:close/>
                  <a:moveTo>
                    <a:pt x="206" y="60"/>
                  </a:moveTo>
                  <a:cubicBezTo>
                    <a:pt x="206" y="60"/>
                    <a:pt x="205" y="60"/>
                    <a:pt x="205" y="60"/>
                  </a:cubicBezTo>
                  <a:cubicBezTo>
                    <a:pt x="204" y="59"/>
                    <a:pt x="204" y="58"/>
                    <a:pt x="203" y="57"/>
                  </a:cubicBezTo>
                  <a:cubicBezTo>
                    <a:pt x="204" y="58"/>
                    <a:pt x="204" y="58"/>
                    <a:pt x="205" y="59"/>
                  </a:cubicBezTo>
                  <a:cubicBezTo>
                    <a:pt x="205" y="60"/>
                    <a:pt x="206" y="60"/>
                    <a:pt x="206" y="60"/>
                  </a:cubicBezTo>
                  <a:close/>
                  <a:moveTo>
                    <a:pt x="211" y="67"/>
                  </a:moveTo>
                  <a:cubicBezTo>
                    <a:pt x="210" y="67"/>
                    <a:pt x="210" y="67"/>
                    <a:pt x="211" y="67"/>
                  </a:cubicBezTo>
                  <a:cubicBezTo>
                    <a:pt x="211" y="68"/>
                    <a:pt x="211" y="69"/>
                    <a:pt x="211" y="70"/>
                  </a:cubicBezTo>
                  <a:cubicBezTo>
                    <a:pt x="209" y="71"/>
                    <a:pt x="207" y="72"/>
                    <a:pt x="205" y="73"/>
                  </a:cubicBezTo>
                  <a:cubicBezTo>
                    <a:pt x="206" y="71"/>
                    <a:pt x="207" y="70"/>
                    <a:pt x="208" y="68"/>
                  </a:cubicBezTo>
                  <a:cubicBezTo>
                    <a:pt x="209" y="67"/>
                    <a:pt x="208" y="66"/>
                    <a:pt x="207" y="67"/>
                  </a:cubicBezTo>
                  <a:cubicBezTo>
                    <a:pt x="207" y="67"/>
                    <a:pt x="207" y="67"/>
                    <a:pt x="206" y="68"/>
                  </a:cubicBezTo>
                  <a:cubicBezTo>
                    <a:pt x="206" y="67"/>
                    <a:pt x="206" y="67"/>
                    <a:pt x="205" y="67"/>
                  </a:cubicBezTo>
                  <a:cubicBezTo>
                    <a:pt x="201" y="68"/>
                    <a:pt x="196" y="69"/>
                    <a:pt x="191" y="71"/>
                  </a:cubicBezTo>
                  <a:cubicBezTo>
                    <a:pt x="196" y="69"/>
                    <a:pt x="200" y="66"/>
                    <a:pt x="204" y="64"/>
                  </a:cubicBezTo>
                  <a:cubicBezTo>
                    <a:pt x="205" y="63"/>
                    <a:pt x="204" y="62"/>
                    <a:pt x="203" y="62"/>
                  </a:cubicBezTo>
                  <a:cubicBezTo>
                    <a:pt x="202" y="62"/>
                    <a:pt x="202" y="63"/>
                    <a:pt x="202" y="63"/>
                  </a:cubicBezTo>
                  <a:cubicBezTo>
                    <a:pt x="202" y="63"/>
                    <a:pt x="202" y="62"/>
                    <a:pt x="202" y="62"/>
                  </a:cubicBezTo>
                  <a:cubicBezTo>
                    <a:pt x="203" y="62"/>
                    <a:pt x="203" y="60"/>
                    <a:pt x="202" y="61"/>
                  </a:cubicBezTo>
                  <a:cubicBezTo>
                    <a:pt x="201" y="61"/>
                    <a:pt x="201" y="61"/>
                    <a:pt x="201" y="61"/>
                  </a:cubicBezTo>
                  <a:cubicBezTo>
                    <a:pt x="202" y="61"/>
                    <a:pt x="202" y="60"/>
                    <a:pt x="203" y="60"/>
                  </a:cubicBezTo>
                  <a:cubicBezTo>
                    <a:pt x="203" y="60"/>
                    <a:pt x="203" y="60"/>
                    <a:pt x="203" y="60"/>
                  </a:cubicBezTo>
                  <a:cubicBezTo>
                    <a:pt x="203" y="60"/>
                    <a:pt x="203" y="60"/>
                    <a:pt x="203" y="60"/>
                  </a:cubicBezTo>
                  <a:cubicBezTo>
                    <a:pt x="205" y="63"/>
                    <a:pt x="208" y="65"/>
                    <a:pt x="211" y="67"/>
                  </a:cubicBezTo>
                  <a:close/>
                  <a:moveTo>
                    <a:pt x="187" y="63"/>
                  </a:moveTo>
                  <a:cubicBezTo>
                    <a:pt x="191" y="61"/>
                    <a:pt x="195" y="59"/>
                    <a:pt x="198" y="56"/>
                  </a:cubicBezTo>
                  <a:cubicBezTo>
                    <a:pt x="199" y="57"/>
                    <a:pt x="200" y="58"/>
                    <a:pt x="201" y="59"/>
                  </a:cubicBezTo>
                  <a:cubicBezTo>
                    <a:pt x="196" y="60"/>
                    <a:pt x="192" y="61"/>
                    <a:pt x="187" y="63"/>
                  </a:cubicBezTo>
                  <a:close/>
                  <a:moveTo>
                    <a:pt x="191" y="56"/>
                  </a:moveTo>
                  <a:cubicBezTo>
                    <a:pt x="192" y="55"/>
                    <a:pt x="193" y="55"/>
                    <a:pt x="194" y="54"/>
                  </a:cubicBezTo>
                  <a:cubicBezTo>
                    <a:pt x="195" y="54"/>
                    <a:pt x="195" y="54"/>
                    <a:pt x="195" y="54"/>
                  </a:cubicBezTo>
                  <a:cubicBezTo>
                    <a:pt x="195" y="54"/>
                    <a:pt x="196" y="54"/>
                    <a:pt x="196" y="55"/>
                  </a:cubicBezTo>
                  <a:cubicBezTo>
                    <a:pt x="194" y="55"/>
                    <a:pt x="193" y="55"/>
                    <a:pt x="191" y="56"/>
                  </a:cubicBezTo>
                  <a:close/>
                  <a:moveTo>
                    <a:pt x="189" y="54"/>
                  </a:moveTo>
                  <a:cubicBezTo>
                    <a:pt x="189" y="54"/>
                    <a:pt x="189" y="54"/>
                    <a:pt x="190" y="53"/>
                  </a:cubicBezTo>
                  <a:cubicBezTo>
                    <a:pt x="190" y="53"/>
                    <a:pt x="189" y="52"/>
                    <a:pt x="188" y="52"/>
                  </a:cubicBezTo>
                  <a:cubicBezTo>
                    <a:pt x="187" y="53"/>
                    <a:pt x="186" y="54"/>
                    <a:pt x="186" y="55"/>
                  </a:cubicBezTo>
                  <a:cubicBezTo>
                    <a:pt x="185" y="54"/>
                    <a:pt x="185" y="54"/>
                    <a:pt x="184" y="53"/>
                  </a:cubicBezTo>
                  <a:cubicBezTo>
                    <a:pt x="186" y="52"/>
                    <a:pt x="188" y="51"/>
                    <a:pt x="189" y="50"/>
                  </a:cubicBezTo>
                  <a:cubicBezTo>
                    <a:pt x="191" y="51"/>
                    <a:pt x="192" y="52"/>
                    <a:pt x="193" y="53"/>
                  </a:cubicBezTo>
                  <a:cubicBezTo>
                    <a:pt x="192" y="53"/>
                    <a:pt x="190" y="54"/>
                    <a:pt x="189" y="54"/>
                  </a:cubicBezTo>
                  <a:close/>
                  <a:moveTo>
                    <a:pt x="184" y="56"/>
                  </a:moveTo>
                  <a:cubicBezTo>
                    <a:pt x="182" y="57"/>
                    <a:pt x="179" y="58"/>
                    <a:pt x="176" y="59"/>
                  </a:cubicBezTo>
                  <a:cubicBezTo>
                    <a:pt x="177" y="58"/>
                    <a:pt x="178" y="57"/>
                    <a:pt x="179" y="55"/>
                  </a:cubicBezTo>
                  <a:cubicBezTo>
                    <a:pt x="180" y="55"/>
                    <a:pt x="181" y="54"/>
                    <a:pt x="183" y="54"/>
                  </a:cubicBezTo>
                  <a:cubicBezTo>
                    <a:pt x="183" y="54"/>
                    <a:pt x="184" y="55"/>
                    <a:pt x="184" y="56"/>
                  </a:cubicBezTo>
                  <a:close/>
                  <a:moveTo>
                    <a:pt x="180" y="50"/>
                  </a:moveTo>
                  <a:cubicBezTo>
                    <a:pt x="177" y="51"/>
                    <a:pt x="173" y="53"/>
                    <a:pt x="170" y="54"/>
                  </a:cubicBezTo>
                  <a:cubicBezTo>
                    <a:pt x="171" y="53"/>
                    <a:pt x="173" y="51"/>
                    <a:pt x="174" y="50"/>
                  </a:cubicBezTo>
                  <a:cubicBezTo>
                    <a:pt x="176" y="49"/>
                    <a:pt x="178" y="48"/>
                    <a:pt x="179" y="48"/>
                  </a:cubicBezTo>
                  <a:cubicBezTo>
                    <a:pt x="180" y="48"/>
                    <a:pt x="180" y="49"/>
                    <a:pt x="180" y="50"/>
                  </a:cubicBezTo>
                  <a:cubicBezTo>
                    <a:pt x="180" y="50"/>
                    <a:pt x="180" y="50"/>
                    <a:pt x="180" y="50"/>
                  </a:cubicBezTo>
                  <a:close/>
                  <a:moveTo>
                    <a:pt x="166" y="49"/>
                  </a:moveTo>
                  <a:cubicBezTo>
                    <a:pt x="167" y="48"/>
                    <a:pt x="168" y="47"/>
                    <a:pt x="169" y="46"/>
                  </a:cubicBezTo>
                  <a:cubicBezTo>
                    <a:pt x="172" y="45"/>
                    <a:pt x="175" y="44"/>
                    <a:pt x="178" y="44"/>
                  </a:cubicBezTo>
                  <a:cubicBezTo>
                    <a:pt x="174" y="45"/>
                    <a:pt x="170" y="47"/>
                    <a:pt x="166" y="49"/>
                  </a:cubicBezTo>
                  <a:close/>
                  <a:moveTo>
                    <a:pt x="166" y="53"/>
                  </a:moveTo>
                  <a:cubicBezTo>
                    <a:pt x="163" y="55"/>
                    <a:pt x="159" y="58"/>
                    <a:pt x="156" y="60"/>
                  </a:cubicBezTo>
                  <a:cubicBezTo>
                    <a:pt x="155" y="61"/>
                    <a:pt x="154" y="61"/>
                    <a:pt x="153" y="62"/>
                  </a:cubicBezTo>
                  <a:cubicBezTo>
                    <a:pt x="154" y="60"/>
                    <a:pt x="155" y="59"/>
                    <a:pt x="156" y="58"/>
                  </a:cubicBezTo>
                  <a:cubicBezTo>
                    <a:pt x="159" y="56"/>
                    <a:pt x="162" y="55"/>
                    <a:pt x="166" y="53"/>
                  </a:cubicBezTo>
                  <a:cubicBezTo>
                    <a:pt x="166" y="53"/>
                    <a:pt x="166" y="53"/>
                    <a:pt x="166" y="53"/>
                  </a:cubicBezTo>
                  <a:close/>
                  <a:moveTo>
                    <a:pt x="154" y="49"/>
                  </a:moveTo>
                  <a:cubicBezTo>
                    <a:pt x="154" y="48"/>
                    <a:pt x="155" y="48"/>
                    <a:pt x="155" y="48"/>
                  </a:cubicBezTo>
                  <a:cubicBezTo>
                    <a:pt x="157" y="47"/>
                    <a:pt x="159" y="46"/>
                    <a:pt x="160" y="46"/>
                  </a:cubicBezTo>
                  <a:cubicBezTo>
                    <a:pt x="158" y="47"/>
                    <a:pt x="156" y="48"/>
                    <a:pt x="154" y="49"/>
                  </a:cubicBezTo>
                  <a:close/>
                  <a:moveTo>
                    <a:pt x="155" y="45"/>
                  </a:moveTo>
                  <a:cubicBezTo>
                    <a:pt x="152" y="46"/>
                    <a:pt x="149" y="47"/>
                    <a:pt x="147" y="48"/>
                  </a:cubicBezTo>
                  <a:cubicBezTo>
                    <a:pt x="149" y="46"/>
                    <a:pt x="152" y="44"/>
                    <a:pt x="155" y="42"/>
                  </a:cubicBezTo>
                  <a:cubicBezTo>
                    <a:pt x="157" y="42"/>
                    <a:pt x="159" y="41"/>
                    <a:pt x="161" y="41"/>
                  </a:cubicBezTo>
                  <a:cubicBezTo>
                    <a:pt x="159" y="42"/>
                    <a:pt x="157" y="44"/>
                    <a:pt x="155" y="45"/>
                  </a:cubicBezTo>
                  <a:close/>
                  <a:moveTo>
                    <a:pt x="154" y="34"/>
                  </a:moveTo>
                  <a:cubicBezTo>
                    <a:pt x="153" y="34"/>
                    <a:pt x="153" y="34"/>
                    <a:pt x="152" y="34"/>
                  </a:cubicBezTo>
                  <a:cubicBezTo>
                    <a:pt x="153" y="34"/>
                    <a:pt x="153" y="33"/>
                    <a:pt x="154" y="33"/>
                  </a:cubicBezTo>
                  <a:cubicBezTo>
                    <a:pt x="154" y="33"/>
                    <a:pt x="154" y="33"/>
                    <a:pt x="154" y="33"/>
                  </a:cubicBezTo>
                  <a:cubicBezTo>
                    <a:pt x="154" y="33"/>
                    <a:pt x="154" y="33"/>
                    <a:pt x="154" y="33"/>
                  </a:cubicBezTo>
                  <a:cubicBezTo>
                    <a:pt x="154" y="33"/>
                    <a:pt x="154" y="34"/>
                    <a:pt x="154" y="34"/>
                  </a:cubicBezTo>
                  <a:close/>
                  <a:moveTo>
                    <a:pt x="152" y="36"/>
                  </a:moveTo>
                  <a:cubicBezTo>
                    <a:pt x="150" y="37"/>
                    <a:pt x="147" y="38"/>
                    <a:pt x="145" y="40"/>
                  </a:cubicBezTo>
                  <a:cubicBezTo>
                    <a:pt x="145" y="40"/>
                    <a:pt x="145" y="40"/>
                    <a:pt x="144" y="40"/>
                  </a:cubicBezTo>
                  <a:cubicBezTo>
                    <a:pt x="146" y="38"/>
                    <a:pt x="148" y="37"/>
                    <a:pt x="150" y="36"/>
                  </a:cubicBezTo>
                  <a:cubicBezTo>
                    <a:pt x="151" y="36"/>
                    <a:pt x="151" y="36"/>
                    <a:pt x="152" y="36"/>
                  </a:cubicBezTo>
                  <a:close/>
                  <a:moveTo>
                    <a:pt x="150" y="34"/>
                  </a:moveTo>
                  <a:cubicBezTo>
                    <a:pt x="148" y="34"/>
                    <a:pt x="147" y="34"/>
                    <a:pt x="146" y="34"/>
                  </a:cubicBezTo>
                  <a:cubicBezTo>
                    <a:pt x="146" y="34"/>
                    <a:pt x="147" y="33"/>
                    <a:pt x="147" y="33"/>
                  </a:cubicBezTo>
                  <a:cubicBezTo>
                    <a:pt x="149" y="33"/>
                    <a:pt x="150" y="33"/>
                    <a:pt x="151" y="33"/>
                  </a:cubicBezTo>
                  <a:cubicBezTo>
                    <a:pt x="151" y="33"/>
                    <a:pt x="150" y="34"/>
                    <a:pt x="150" y="34"/>
                  </a:cubicBezTo>
                  <a:close/>
                  <a:moveTo>
                    <a:pt x="151" y="29"/>
                  </a:moveTo>
                  <a:cubicBezTo>
                    <a:pt x="151" y="29"/>
                    <a:pt x="151" y="29"/>
                    <a:pt x="151" y="29"/>
                  </a:cubicBezTo>
                  <a:cubicBezTo>
                    <a:pt x="150" y="29"/>
                    <a:pt x="149" y="29"/>
                    <a:pt x="148" y="29"/>
                  </a:cubicBezTo>
                  <a:cubicBezTo>
                    <a:pt x="148" y="29"/>
                    <a:pt x="148" y="28"/>
                    <a:pt x="149" y="28"/>
                  </a:cubicBezTo>
                  <a:cubicBezTo>
                    <a:pt x="150" y="28"/>
                    <a:pt x="151" y="29"/>
                    <a:pt x="152" y="29"/>
                  </a:cubicBezTo>
                  <a:cubicBezTo>
                    <a:pt x="151" y="29"/>
                    <a:pt x="151" y="29"/>
                    <a:pt x="151" y="29"/>
                  </a:cubicBezTo>
                  <a:close/>
                  <a:moveTo>
                    <a:pt x="148" y="20"/>
                  </a:moveTo>
                  <a:cubicBezTo>
                    <a:pt x="146" y="18"/>
                    <a:pt x="144" y="17"/>
                    <a:pt x="142" y="16"/>
                  </a:cubicBezTo>
                  <a:cubicBezTo>
                    <a:pt x="142" y="16"/>
                    <a:pt x="143" y="16"/>
                    <a:pt x="143" y="15"/>
                  </a:cubicBezTo>
                  <a:cubicBezTo>
                    <a:pt x="146" y="16"/>
                    <a:pt x="149" y="17"/>
                    <a:pt x="152" y="18"/>
                  </a:cubicBezTo>
                  <a:cubicBezTo>
                    <a:pt x="151" y="18"/>
                    <a:pt x="149" y="19"/>
                    <a:pt x="148" y="20"/>
                  </a:cubicBezTo>
                  <a:close/>
                  <a:moveTo>
                    <a:pt x="139" y="9"/>
                  </a:moveTo>
                  <a:cubicBezTo>
                    <a:pt x="139" y="9"/>
                    <a:pt x="139" y="9"/>
                    <a:pt x="139" y="9"/>
                  </a:cubicBezTo>
                  <a:cubicBezTo>
                    <a:pt x="138" y="8"/>
                    <a:pt x="138" y="8"/>
                    <a:pt x="138" y="8"/>
                  </a:cubicBezTo>
                  <a:cubicBezTo>
                    <a:pt x="140" y="9"/>
                    <a:pt x="142" y="9"/>
                    <a:pt x="145" y="9"/>
                  </a:cubicBezTo>
                  <a:cubicBezTo>
                    <a:pt x="145" y="9"/>
                    <a:pt x="145" y="10"/>
                    <a:pt x="146" y="10"/>
                  </a:cubicBezTo>
                  <a:cubicBezTo>
                    <a:pt x="144" y="9"/>
                    <a:pt x="142" y="9"/>
                    <a:pt x="139" y="9"/>
                  </a:cubicBezTo>
                  <a:close/>
                  <a:moveTo>
                    <a:pt x="143" y="13"/>
                  </a:moveTo>
                  <a:cubicBezTo>
                    <a:pt x="142" y="13"/>
                    <a:pt x="142" y="13"/>
                    <a:pt x="142" y="13"/>
                  </a:cubicBezTo>
                  <a:cubicBezTo>
                    <a:pt x="140" y="13"/>
                    <a:pt x="138" y="13"/>
                    <a:pt x="135" y="13"/>
                  </a:cubicBezTo>
                  <a:cubicBezTo>
                    <a:pt x="136" y="12"/>
                    <a:pt x="136" y="12"/>
                    <a:pt x="136" y="12"/>
                  </a:cubicBezTo>
                  <a:cubicBezTo>
                    <a:pt x="138" y="12"/>
                    <a:pt x="141" y="13"/>
                    <a:pt x="143" y="13"/>
                  </a:cubicBezTo>
                  <a:close/>
                  <a:moveTo>
                    <a:pt x="136" y="14"/>
                  </a:moveTo>
                  <a:cubicBezTo>
                    <a:pt x="137" y="14"/>
                    <a:pt x="138" y="14"/>
                    <a:pt x="139" y="15"/>
                  </a:cubicBezTo>
                  <a:cubicBezTo>
                    <a:pt x="139" y="15"/>
                    <a:pt x="139" y="15"/>
                    <a:pt x="138" y="15"/>
                  </a:cubicBezTo>
                  <a:cubicBezTo>
                    <a:pt x="138" y="15"/>
                    <a:pt x="137" y="14"/>
                    <a:pt x="136" y="14"/>
                  </a:cubicBezTo>
                  <a:cubicBezTo>
                    <a:pt x="136" y="14"/>
                    <a:pt x="136" y="14"/>
                    <a:pt x="136" y="14"/>
                  </a:cubicBezTo>
                  <a:close/>
                  <a:moveTo>
                    <a:pt x="138" y="18"/>
                  </a:moveTo>
                  <a:cubicBezTo>
                    <a:pt x="141" y="19"/>
                    <a:pt x="143" y="20"/>
                    <a:pt x="146" y="21"/>
                  </a:cubicBezTo>
                  <a:cubicBezTo>
                    <a:pt x="146" y="21"/>
                    <a:pt x="146" y="21"/>
                    <a:pt x="146" y="21"/>
                  </a:cubicBezTo>
                  <a:cubicBezTo>
                    <a:pt x="143" y="20"/>
                    <a:pt x="140" y="20"/>
                    <a:pt x="137" y="19"/>
                  </a:cubicBezTo>
                  <a:cubicBezTo>
                    <a:pt x="137" y="19"/>
                    <a:pt x="138" y="19"/>
                    <a:pt x="138" y="18"/>
                  </a:cubicBezTo>
                  <a:close/>
                  <a:moveTo>
                    <a:pt x="141" y="27"/>
                  </a:moveTo>
                  <a:cubicBezTo>
                    <a:pt x="143" y="27"/>
                    <a:pt x="144" y="27"/>
                    <a:pt x="146" y="28"/>
                  </a:cubicBezTo>
                  <a:cubicBezTo>
                    <a:pt x="146" y="28"/>
                    <a:pt x="145" y="28"/>
                    <a:pt x="145" y="28"/>
                  </a:cubicBezTo>
                  <a:cubicBezTo>
                    <a:pt x="143" y="28"/>
                    <a:pt x="142" y="28"/>
                    <a:pt x="140" y="27"/>
                  </a:cubicBezTo>
                  <a:cubicBezTo>
                    <a:pt x="140" y="27"/>
                    <a:pt x="141" y="27"/>
                    <a:pt x="141" y="27"/>
                  </a:cubicBezTo>
                  <a:close/>
                  <a:moveTo>
                    <a:pt x="142" y="30"/>
                  </a:moveTo>
                  <a:cubicBezTo>
                    <a:pt x="142" y="30"/>
                    <a:pt x="142" y="30"/>
                    <a:pt x="142" y="30"/>
                  </a:cubicBezTo>
                  <a:cubicBezTo>
                    <a:pt x="140" y="30"/>
                    <a:pt x="138" y="29"/>
                    <a:pt x="137" y="29"/>
                  </a:cubicBezTo>
                  <a:cubicBezTo>
                    <a:pt x="137" y="29"/>
                    <a:pt x="137" y="29"/>
                    <a:pt x="138" y="29"/>
                  </a:cubicBezTo>
                  <a:cubicBezTo>
                    <a:pt x="139" y="29"/>
                    <a:pt x="141" y="29"/>
                    <a:pt x="142" y="30"/>
                  </a:cubicBezTo>
                  <a:close/>
                  <a:moveTo>
                    <a:pt x="140" y="34"/>
                  </a:moveTo>
                  <a:cubicBezTo>
                    <a:pt x="141" y="33"/>
                    <a:pt x="142" y="33"/>
                    <a:pt x="144" y="33"/>
                  </a:cubicBezTo>
                  <a:cubicBezTo>
                    <a:pt x="143" y="33"/>
                    <a:pt x="143" y="34"/>
                    <a:pt x="142" y="34"/>
                  </a:cubicBezTo>
                  <a:cubicBezTo>
                    <a:pt x="141" y="34"/>
                    <a:pt x="139" y="34"/>
                    <a:pt x="138" y="34"/>
                  </a:cubicBezTo>
                  <a:cubicBezTo>
                    <a:pt x="139" y="34"/>
                    <a:pt x="139" y="34"/>
                    <a:pt x="140" y="34"/>
                  </a:cubicBezTo>
                  <a:close/>
                  <a:moveTo>
                    <a:pt x="143" y="36"/>
                  </a:moveTo>
                  <a:cubicBezTo>
                    <a:pt x="144" y="36"/>
                    <a:pt x="146" y="36"/>
                    <a:pt x="147" y="36"/>
                  </a:cubicBezTo>
                  <a:cubicBezTo>
                    <a:pt x="145" y="37"/>
                    <a:pt x="143" y="39"/>
                    <a:pt x="141" y="40"/>
                  </a:cubicBezTo>
                  <a:cubicBezTo>
                    <a:pt x="140" y="40"/>
                    <a:pt x="139" y="40"/>
                    <a:pt x="138" y="40"/>
                  </a:cubicBezTo>
                  <a:cubicBezTo>
                    <a:pt x="137" y="40"/>
                    <a:pt x="136" y="40"/>
                    <a:pt x="135" y="40"/>
                  </a:cubicBezTo>
                  <a:cubicBezTo>
                    <a:pt x="137" y="39"/>
                    <a:pt x="140" y="37"/>
                    <a:pt x="143" y="36"/>
                  </a:cubicBezTo>
                  <a:close/>
                  <a:moveTo>
                    <a:pt x="137" y="42"/>
                  </a:moveTo>
                  <a:cubicBezTo>
                    <a:pt x="134" y="42"/>
                    <a:pt x="132" y="43"/>
                    <a:pt x="130" y="43"/>
                  </a:cubicBezTo>
                  <a:cubicBezTo>
                    <a:pt x="131" y="43"/>
                    <a:pt x="131" y="43"/>
                    <a:pt x="132" y="42"/>
                  </a:cubicBezTo>
                  <a:cubicBezTo>
                    <a:pt x="133" y="42"/>
                    <a:pt x="135" y="42"/>
                    <a:pt x="137" y="42"/>
                  </a:cubicBezTo>
                  <a:close/>
                  <a:moveTo>
                    <a:pt x="136" y="44"/>
                  </a:moveTo>
                  <a:cubicBezTo>
                    <a:pt x="136" y="44"/>
                    <a:pt x="135" y="45"/>
                    <a:pt x="135" y="45"/>
                  </a:cubicBezTo>
                  <a:cubicBezTo>
                    <a:pt x="131" y="46"/>
                    <a:pt x="128" y="46"/>
                    <a:pt x="124" y="47"/>
                  </a:cubicBezTo>
                  <a:cubicBezTo>
                    <a:pt x="125" y="47"/>
                    <a:pt x="125" y="46"/>
                    <a:pt x="126" y="46"/>
                  </a:cubicBezTo>
                  <a:cubicBezTo>
                    <a:pt x="129" y="45"/>
                    <a:pt x="133" y="45"/>
                    <a:pt x="136" y="44"/>
                  </a:cubicBezTo>
                  <a:close/>
                  <a:moveTo>
                    <a:pt x="126" y="44"/>
                  </a:moveTo>
                  <a:cubicBezTo>
                    <a:pt x="123" y="45"/>
                    <a:pt x="120" y="46"/>
                    <a:pt x="117" y="47"/>
                  </a:cubicBezTo>
                  <a:cubicBezTo>
                    <a:pt x="118" y="45"/>
                    <a:pt x="120" y="44"/>
                    <a:pt x="121" y="42"/>
                  </a:cubicBezTo>
                  <a:cubicBezTo>
                    <a:pt x="121" y="42"/>
                    <a:pt x="121" y="42"/>
                    <a:pt x="121" y="42"/>
                  </a:cubicBezTo>
                  <a:cubicBezTo>
                    <a:pt x="124" y="42"/>
                    <a:pt x="126" y="42"/>
                    <a:pt x="129" y="42"/>
                  </a:cubicBezTo>
                  <a:cubicBezTo>
                    <a:pt x="128" y="43"/>
                    <a:pt x="127" y="44"/>
                    <a:pt x="126" y="44"/>
                  </a:cubicBezTo>
                  <a:close/>
                  <a:moveTo>
                    <a:pt x="111" y="46"/>
                  </a:moveTo>
                  <a:cubicBezTo>
                    <a:pt x="113" y="45"/>
                    <a:pt x="114" y="44"/>
                    <a:pt x="115" y="42"/>
                  </a:cubicBezTo>
                  <a:cubicBezTo>
                    <a:pt x="116" y="42"/>
                    <a:pt x="117" y="42"/>
                    <a:pt x="118" y="42"/>
                  </a:cubicBezTo>
                  <a:cubicBezTo>
                    <a:pt x="116" y="44"/>
                    <a:pt x="114" y="45"/>
                    <a:pt x="111" y="46"/>
                  </a:cubicBezTo>
                  <a:close/>
                  <a:moveTo>
                    <a:pt x="115" y="41"/>
                  </a:moveTo>
                  <a:cubicBezTo>
                    <a:pt x="114" y="40"/>
                    <a:pt x="113" y="40"/>
                    <a:pt x="112" y="41"/>
                  </a:cubicBezTo>
                  <a:cubicBezTo>
                    <a:pt x="110" y="41"/>
                    <a:pt x="109" y="41"/>
                    <a:pt x="107" y="41"/>
                  </a:cubicBezTo>
                  <a:cubicBezTo>
                    <a:pt x="107" y="40"/>
                    <a:pt x="108" y="40"/>
                    <a:pt x="108" y="40"/>
                  </a:cubicBezTo>
                  <a:cubicBezTo>
                    <a:pt x="112" y="39"/>
                    <a:pt x="115" y="38"/>
                    <a:pt x="119" y="37"/>
                  </a:cubicBezTo>
                  <a:cubicBezTo>
                    <a:pt x="118" y="38"/>
                    <a:pt x="116" y="39"/>
                    <a:pt x="115" y="41"/>
                  </a:cubicBezTo>
                  <a:close/>
                  <a:moveTo>
                    <a:pt x="116" y="33"/>
                  </a:moveTo>
                  <a:cubicBezTo>
                    <a:pt x="115" y="33"/>
                    <a:pt x="115" y="33"/>
                    <a:pt x="114" y="34"/>
                  </a:cubicBezTo>
                  <a:cubicBezTo>
                    <a:pt x="115" y="33"/>
                    <a:pt x="115" y="33"/>
                    <a:pt x="116" y="33"/>
                  </a:cubicBezTo>
                  <a:cubicBezTo>
                    <a:pt x="116" y="33"/>
                    <a:pt x="117" y="33"/>
                    <a:pt x="117" y="33"/>
                  </a:cubicBezTo>
                  <a:cubicBezTo>
                    <a:pt x="117" y="33"/>
                    <a:pt x="117" y="33"/>
                    <a:pt x="116" y="33"/>
                  </a:cubicBezTo>
                  <a:close/>
                  <a:moveTo>
                    <a:pt x="105" y="29"/>
                  </a:moveTo>
                  <a:cubicBezTo>
                    <a:pt x="104" y="29"/>
                    <a:pt x="103" y="29"/>
                    <a:pt x="102" y="29"/>
                  </a:cubicBezTo>
                  <a:cubicBezTo>
                    <a:pt x="104" y="29"/>
                    <a:pt x="106" y="28"/>
                    <a:pt x="107" y="27"/>
                  </a:cubicBezTo>
                  <a:cubicBezTo>
                    <a:pt x="108" y="27"/>
                    <a:pt x="108" y="27"/>
                    <a:pt x="109" y="27"/>
                  </a:cubicBezTo>
                  <a:cubicBezTo>
                    <a:pt x="108" y="28"/>
                    <a:pt x="106" y="29"/>
                    <a:pt x="105" y="29"/>
                  </a:cubicBezTo>
                  <a:close/>
                  <a:moveTo>
                    <a:pt x="103" y="32"/>
                  </a:moveTo>
                  <a:cubicBezTo>
                    <a:pt x="104" y="32"/>
                    <a:pt x="104" y="32"/>
                    <a:pt x="105" y="32"/>
                  </a:cubicBezTo>
                  <a:cubicBezTo>
                    <a:pt x="104" y="33"/>
                    <a:pt x="102" y="34"/>
                    <a:pt x="101" y="35"/>
                  </a:cubicBezTo>
                  <a:cubicBezTo>
                    <a:pt x="100" y="35"/>
                    <a:pt x="100" y="35"/>
                    <a:pt x="99" y="35"/>
                  </a:cubicBezTo>
                  <a:cubicBezTo>
                    <a:pt x="99" y="35"/>
                    <a:pt x="98" y="35"/>
                    <a:pt x="98" y="36"/>
                  </a:cubicBezTo>
                  <a:cubicBezTo>
                    <a:pt x="98" y="36"/>
                    <a:pt x="97" y="36"/>
                    <a:pt x="96" y="37"/>
                  </a:cubicBezTo>
                  <a:cubicBezTo>
                    <a:pt x="98" y="35"/>
                    <a:pt x="101" y="33"/>
                    <a:pt x="103" y="32"/>
                  </a:cubicBezTo>
                  <a:close/>
                  <a:moveTo>
                    <a:pt x="96" y="35"/>
                  </a:moveTo>
                  <a:cubicBezTo>
                    <a:pt x="97" y="34"/>
                    <a:pt x="98" y="33"/>
                    <a:pt x="99" y="32"/>
                  </a:cubicBezTo>
                  <a:cubicBezTo>
                    <a:pt x="99" y="32"/>
                    <a:pt x="100" y="32"/>
                    <a:pt x="100" y="32"/>
                  </a:cubicBezTo>
                  <a:cubicBezTo>
                    <a:pt x="99" y="33"/>
                    <a:pt x="98" y="34"/>
                    <a:pt x="96" y="35"/>
                  </a:cubicBezTo>
                  <a:close/>
                  <a:moveTo>
                    <a:pt x="96" y="30"/>
                  </a:moveTo>
                  <a:cubicBezTo>
                    <a:pt x="96" y="30"/>
                    <a:pt x="95" y="30"/>
                    <a:pt x="95" y="30"/>
                  </a:cubicBezTo>
                  <a:cubicBezTo>
                    <a:pt x="97" y="29"/>
                    <a:pt x="98" y="28"/>
                    <a:pt x="100" y="27"/>
                  </a:cubicBezTo>
                  <a:cubicBezTo>
                    <a:pt x="100" y="27"/>
                    <a:pt x="100" y="27"/>
                    <a:pt x="100" y="27"/>
                  </a:cubicBezTo>
                  <a:cubicBezTo>
                    <a:pt x="99" y="28"/>
                    <a:pt x="97" y="29"/>
                    <a:pt x="96" y="30"/>
                  </a:cubicBezTo>
                  <a:close/>
                  <a:moveTo>
                    <a:pt x="90" y="31"/>
                  </a:moveTo>
                  <a:cubicBezTo>
                    <a:pt x="90" y="31"/>
                    <a:pt x="89" y="31"/>
                    <a:pt x="89" y="31"/>
                  </a:cubicBezTo>
                  <a:cubicBezTo>
                    <a:pt x="88" y="32"/>
                    <a:pt x="86" y="33"/>
                    <a:pt x="85" y="33"/>
                  </a:cubicBezTo>
                  <a:cubicBezTo>
                    <a:pt x="85" y="33"/>
                    <a:pt x="85" y="33"/>
                    <a:pt x="85" y="33"/>
                  </a:cubicBezTo>
                  <a:cubicBezTo>
                    <a:pt x="87" y="31"/>
                    <a:pt x="89" y="28"/>
                    <a:pt x="91" y="26"/>
                  </a:cubicBezTo>
                  <a:cubicBezTo>
                    <a:pt x="93" y="26"/>
                    <a:pt x="95" y="27"/>
                    <a:pt x="97" y="27"/>
                  </a:cubicBezTo>
                  <a:cubicBezTo>
                    <a:pt x="95" y="28"/>
                    <a:pt x="92" y="30"/>
                    <a:pt x="90" y="31"/>
                  </a:cubicBezTo>
                  <a:close/>
                  <a:moveTo>
                    <a:pt x="89" y="18"/>
                  </a:moveTo>
                  <a:cubicBezTo>
                    <a:pt x="89" y="18"/>
                    <a:pt x="89" y="18"/>
                    <a:pt x="88" y="18"/>
                  </a:cubicBezTo>
                  <a:cubicBezTo>
                    <a:pt x="88" y="18"/>
                    <a:pt x="87" y="19"/>
                    <a:pt x="87" y="19"/>
                  </a:cubicBezTo>
                  <a:cubicBezTo>
                    <a:pt x="83" y="21"/>
                    <a:pt x="79" y="23"/>
                    <a:pt x="75" y="26"/>
                  </a:cubicBezTo>
                  <a:cubicBezTo>
                    <a:pt x="73" y="27"/>
                    <a:pt x="70" y="28"/>
                    <a:pt x="68" y="29"/>
                  </a:cubicBezTo>
                  <a:cubicBezTo>
                    <a:pt x="68" y="29"/>
                    <a:pt x="68" y="28"/>
                    <a:pt x="69" y="28"/>
                  </a:cubicBezTo>
                  <a:cubicBezTo>
                    <a:pt x="73" y="25"/>
                    <a:pt x="78" y="23"/>
                    <a:pt x="83" y="20"/>
                  </a:cubicBezTo>
                  <a:cubicBezTo>
                    <a:pt x="86" y="19"/>
                    <a:pt x="90" y="17"/>
                    <a:pt x="94" y="16"/>
                  </a:cubicBezTo>
                  <a:cubicBezTo>
                    <a:pt x="93" y="16"/>
                    <a:pt x="93" y="16"/>
                    <a:pt x="92" y="17"/>
                  </a:cubicBezTo>
                  <a:cubicBezTo>
                    <a:pt x="91" y="17"/>
                    <a:pt x="90" y="18"/>
                    <a:pt x="89" y="18"/>
                  </a:cubicBezTo>
                  <a:close/>
                  <a:moveTo>
                    <a:pt x="80" y="17"/>
                  </a:moveTo>
                  <a:cubicBezTo>
                    <a:pt x="73" y="19"/>
                    <a:pt x="66" y="23"/>
                    <a:pt x="60" y="27"/>
                  </a:cubicBezTo>
                  <a:cubicBezTo>
                    <a:pt x="60" y="27"/>
                    <a:pt x="60" y="28"/>
                    <a:pt x="60" y="28"/>
                  </a:cubicBezTo>
                  <a:cubicBezTo>
                    <a:pt x="58" y="29"/>
                    <a:pt x="56" y="31"/>
                    <a:pt x="54" y="32"/>
                  </a:cubicBezTo>
                  <a:cubicBezTo>
                    <a:pt x="51" y="34"/>
                    <a:pt x="48" y="35"/>
                    <a:pt x="45" y="36"/>
                  </a:cubicBezTo>
                  <a:cubicBezTo>
                    <a:pt x="48" y="34"/>
                    <a:pt x="52" y="31"/>
                    <a:pt x="55" y="29"/>
                  </a:cubicBezTo>
                  <a:cubicBezTo>
                    <a:pt x="62" y="23"/>
                    <a:pt x="70" y="19"/>
                    <a:pt x="79" y="15"/>
                  </a:cubicBezTo>
                  <a:cubicBezTo>
                    <a:pt x="81" y="14"/>
                    <a:pt x="83" y="13"/>
                    <a:pt x="85" y="12"/>
                  </a:cubicBezTo>
                  <a:cubicBezTo>
                    <a:pt x="83" y="13"/>
                    <a:pt x="81" y="14"/>
                    <a:pt x="80" y="15"/>
                  </a:cubicBezTo>
                  <a:cubicBezTo>
                    <a:pt x="79" y="16"/>
                    <a:pt x="79" y="16"/>
                    <a:pt x="80" y="17"/>
                  </a:cubicBezTo>
                  <a:close/>
                  <a:moveTo>
                    <a:pt x="50" y="40"/>
                  </a:moveTo>
                  <a:cubicBezTo>
                    <a:pt x="51" y="39"/>
                    <a:pt x="52" y="38"/>
                    <a:pt x="53" y="38"/>
                  </a:cubicBezTo>
                  <a:cubicBezTo>
                    <a:pt x="52" y="39"/>
                    <a:pt x="51" y="40"/>
                    <a:pt x="50" y="41"/>
                  </a:cubicBezTo>
                  <a:cubicBezTo>
                    <a:pt x="50" y="40"/>
                    <a:pt x="50" y="40"/>
                    <a:pt x="50" y="40"/>
                  </a:cubicBezTo>
                  <a:close/>
                  <a:moveTo>
                    <a:pt x="56" y="38"/>
                  </a:moveTo>
                  <a:cubicBezTo>
                    <a:pt x="56" y="38"/>
                    <a:pt x="57" y="38"/>
                    <a:pt x="57" y="38"/>
                  </a:cubicBezTo>
                  <a:cubicBezTo>
                    <a:pt x="56" y="40"/>
                    <a:pt x="54" y="42"/>
                    <a:pt x="53" y="44"/>
                  </a:cubicBezTo>
                  <a:cubicBezTo>
                    <a:pt x="49" y="46"/>
                    <a:pt x="46" y="48"/>
                    <a:pt x="43" y="51"/>
                  </a:cubicBezTo>
                  <a:cubicBezTo>
                    <a:pt x="44" y="51"/>
                    <a:pt x="44" y="50"/>
                    <a:pt x="44" y="50"/>
                  </a:cubicBezTo>
                  <a:cubicBezTo>
                    <a:pt x="48" y="46"/>
                    <a:pt x="52" y="42"/>
                    <a:pt x="56" y="38"/>
                  </a:cubicBezTo>
                  <a:close/>
                  <a:moveTo>
                    <a:pt x="49" y="48"/>
                  </a:moveTo>
                  <a:cubicBezTo>
                    <a:pt x="49" y="49"/>
                    <a:pt x="48" y="50"/>
                    <a:pt x="47" y="50"/>
                  </a:cubicBezTo>
                  <a:cubicBezTo>
                    <a:pt x="46" y="51"/>
                    <a:pt x="46" y="52"/>
                    <a:pt x="45" y="53"/>
                  </a:cubicBezTo>
                  <a:cubicBezTo>
                    <a:pt x="43" y="54"/>
                    <a:pt x="41" y="56"/>
                    <a:pt x="40" y="57"/>
                  </a:cubicBezTo>
                  <a:cubicBezTo>
                    <a:pt x="40" y="56"/>
                    <a:pt x="40" y="56"/>
                    <a:pt x="40" y="56"/>
                  </a:cubicBezTo>
                  <a:cubicBezTo>
                    <a:pt x="43" y="53"/>
                    <a:pt x="46" y="51"/>
                    <a:pt x="49" y="48"/>
                  </a:cubicBezTo>
                  <a:close/>
                  <a:moveTo>
                    <a:pt x="39" y="55"/>
                  </a:moveTo>
                  <a:cubicBezTo>
                    <a:pt x="38" y="55"/>
                    <a:pt x="38" y="56"/>
                    <a:pt x="37" y="57"/>
                  </a:cubicBezTo>
                  <a:cubicBezTo>
                    <a:pt x="37" y="57"/>
                    <a:pt x="37" y="56"/>
                    <a:pt x="37" y="56"/>
                  </a:cubicBezTo>
                  <a:cubicBezTo>
                    <a:pt x="38" y="56"/>
                    <a:pt x="38" y="55"/>
                    <a:pt x="39" y="54"/>
                  </a:cubicBezTo>
                  <a:cubicBezTo>
                    <a:pt x="39" y="54"/>
                    <a:pt x="40" y="53"/>
                    <a:pt x="40" y="53"/>
                  </a:cubicBezTo>
                  <a:lnTo>
                    <a:pt x="39" y="55"/>
                  </a:lnTo>
                  <a:close/>
                  <a:moveTo>
                    <a:pt x="38" y="65"/>
                  </a:moveTo>
                  <a:cubicBezTo>
                    <a:pt x="40" y="64"/>
                    <a:pt x="42" y="62"/>
                    <a:pt x="45" y="60"/>
                  </a:cubicBezTo>
                  <a:cubicBezTo>
                    <a:pt x="40" y="65"/>
                    <a:pt x="35" y="70"/>
                    <a:pt x="30" y="75"/>
                  </a:cubicBezTo>
                  <a:cubicBezTo>
                    <a:pt x="30" y="75"/>
                    <a:pt x="30" y="77"/>
                    <a:pt x="31" y="76"/>
                  </a:cubicBezTo>
                  <a:cubicBezTo>
                    <a:pt x="32" y="76"/>
                    <a:pt x="33" y="75"/>
                    <a:pt x="34" y="75"/>
                  </a:cubicBezTo>
                  <a:cubicBezTo>
                    <a:pt x="33" y="75"/>
                    <a:pt x="33" y="76"/>
                    <a:pt x="32" y="76"/>
                  </a:cubicBezTo>
                  <a:cubicBezTo>
                    <a:pt x="31" y="77"/>
                    <a:pt x="29" y="78"/>
                    <a:pt x="27" y="78"/>
                  </a:cubicBezTo>
                  <a:cubicBezTo>
                    <a:pt x="27" y="77"/>
                    <a:pt x="28" y="76"/>
                    <a:pt x="29" y="75"/>
                  </a:cubicBezTo>
                  <a:cubicBezTo>
                    <a:pt x="32" y="72"/>
                    <a:pt x="35" y="69"/>
                    <a:pt x="38" y="65"/>
                  </a:cubicBezTo>
                  <a:close/>
                  <a:moveTo>
                    <a:pt x="34" y="77"/>
                  </a:moveTo>
                  <a:cubicBezTo>
                    <a:pt x="35" y="77"/>
                    <a:pt x="36" y="76"/>
                    <a:pt x="37" y="75"/>
                  </a:cubicBezTo>
                  <a:cubicBezTo>
                    <a:pt x="35" y="78"/>
                    <a:pt x="32" y="81"/>
                    <a:pt x="30" y="83"/>
                  </a:cubicBezTo>
                  <a:cubicBezTo>
                    <a:pt x="30" y="83"/>
                    <a:pt x="30" y="83"/>
                    <a:pt x="30" y="83"/>
                  </a:cubicBezTo>
                  <a:cubicBezTo>
                    <a:pt x="31" y="81"/>
                    <a:pt x="32" y="79"/>
                    <a:pt x="34" y="77"/>
                  </a:cubicBezTo>
                  <a:close/>
                  <a:moveTo>
                    <a:pt x="30" y="93"/>
                  </a:moveTo>
                  <a:cubicBezTo>
                    <a:pt x="30" y="93"/>
                    <a:pt x="30" y="93"/>
                    <a:pt x="30" y="94"/>
                  </a:cubicBezTo>
                  <a:cubicBezTo>
                    <a:pt x="30" y="94"/>
                    <a:pt x="30" y="94"/>
                    <a:pt x="30" y="94"/>
                  </a:cubicBezTo>
                  <a:cubicBezTo>
                    <a:pt x="30" y="94"/>
                    <a:pt x="30" y="93"/>
                    <a:pt x="29" y="93"/>
                  </a:cubicBezTo>
                  <a:cubicBezTo>
                    <a:pt x="29" y="93"/>
                    <a:pt x="30" y="93"/>
                    <a:pt x="30" y="93"/>
                  </a:cubicBezTo>
                  <a:close/>
                  <a:moveTo>
                    <a:pt x="32" y="123"/>
                  </a:moveTo>
                  <a:cubicBezTo>
                    <a:pt x="32" y="124"/>
                    <a:pt x="32" y="124"/>
                    <a:pt x="32" y="125"/>
                  </a:cubicBezTo>
                  <a:cubicBezTo>
                    <a:pt x="32" y="125"/>
                    <a:pt x="32" y="125"/>
                    <a:pt x="32" y="126"/>
                  </a:cubicBezTo>
                  <a:cubicBezTo>
                    <a:pt x="31" y="124"/>
                    <a:pt x="31" y="124"/>
                    <a:pt x="31" y="124"/>
                  </a:cubicBezTo>
                  <a:cubicBezTo>
                    <a:pt x="32" y="124"/>
                    <a:pt x="32" y="124"/>
                    <a:pt x="32" y="123"/>
                  </a:cubicBezTo>
                  <a:close/>
                  <a:moveTo>
                    <a:pt x="32" y="120"/>
                  </a:moveTo>
                  <a:cubicBezTo>
                    <a:pt x="32" y="119"/>
                    <a:pt x="33" y="117"/>
                    <a:pt x="33" y="115"/>
                  </a:cubicBezTo>
                  <a:cubicBezTo>
                    <a:pt x="33" y="116"/>
                    <a:pt x="34" y="118"/>
                    <a:pt x="34" y="119"/>
                  </a:cubicBezTo>
                  <a:cubicBezTo>
                    <a:pt x="34" y="120"/>
                    <a:pt x="34" y="120"/>
                    <a:pt x="34" y="121"/>
                  </a:cubicBezTo>
                  <a:cubicBezTo>
                    <a:pt x="33" y="122"/>
                    <a:pt x="33" y="122"/>
                    <a:pt x="33" y="123"/>
                  </a:cubicBezTo>
                  <a:cubicBezTo>
                    <a:pt x="33" y="122"/>
                    <a:pt x="32" y="121"/>
                    <a:pt x="32" y="120"/>
                  </a:cubicBezTo>
                  <a:close/>
                  <a:moveTo>
                    <a:pt x="33" y="131"/>
                  </a:moveTo>
                  <a:cubicBezTo>
                    <a:pt x="34" y="130"/>
                    <a:pt x="34" y="130"/>
                    <a:pt x="34" y="130"/>
                  </a:cubicBezTo>
                  <a:cubicBezTo>
                    <a:pt x="35" y="130"/>
                    <a:pt x="35" y="131"/>
                    <a:pt x="35" y="132"/>
                  </a:cubicBezTo>
                  <a:cubicBezTo>
                    <a:pt x="35" y="132"/>
                    <a:pt x="35" y="132"/>
                    <a:pt x="35" y="133"/>
                  </a:cubicBezTo>
                  <a:cubicBezTo>
                    <a:pt x="35" y="133"/>
                    <a:pt x="35" y="134"/>
                    <a:pt x="36" y="134"/>
                  </a:cubicBezTo>
                  <a:cubicBezTo>
                    <a:pt x="36" y="134"/>
                    <a:pt x="36" y="134"/>
                    <a:pt x="36" y="134"/>
                  </a:cubicBezTo>
                  <a:cubicBezTo>
                    <a:pt x="36" y="134"/>
                    <a:pt x="36" y="134"/>
                    <a:pt x="36" y="134"/>
                  </a:cubicBezTo>
                  <a:cubicBezTo>
                    <a:pt x="36" y="135"/>
                    <a:pt x="36" y="135"/>
                    <a:pt x="37" y="135"/>
                  </a:cubicBezTo>
                  <a:cubicBezTo>
                    <a:pt x="37" y="137"/>
                    <a:pt x="38" y="138"/>
                    <a:pt x="38" y="140"/>
                  </a:cubicBezTo>
                  <a:cubicBezTo>
                    <a:pt x="39" y="140"/>
                    <a:pt x="39" y="141"/>
                    <a:pt x="39" y="142"/>
                  </a:cubicBezTo>
                  <a:cubicBezTo>
                    <a:pt x="38" y="143"/>
                    <a:pt x="38" y="144"/>
                    <a:pt x="37" y="145"/>
                  </a:cubicBezTo>
                  <a:cubicBezTo>
                    <a:pt x="37" y="146"/>
                    <a:pt x="38" y="147"/>
                    <a:pt x="39" y="146"/>
                  </a:cubicBezTo>
                  <a:cubicBezTo>
                    <a:pt x="39" y="146"/>
                    <a:pt x="39" y="145"/>
                    <a:pt x="40" y="145"/>
                  </a:cubicBezTo>
                  <a:cubicBezTo>
                    <a:pt x="40" y="148"/>
                    <a:pt x="41" y="151"/>
                    <a:pt x="42" y="153"/>
                  </a:cubicBezTo>
                  <a:cubicBezTo>
                    <a:pt x="41" y="154"/>
                    <a:pt x="41" y="154"/>
                    <a:pt x="41" y="154"/>
                  </a:cubicBezTo>
                  <a:cubicBezTo>
                    <a:pt x="41" y="155"/>
                    <a:pt x="41" y="156"/>
                    <a:pt x="42" y="156"/>
                  </a:cubicBezTo>
                  <a:cubicBezTo>
                    <a:pt x="43" y="159"/>
                    <a:pt x="44" y="162"/>
                    <a:pt x="45" y="166"/>
                  </a:cubicBezTo>
                  <a:cubicBezTo>
                    <a:pt x="43" y="161"/>
                    <a:pt x="40" y="157"/>
                    <a:pt x="38" y="152"/>
                  </a:cubicBezTo>
                  <a:cubicBezTo>
                    <a:pt x="37" y="145"/>
                    <a:pt x="35" y="138"/>
                    <a:pt x="33" y="131"/>
                  </a:cubicBezTo>
                  <a:cubicBezTo>
                    <a:pt x="33" y="131"/>
                    <a:pt x="33" y="131"/>
                    <a:pt x="33" y="131"/>
                  </a:cubicBezTo>
                  <a:close/>
                  <a:moveTo>
                    <a:pt x="34" y="149"/>
                  </a:moveTo>
                  <a:cubicBezTo>
                    <a:pt x="35" y="152"/>
                    <a:pt x="36" y="155"/>
                    <a:pt x="37" y="157"/>
                  </a:cubicBezTo>
                  <a:cubicBezTo>
                    <a:pt x="37" y="158"/>
                    <a:pt x="37" y="158"/>
                    <a:pt x="37" y="158"/>
                  </a:cubicBezTo>
                  <a:cubicBezTo>
                    <a:pt x="37" y="159"/>
                    <a:pt x="38" y="161"/>
                    <a:pt x="38" y="163"/>
                  </a:cubicBezTo>
                  <a:cubicBezTo>
                    <a:pt x="37" y="161"/>
                    <a:pt x="36" y="160"/>
                    <a:pt x="36" y="159"/>
                  </a:cubicBezTo>
                  <a:cubicBezTo>
                    <a:pt x="35" y="156"/>
                    <a:pt x="35" y="152"/>
                    <a:pt x="34" y="149"/>
                  </a:cubicBezTo>
                  <a:cubicBezTo>
                    <a:pt x="34" y="149"/>
                    <a:pt x="34" y="149"/>
                    <a:pt x="34" y="149"/>
                  </a:cubicBezTo>
                  <a:close/>
                  <a:moveTo>
                    <a:pt x="38" y="166"/>
                  </a:moveTo>
                  <a:cubicBezTo>
                    <a:pt x="38" y="166"/>
                    <a:pt x="38" y="166"/>
                    <a:pt x="38" y="167"/>
                  </a:cubicBezTo>
                  <a:cubicBezTo>
                    <a:pt x="38" y="165"/>
                    <a:pt x="37" y="164"/>
                    <a:pt x="36" y="163"/>
                  </a:cubicBezTo>
                  <a:cubicBezTo>
                    <a:pt x="36" y="163"/>
                    <a:pt x="36" y="162"/>
                    <a:pt x="36" y="162"/>
                  </a:cubicBezTo>
                  <a:cubicBezTo>
                    <a:pt x="37" y="163"/>
                    <a:pt x="38" y="165"/>
                    <a:pt x="38" y="166"/>
                  </a:cubicBezTo>
                  <a:close/>
                  <a:moveTo>
                    <a:pt x="40" y="173"/>
                  </a:moveTo>
                  <a:cubicBezTo>
                    <a:pt x="40" y="175"/>
                    <a:pt x="40" y="176"/>
                    <a:pt x="40" y="178"/>
                  </a:cubicBezTo>
                  <a:cubicBezTo>
                    <a:pt x="39" y="175"/>
                    <a:pt x="38" y="173"/>
                    <a:pt x="38" y="170"/>
                  </a:cubicBezTo>
                  <a:cubicBezTo>
                    <a:pt x="38" y="171"/>
                    <a:pt x="39" y="172"/>
                    <a:pt x="40" y="173"/>
                  </a:cubicBezTo>
                  <a:close/>
                  <a:moveTo>
                    <a:pt x="42" y="197"/>
                  </a:moveTo>
                  <a:cubicBezTo>
                    <a:pt x="42" y="197"/>
                    <a:pt x="42" y="197"/>
                    <a:pt x="42" y="197"/>
                  </a:cubicBezTo>
                  <a:cubicBezTo>
                    <a:pt x="42" y="198"/>
                    <a:pt x="43" y="198"/>
                    <a:pt x="43" y="198"/>
                  </a:cubicBezTo>
                  <a:cubicBezTo>
                    <a:pt x="43" y="199"/>
                    <a:pt x="44" y="199"/>
                    <a:pt x="44" y="200"/>
                  </a:cubicBezTo>
                  <a:cubicBezTo>
                    <a:pt x="43" y="198"/>
                    <a:pt x="41" y="196"/>
                    <a:pt x="39" y="194"/>
                  </a:cubicBezTo>
                  <a:cubicBezTo>
                    <a:pt x="39" y="194"/>
                    <a:pt x="39" y="194"/>
                    <a:pt x="39" y="194"/>
                  </a:cubicBezTo>
                  <a:cubicBezTo>
                    <a:pt x="40" y="195"/>
                    <a:pt x="41" y="196"/>
                    <a:pt x="42" y="197"/>
                  </a:cubicBezTo>
                  <a:close/>
                  <a:moveTo>
                    <a:pt x="43" y="192"/>
                  </a:moveTo>
                  <a:cubicBezTo>
                    <a:pt x="43" y="191"/>
                    <a:pt x="42" y="190"/>
                    <a:pt x="42" y="189"/>
                  </a:cubicBezTo>
                  <a:cubicBezTo>
                    <a:pt x="43" y="191"/>
                    <a:pt x="45" y="194"/>
                    <a:pt x="47" y="196"/>
                  </a:cubicBezTo>
                  <a:cubicBezTo>
                    <a:pt x="46" y="196"/>
                    <a:pt x="45" y="195"/>
                    <a:pt x="45" y="195"/>
                  </a:cubicBezTo>
                  <a:cubicBezTo>
                    <a:pt x="44" y="194"/>
                    <a:pt x="43" y="193"/>
                    <a:pt x="43" y="192"/>
                  </a:cubicBezTo>
                  <a:close/>
                  <a:moveTo>
                    <a:pt x="48" y="198"/>
                  </a:moveTo>
                  <a:cubicBezTo>
                    <a:pt x="50" y="201"/>
                    <a:pt x="51" y="203"/>
                    <a:pt x="53" y="205"/>
                  </a:cubicBezTo>
                  <a:cubicBezTo>
                    <a:pt x="50" y="203"/>
                    <a:pt x="48" y="200"/>
                    <a:pt x="46" y="197"/>
                  </a:cubicBezTo>
                  <a:cubicBezTo>
                    <a:pt x="47" y="197"/>
                    <a:pt x="47" y="198"/>
                    <a:pt x="48" y="198"/>
                  </a:cubicBezTo>
                  <a:close/>
                  <a:moveTo>
                    <a:pt x="49" y="188"/>
                  </a:moveTo>
                  <a:cubicBezTo>
                    <a:pt x="51" y="190"/>
                    <a:pt x="52" y="192"/>
                    <a:pt x="53" y="194"/>
                  </a:cubicBezTo>
                  <a:cubicBezTo>
                    <a:pt x="54" y="197"/>
                    <a:pt x="55" y="201"/>
                    <a:pt x="56" y="204"/>
                  </a:cubicBezTo>
                  <a:cubicBezTo>
                    <a:pt x="55" y="203"/>
                    <a:pt x="55" y="203"/>
                    <a:pt x="54" y="202"/>
                  </a:cubicBezTo>
                  <a:cubicBezTo>
                    <a:pt x="52" y="197"/>
                    <a:pt x="51" y="193"/>
                    <a:pt x="49" y="188"/>
                  </a:cubicBezTo>
                  <a:close/>
                  <a:moveTo>
                    <a:pt x="61" y="205"/>
                  </a:moveTo>
                  <a:cubicBezTo>
                    <a:pt x="62" y="205"/>
                    <a:pt x="62" y="205"/>
                    <a:pt x="62" y="205"/>
                  </a:cubicBezTo>
                  <a:cubicBezTo>
                    <a:pt x="63" y="207"/>
                    <a:pt x="64" y="208"/>
                    <a:pt x="65" y="210"/>
                  </a:cubicBezTo>
                  <a:cubicBezTo>
                    <a:pt x="65" y="210"/>
                    <a:pt x="64" y="210"/>
                    <a:pt x="63" y="209"/>
                  </a:cubicBezTo>
                  <a:cubicBezTo>
                    <a:pt x="63" y="208"/>
                    <a:pt x="62" y="206"/>
                    <a:pt x="61" y="205"/>
                  </a:cubicBezTo>
                  <a:close/>
                  <a:moveTo>
                    <a:pt x="65" y="202"/>
                  </a:moveTo>
                  <a:cubicBezTo>
                    <a:pt x="65" y="202"/>
                    <a:pt x="65" y="202"/>
                    <a:pt x="65" y="201"/>
                  </a:cubicBezTo>
                  <a:cubicBezTo>
                    <a:pt x="65" y="201"/>
                    <a:pt x="66" y="200"/>
                    <a:pt x="66" y="200"/>
                  </a:cubicBezTo>
                  <a:cubicBezTo>
                    <a:pt x="66" y="200"/>
                    <a:pt x="67" y="201"/>
                    <a:pt x="67" y="201"/>
                  </a:cubicBezTo>
                  <a:cubicBezTo>
                    <a:pt x="67" y="201"/>
                    <a:pt x="66" y="202"/>
                    <a:pt x="65" y="202"/>
                  </a:cubicBezTo>
                  <a:close/>
                  <a:moveTo>
                    <a:pt x="70" y="206"/>
                  </a:moveTo>
                  <a:cubicBezTo>
                    <a:pt x="69" y="205"/>
                    <a:pt x="68" y="204"/>
                    <a:pt x="67" y="204"/>
                  </a:cubicBezTo>
                  <a:cubicBezTo>
                    <a:pt x="67" y="204"/>
                    <a:pt x="67" y="203"/>
                    <a:pt x="67" y="203"/>
                  </a:cubicBezTo>
                  <a:cubicBezTo>
                    <a:pt x="67" y="203"/>
                    <a:pt x="68" y="203"/>
                    <a:pt x="69" y="202"/>
                  </a:cubicBezTo>
                  <a:cubicBezTo>
                    <a:pt x="69" y="203"/>
                    <a:pt x="70" y="204"/>
                    <a:pt x="71" y="205"/>
                  </a:cubicBezTo>
                  <a:cubicBezTo>
                    <a:pt x="71" y="205"/>
                    <a:pt x="72" y="205"/>
                    <a:pt x="72" y="204"/>
                  </a:cubicBezTo>
                  <a:cubicBezTo>
                    <a:pt x="72" y="204"/>
                    <a:pt x="72" y="204"/>
                    <a:pt x="73" y="203"/>
                  </a:cubicBezTo>
                  <a:cubicBezTo>
                    <a:pt x="73" y="204"/>
                    <a:pt x="74" y="205"/>
                    <a:pt x="75" y="205"/>
                  </a:cubicBezTo>
                  <a:cubicBezTo>
                    <a:pt x="75" y="206"/>
                    <a:pt x="74" y="206"/>
                    <a:pt x="74" y="206"/>
                  </a:cubicBezTo>
                  <a:cubicBezTo>
                    <a:pt x="73" y="206"/>
                    <a:pt x="72" y="205"/>
                    <a:pt x="71" y="205"/>
                  </a:cubicBezTo>
                  <a:cubicBezTo>
                    <a:pt x="71" y="204"/>
                    <a:pt x="70" y="205"/>
                    <a:pt x="70" y="206"/>
                  </a:cubicBezTo>
                  <a:close/>
                  <a:moveTo>
                    <a:pt x="71" y="193"/>
                  </a:moveTo>
                  <a:cubicBezTo>
                    <a:pt x="72" y="192"/>
                    <a:pt x="73" y="191"/>
                    <a:pt x="73" y="190"/>
                  </a:cubicBezTo>
                  <a:cubicBezTo>
                    <a:pt x="73" y="191"/>
                    <a:pt x="73" y="192"/>
                    <a:pt x="73" y="194"/>
                  </a:cubicBezTo>
                  <a:cubicBezTo>
                    <a:pt x="72" y="193"/>
                    <a:pt x="72" y="193"/>
                    <a:pt x="71" y="193"/>
                  </a:cubicBezTo>
                  <a:close/>
                  <a:moveTo>
                    <a:pt x="73" y="159"/>
                  </a:moveTo>
                  <a:cubicBezTo>
                    <a:pt x="74" y="159"/>
                    <a:pt x="74" y="158"/>
                    <a:pt x="75" y="158"/>
                  </a:cubicBezTo>
                  <a:cubicBezTo>
                    <a:pt x="75" y="159"/>
                    <a:pt x="76" y="161"/>
                    <a:pt x="76" y="163"/>
                  </a:cubicBezTo>
                  <a:cubicBezTo>
                    <a:pt x="75" y="163"/>
                    <a:pt x="75" y="163"/>
                    <a:pt x="74" y="164"/>
                  </a:cubicBezTo>
                  <a:cubicBezTo>
                    <a:pt x="74" y="162"/>
                    <a:pt x="74" y="161"/>
                    <a:pt x="73" y="159"/>
                  </a:cubicBezTo>
                  <a:close/>
                  <a:moveTo>
                    <a:pt x="75" y="191"/>
                  </a:moveTo>
                  <a:cubicBezTo>
                    <a:pt x="75" y="191"/>
                    <a:pt x="75" y="191"/>
                    <a:pt x="76" y="192"/>
                  </a:cubicBezTo>
                  <a:cubicBezTo>
                    <a:pt x="75" y="192"/>
                    <a:pt x="75" y="192"/>
                    <a:pt x="75" y="193"/>
                  </a:cubicBezTo>
                  <a:cubicBezTo>
                    <a:pt x="75" y="192"/>
                    <a:pt x="75" y="192"/>
                    <a:pt x="75" y="191"/>
                  </a:cubicBezTo>
                  <a:close/>
                  <a:moveTo>
                    <a:pt x="75" y="188"/>
                  </a:moveTo>
                  <a:cubicBezTo>
                    <a:pt x="76" y="188"/>
                    <a:pt x="76" y="187"/>
                    <a:pt x="76" y="187"/>
                  </a:cubicBezTo>
                  <a:cubicBezTo>
                    <a:pt x="77" y="187"/>
                    <a:pt x="77" y="187"/>
                    <a:pt x="77" y="187"/>
                  </a:cubicBezTo>
                  <a:cubicBezTo>
                    <a:pt x="78" y="187"/>
                    <a:pt x="78" y="187"/>
                    <a:pt x="78" y="187"/>
                  </a:cubicBezTo>
                  <a:cubicBezTo>
                    <a:pt x="78" y="188"/>
                    <a:pt x="77" y="188"/>
                    <a:pt x="77" y="189"/>
                  </a:cubicBezTo>
                  <a:cubicBezTo>
                    <a:pt x="76" y="189"/>
                    <a:pt x="76" y="188"/>
                    <a:pt x="75" y="188"/>
                  </a:cubicBezTo>
                  <a:close/>
                  <a:moveTo>
                    <a:pt x="77" y="193"/>
                  </a:moveTo>
                  <a:cubicBezTo>
                    <a:pt x="78" y="193"/>
                    <a:pt x="78" y="194"/>
                    <a:pt x="79" y="194"/>
                  </a:cubicBezTo>
                  <a:cubicBezTo>
                    <a:pt x="79" y="194"/>
                    <a:pt x="78" y="195"/>
                    <a:pt x="78" y="195"/>
                  </a:cubicBezTo>
                  <a:cubicBezTo>
                    <a:pt x="78" y="195"/>
                    <a:pt x="77" y="195"/>
                    <a:pt x="77" y="196"/>
                  </a:cubicBezTo>
                  <a:cubicBezTo>
                    <a:pt x="76" y="195"/>
                    <a:pt x="76" y="195"/>
                    <a:pt x="76" y="195"/>
                  </a:cubicBezTo>
                  <a:cubicBezTo>
                    <a:pt x="76" y="194"/>
                    <a:pt x="77" y="193"/>
                    <a:pt x="77" y="193"/>
                  </a:cubicBezTo>
                  <a:close/>
                  <a:moveTo>
                    <a:pt x="79" y="180"/>
                  </a:moveTo>
                  <a:cubicBezTo>
                    <a:pt x="79" y="180"/>
                    <a:pt x="79" y="180"/>
                    <a:pt x="79" y="180"/>
                  </a:cubicBezTo>
                  <a:cubicBezTo>
                    <a:pt x="79" y="179"/>
                    <a:pt x="80" y="178"/>
                    <a:pt x="81" y="177"/>
                  </a:cubicBezTo>
                  <a:cubicBezTo>
                    <a:pt x="81" y="178"/>
                    <a:pt x="81" y="178"/>
                    <a:pt x="81" y="178"/>
                  </a:cubicBezTo>
                  <a:cubicBezTo>
                    <a:pt x="80" y="178"/>
                    <a:pt x="80" y="179"/>
                    <a:pt x="79" y="180"/>
                  </a:cubicBezTo>
                  <a:close/>
                  <a:moveTo>
                    <a:pt x="82" y="188"/>
                  </a:moveTo>
                  <a:cubicBezTo>
                    <a:pt x="82" y="189"/>
                    <a:pt x="82" y="189"/>
                    <a:pt x="83" y="189"/>
                  </a:cubicBezTo>
                  <a:cubicBezTo>
                    <a:pt x="82" y="189"/>
                    <a:pt x="81" y="190"/>
                    <a:pt x="80" y="190"/>
                  </a:cubicBezTo>
                  <a:cubicBezTo>
                    <a:pt x="81" y="189"/>
                    <a:pt x="81" y="189"/>
                    <a:pt x="82" y="188"/>
                  </a:cubicBezTo>
                  <a:close/>
                  <a:moveTo>
                    <a:pt x="83" y="191"/>
                  </a:moveTo>
                  <a:cubicBezTo>
                    <a:pt x="83" y="191"/>
                    <a:pt x="83" y="191"/>
                    <a:pt x="83" y="191"/>
                  </a:cubicBezTo>
                  <a:cubicBezTo>
                    <a:pt x="83" y="192"/>
                    <a:pt x="82" y="192"/>
                    <a:pt x="82" y="192"/>
                  </a:cubicBezTo>
                  <a:cubicBezTo>
                    <a:pt x="81" y="192"/>
                    <a:pt x="81" y="192"/>
                    <a:pt x="81" y="192"/>
                  </a:cubicBezTo>
                  <a:cubicBezTo>
                    <a:pt x="82" y="191"/>
                    <a:pt x="82" y="191"/>
                    <a:pt x="83" y="191"/>
                  </a:cubicBezTo>
                  <a:close/>
                  <a:moveTo>
                    <a:pt x="83" y="187"/>
                  </a:moveTo>
                  <a:cubicBezTo>
                    <a:pt x="83" y="187"/>
                    <a:pt x="83" y="187"/>
                    <a:pt x="83" y="187"/>
                  </a:cubicBezTo>
                  <a:cubicBezTo>
                    <a:pt x="84" y="188"/>
                    <a:pt x="84" y="188"/>
                    <a:pt x="85" y="188"/>
                  </a:cubicBezTo>
                  <a:cubicBezTo>
                    <a:pt x="85" y="188"/>
                    <a:pt x="85" y="189"/>
                    <a:pt x="85" y="189"/>
                  </a:cubicBezTo>
                  <a:cubicBezTo>
                    <a:pt x="85" y="189"/>
                    <a:pt x="85" y="189"/>
                    <a:pt x="85" y="189"/>
                  </a:cubicBezTo>
                  <a:cubicBezTo>
                    <a:pt x="84" y="188"/>
                    <a:pt x="83" y="188"/>
                    <a:pt x="83" y="187"/>
                  </a:cubicBezTo>
                  <a:close/>
                  <a:moveTo>
                    <a:pt x="84" y="198"/>
                  </a:moveTo>
                  <a:cubicBezTo>
                    <a:pt x="85" y="198"/>
                    <a:pt x="85" y="199"/>
                    <a:pt x="85" y="199"/>
                  </a:cubicBezTo>
                  <a:cubicBezTo>
                    <a:pt x="85" y="199"/>
                    <a:pt x="85" y="200"/>
                    <a:pt x="85" y="200"/>
                  </a:cubicBezTo>
                  <a:cubicBezTo>
                    <a:pt x="84" y="200"/>
                    <a:pt x="84" y="200"/>
                    <a:pt x="83" y="199"/>
                  </a:cubicBezTo>
                  <a:cubicBezTo>
                    <a:pt x="84" y="199"/>
                    <a:pt x="84" y="199"/>
                    <a:pt x="84" y="198"/>
                  </a:cubicBezTo>
                  <a:close/>
                  <a:moveTo>
                    <a:pt x="85" y="194"/>
                  </a:moveTo>
                  <a:cubicBezTo>
                    <a:pt x="86" y="194"/>
                    <a:pt x="87" y="193"/>
                    <a:pt x="88" y="193"/>
                  </a:cubicBezTo>
                  <a:cubicBezTo>
                    <a:pt x="87" y="194"/>
                    <a:pt x="86" y="194"/>
                    <a:pt x="86" y="195"/>
                  </a:cubicBezTo>
                  <a:cubicBezTo>
                    <a:pt x="85" y="195"/>
                    <a:pt x="85" y="195"/>
                    <a:pt x="85" y="194"/>
                  </a:cubicBezTo>
                  <a:close/>
                  <a:moveTo>
                    <a:pt x="86" y="205"/>
                  </a:moveTo>
                  <a:cubicBezTo>
                    <a:pt x="86" y="206"/>
                    <a:pt x="87" y="206"/>
                    <a:pt x="88" y="207"/>
                  </a:cubicBezTo>
                  <a:cubicBezTo>
                    <a:pt x="88" y="207"/>
                    <a:pt x="88" y="207"/>
                    <a:pt x="88" y="207"/>
                  </a:cubicBezTo>
                  <a:cubicBezTo>
                    <a:pt x="88" y="207"/>
                    <a:pt x="88" y="207"/>
                    <a:pt x="88" y="207"/>
                  </a:cubicBezTo>
                  <a:cubicBezTo>
                    <a:pt x="87" y="207"/>
                    <a:pt x="87" y="207"/>
                    <a:pt x="87" y="207"/>
                  </a:cubicBezTo>
                  <a:cubicBezTo>
                    <a:pt x="86" y="206"/>
                    <a:pt x="86" y="206"/>
                    <a:pt x="86" y="206"/>
                  </a:cubicBezTo>
                  <a:cubicBezTo>
                    <a:pt x="86" y="205"/>
                    <a:pt x="86" y="205"/>
                    <a:pt x="86" y="205"/>
                  </a:cubicBezTo>
                  <a:close/>
                  <a:moveTo>
                    <a:pt x="88" y="204"/>
                  </a:moveTo>
                  <a:cubicBezTo>
                    <a:pt x="88" y="204"/>
                    <a:pt x="88" y="204"/>
                    <a:pt x="88" y="204"/>
                  </a:cubicBezTo>
                  <a:cubicBezTo>
                    <a:pt x="89" y="204"/>
                    <a:pt x="89" y="204"/>
                    <a:pt x="90" y="205"/>
                  </a:cubicBezTo>
                  <a:cubicBezTo>
                    <a:pt x="90" y="205"/>
                    <a:pt x="89" y="205"/>
                    <a:pt x="89" y="205"/>
                  </a:cubicBezTo>
                  <a:cubicBezTo>
                    <a:pt x="89" y="205"/>
                    <a:pt x="88" y="205"/>
                    <a:pt x="88" y="204"/>
                  </a:cubicBezTo>
                  <a:close/>
                  <a:moveTo>
                    <a:pt x="90" y="186"/>
                  </a:moveTo>
                  <a:cubicBezTo>
                    <a:pt x="90" y="185"/>
                    <a:pt x="91" y="184"/>
                    <a:pt x="92" y="183"/>
                  </a:cubicBezTo>
                  <a:cubicBezTo>
                    <a:pt x="92" y="183"/>
                    <a:pt x="92" y="183"/>
                    <a:pt x="93" y="183"/>
                  </a:cubicBezTo>
                  <a:cubicBezTo>
                    <a:pt x="92" y="184"/>
                    <a:pt x="91" y="185"/>
                    <a:pt x="90" y="186"/>
                  </a:cubicBezTo>
                  <a:close/>
                  <a:moveTo>
                    <a:pt x="91" y="205"/>
                  </a:moveTo>
                  <a:cubicBezTo>
                    <a:pt x="92" y="206"/>
                    <a:pt x="92" y="206"/>
                    <a:pt x="93" y="206"/>
                  </a:cubicBezTo>
                  <a:cubicBezTo>
                    <a:pt x="93" y="207"/>
                    <a:pt x="92" y="207"/>
                    <a:pt x="92" y="207"/>
                  </a:cubicBezTo>
                  <a:cubicBezTo>
                    <a:pt x="91" y="207"/>
                    <a:pt x="91" y="207"/>
                    <a:pt x="90" y="206"/>
                  </a:cubicBezTo>
                  <a:cubicBezTo>
                    <a:pt x="91" y="206"/>
                    <a:pt x="91" y="206"/>
                    <a:pt x="91" y="205"/>
                  </a:cubicBezTo>
                  <a:close/>
                  <a:moveTo>
                    <a:pt x="93" y="186"/>
                  </a:moveTo>
                  <a:cubicBezTo>
                    <a:pt x="95" y="184"/>
                    <a:pt x="98" y="182"/>
                    <a:pt x="100" y="179"/>
                  </a:cubicBezTo>
                  <a:cubicBezTo>
                    <a:pt x="102" y="179"/>
                    <a:pt x="103" y="178"/>
                    <a:pt x="104" y="177"/>
                  </a:cubicBezTo>
                  <a:cubicBezTo>
                    <a:pt x="102" y="180"/>
                    <a:pt x="99" y="182"/>
                    <a:pt x="97" y="185"/>
                  </a:cubicBezTo>
                  <a:cubicBezTo>
                    <a:pt x="96" y="185"/>
                    <a:pt x="94" y="186"/>
                    <a:pt x="93" y="186"/>
                  </a:cubicBezTo>
                  <a:close/>
                  <a:moveTo>
                    <a:pt x="95" y="190"/>
                  </a:moveTo>
                  <a:cubicBezTo>
                    <a:pt x="95" y="190"/>
                    <a:pt x="95" y="191"/>
                    <a:pt x="96" y="191"/>
                  </a:cubicBezTo>
                  <a:cubicBezTo>
                    <a:pt x="95" y="191"/>
                    <a:pt x="95" y="192"/>
                    <a:pt x="94" y="192"/>
                  </a:cubicBezTo>
                  <a:cubicBezTo>
                    <a:pt x="94" y="192"/>
                    <a:pt x="94" y="192"/>
                    <a:pt x="93" y="192"/>
                  </a:cubicBezTo>
                  <a:cubicBezTo>
                    <a:pt x="94" y="191"/>
                    <a:pt x="94" y="191"/>
                    <a:pt x="95" y="190"/>
                  </a:cubicBezTo>
                  <a:close/>
                  <a:moveTo>
                    <a:pt x="96" y="208"/>
                  </a:moveTo>
                  <a:cubicBezTo>
                    <a:pt x="96" y="208"/>
                    <a:pt x="96" y="208"/>
                    <a:pt x="96" y="208"/>
                  </a:cubicBezTo>
                  <a:cubicBezTo>
                    <a:pt x="97" y="209"/>
                    <a:pt x="98" y="209"/>
                    <a:pt x="100" y="210"/>
                  </a:cubicBezTo>
                  <a:cubicBezTo>
                    <a:pt x="99" y="210"/>
                    <a:pt x="99" y="210"/>
                    <a:pt x="99" y="211"/>
                  </a:cubicBezTo>
                  <a:cubicBezTo>
                    <a:pt x="98" y="211"/>
                    <a:pt x="98" y="211"/>
                    <a:pt x="97" y="211"/>
                  </a:cubicBezTo>
                  <a:cubicBezTo>
                    <a:pt x="97" y="210"/>
                    <a:pt x="96" y="210"/>
                    <a:pt x="95" y="209"/>
                  </a:cubicBezTo>
                  <a:cubicBezTo>
                    <a:pt x="95" y="209"/>
                    <a:pt x="95" y="208"/>
                    <a:pt x="96" y="208"/>
                  </a:cubicBezTo>
                  <a:close/>
                  <a:moveTo>
                    <a:pt x="99" y="218"/>
                  </a:moveTo>
                  <a:cubicBezTo>
                    <a:pt x="99" y="218"/>
                    <a:pt x="100" y="219"/>
                    <a:pt x="101" y="219"/>
                  </a:cubicBezTo>
                  <a:cubicBezTo>
                    <a:pt x="100" y="219"/>
                    <a:pt x="100" y="219"/>
                    <a:pt x="100" y="219"/>
                  </a:cubicBezTo>
                  <a:cubicBezTo>
                    <a:pt x="99" y="219"/>
                    <a:pt x="99" y="219"/>
                    <a:pt x="99" y="219"/>
                  </a:cubicBezTo>
                  <a:cubicBezTo>
                    <a:pt x="99" y="218"/>
                    <a:pt x="99" y="218"/>
                    <a:pt x="99" y="218"/>
                  </a:cubicBezTo>
                  <a:close/>
                  <a:moveTo>
                    <a:pt x="101" y="224"/>
                  </a:moveTo>
                  <a:cubicBezTo>
                    <a:pt x="101" y="223"/>
                    <a:pt x="101" y="223"/>
                    <a:pt x="102" y="223"/>
                  </a:cubicBezTo>
                  <a:cubicBezTo>
                    <a:pt x="103" y="223"/>
                    <a:pt x="104" y="224"/>
                    <a:pt x="105" y="225"/>
                  </a:cubicBezTo>
                  <a:cubicBezTo>
                    <a:pt x="105" y="225"/>
                    <a:pt x="105" y="225"/>
                    <a:pt x="105" y="226"/>
                  </a:cubicBezTo>
                  <a:cubicBezTo>
                    <a:pt x="105" y="226"/>
                    <a:pt x="105" y="226"/>
                    <a:pt x="105" y="226"/>
                  </a:cubicBezTo>
                  <a:cubicBezTo>
                    <a:pt x="103" y="225"/>
                    <a:pt x="102" y="225"/>
                    <a:pt x="100" y="224"/>
                  </a:cubicBezTo>
                  <a:cubicBezTo>
                    <a:pt x="100" y="224"/>
                    <a:pt x="101" y="224"/>
                    <a:pt x="101" y="224"/>
                  </a:cubicBezTo>
                  <a:close/>
                  <a:moveTo>
                    <a:pt x="104" y="222"/>
                  </a:moveTo>
                  <a:cubicBezTo>
                    <a:pt x="104" y="222"/>
                    <a:pt x="104" y="222"/>
                    <a:pt x="104" y="222"/>
                  </a:cubicBezTo>
                  <a:cubicBezTo>
                    <a:pt x="104" y="222"/>
                    <a:pt x="104" y="221"/>
                    <a:pt x="104" y="221"/>
                  </a:cubicBezTo>
                  <a:cubicBezTo>
                    <a:pt x="105" y="222"/>
                    <a:pt x="106" y="222"/>
                    <a:pt x="106" y="222"/>
                  </a:cubicBezTo>
                  <a:cubicBezTo>
                    <a:pt x="106" y="222"/>
                    <a:pt x="106" y="223"/>
                    <a:pt x="106" y="223"/>
                  </a:cubicBezTo>
                  <a:cubicBezTo>
                    <a:pt x="106" y="222"/>
                    <a:pt x="105" y="222"/>
                    <a:pt x="104" y="222"/>
                  </a:cubicBezTo>
                  <a:close/>
                  <a:moveTo>
                    <a:pt x="108" y="226"/>
                  </a:moveTo>
                  <a:cubicBezTo>
                    <a:pt x="108" y="226"/>
                    <a:pt x="109" y="227"/>
                    <a:pt x="110" y="227"/>
                  </a:cubicBezTo>
                  <a:cubicBezTo>
                    <a:pt x="110" y="227"/>
                    <a:pt x="109" y="228"/>
                    <a:pt x="109" y="228"/>
                  </a:cubicBezTo>
                  <a:cubicBezTo>
                    <a:pt x="109" y="228"/>
                    <a:pt x="109" y="228"/>
                    <a:pt x="109" y="228"/>
                  </a:cubicBezTo>
                  <a:cubicBezTo>
                    <a:pt x="108" y="228"/>
                    <a:pt x="107" y="227"/>
                    <a:pt x="106" y="227"/>
                  </a:cubicBezTo>
                  <a:cubicBezTo>
                    <a:pt x="107" y="226"/>
                    <a:pt x="107" y="226"/>
                    <a:pt x="108" y="226"/>
                  </a:cubicBezTo>
                  <a:close/>
                  <a:moveTo>
                    <a:pt x="108" y="210"/>
                  </a:moveTo>
                  <a:cubicBezTo>
                    <a:pt x="109" y="210"/>
                    <a:pt x="110" y="209"/>
                    <a:pt x="111" y="208"/>
                  </a:cubicBezTo>
                  <a:cubicBezTo>
                    <a:pt x="112" y="208"/>
                    <a:pt x="112" y="209"/>
                    <a:pt x="112" y="209"/>
                  </a:cubicBezTo>
                  <a:cubicBezTo>
                    <a:pt x="111" y="210"/>
                    <a:pt x="110" y="210"/>
                    <a:pt x="110" y="211"/>
                  </a:cubicBezTo>
                  <a:cubicBezTo>
                    <a:pt x="109" y="211"/>
                    <a:pt x="109" y="211"/>
                    <a:pt x="108" y="210"/>
                  </a:cubicBezTo>
                  <a:close/>
                  <a:moveTo>
                    <a:pt x="112" y="213"/>
                  </a:moveTo>
                  <a:cubicBezTo>
                    <a:pt x="111" y="212"/>
                    <a:pt x="111" y="212"/>
                    <a:pt x="111" y="212"/>
                  </a:cubicBezTo>
                  <a:cubicBezTo>
                    <a:pt x="112" y="211"/>
                    <a:pt x="113" y="211"/>
                    <a:pt x="114" y="210"/>
                  </a:cubicBezTo>
                  <a:cubicBezTo>
                    <a:pt x="114" y="210"/>
                    <a:pt x="114" y="210"/>
                    <a:pt x="115" y="210"/>
                  </a:cubicBezTo>
                  <a:cubicBezTo>
                    <a:pt x="114" y="211"/>
                    <a:pt x="113" y="212"/>
                    <a:pt x="112" y="213"/>
                  </a:cubicBezTo>
                  <a:close/>
                  <a:moveTo>
                    <a:pt x="119" y="221"/>
                  </a:moveTo>
                  <a:cubicBezTo>
                    <a:pt x="120" y="221"/>
                    <a:pt x="120" y="221"/>
                    <a:pt x="120" y="221"/>
                  </a:cubicBezTo>
                  <a:cubicBezTo>
                    <a:pt x="120" y="221"/>
                    <a:pt x="119" y="222"/>
                    <a:pt x="119" y="222"/>
                  </a:cubicBezTo>
                  <a:cubicBezTo>
                    <a:pt x="119" y="222"/>
                    <a:pt x="119" y="222"/>
                    <a:pt x="119" y="222"/>
                  </a:cubicBezTo>
                  <a:cubicBezTo>
                    <a:pt x="119" y="222"/>
                    <a:pt x="119" y="221"/>
                    <a:pt x="119" y="221"/>
                  </a:cubicBezTo>
                  <a:cubicBezTo>
                    <a:pt x="119" y="221"/>
                    <a:pt x="119" y="221"/>
                    <a:pt x="119" y="221"/>
                  </a:cubicBezTo>
                  <a:close/>
                  <a:moveTo>
                    <a:pt x="120" y="211"/>
                  </a:moveTo>
                  <a:cubicBezTo>
                    <a:pt x="120" y="210"/>
                    <a:pt x="120" y="210"/>
                    <a:pt x="121" y="210"/>
                  </a:cubicBezTo>
                  <a:cubicBezTo>
                    <a:pt x="121" y="210"/>
                    <a:pt x="121" y="210"/>
                    <a:pt x="121" y="210"/>
                  </a:cubicBezTo>
                  <a:cubicBezTo>
                    <a:pt x="121" y="211"/>
                    <a:pt x="121" y="211"/>
                    <a:pt x="121" y="211"/>
                  </a:cubicBezTo>
                  <a:cubicBezTo>
                    <a:pt x="120" y="211"/>
                    <a:pt x="120" y="211"/>
                    <a:pt x="120" y="211"/>
                  </a:cubicBezTo>
                  <a:close/>
                  <a:moveTo>
                    <a:pt x="123" y="218"/>
                  </a:moveTo>
                  <a:cubicBezTo>
                    <a:pt x="123" y="218"/>
                    <a:pt x="123" y="219"/>
                    <a:pt x="124" y="219"/>
                  </a:cubicBezTo>
                  <a:cubicBezTo>
                    <a:pt x="123" y="219"/>
                    <a:pt x="122" y="220"/>
                    <a:pt x="121" y="220"/>
                  </a:cubicBezTo>
                  <a:cubicBezTo>
                    <a:pt x="121" y="220"/>
                    <a:pt x="121" y="220"/>
                    <a:pt x="121" y="220"/>
                  </a:cubicBezTo>
                  <a:cubicBezTo>
                    <a:pt x="122" y="219"/>
                    <a:pt x="122" y="219"/>
                    <a:pt x="123" y="218"/>
                  </a:cubicBezTo>
                  <a:close/>
                  <a:moveTo>
                    <a:pt x="123" y="222"/>
                  </a:moveTo>
                  <a:cubicBezTo>
                    <a:pt x="124" y="222"/>
                    <a:pt x="124" y="221"/>
                    <a:pt x="125" y="221"/>
                  </a:cubicBezTo>
                  <a:cubicBezTo>
                    <a:pt x="125" y="221"/>
                    <a:pt x="126" y="222"/>
                    <a:pt x="126" y="222"/>
                  </a:cubicBezTo>
                  <a:cubicBezTo>
                    <a:pt x="126" y="223"/>
                    <a:pt x="125" y="223"/>
                    <a:pt x="125" y="223"/>
                  </a:cubicBezTo>
                  <a:cubicBezTo>
                    <a:pt x="124" y="223"/>
                    <a:pt x="124" y="223"/>
                    <a:pt x="123" y="222"/>
                  </a:cubicBezTo>
                  <a:close/>
                  <a:moveTo>
                    <a:pt x="125" y="225"/>
                  </a:moveTo>
                  <a:cubicBezTo>
                    <a:pt x="126" y="225"/>
                    <a:pt x="126" y="225"/>
                    <a:pt x="127" y="224"/>
                  </a:cubicBezTo>
                  <a:cubicBezTo>
                    <a:pt x="127" y="224"/>
                    <a:pt x="127" y="225"/>
                    <a:pt x="128" y="225"/>
                  </a:cubicBezTo>
                  <a:cubicBezTo>
                    <a:pt x="127" y="226"/>
                    <a:pt x="126" y="226"/>
                    <a:pt x="125" y="227"/>
                  </a:cubicBezTo>
                  <a:cubicBezTo>
                    <a:pt x="125" y="227"/>
                    <a:pt x="125" y="227"/>
                    <a:pt x="124" y="226"/>
                  </a:cubicBezTo>
                  <a:cubicBezTo>
                    <a:pt x="124" y="226"/>
                    <a:pt x="125" y="226"/>
                    <a:pt x="125" y="225"/>
                  </a:cubicBezTo>
                  <a:close/>
                  <a:moveTo>
                    <a:pt x="127" y="221"/>
                  </a:moveTo>
                  <a:cubicBezTo>
                    <a:pt x="127" y="221"/>
                    <a:pt x="126" y="220"/>
                    <a:pt x="126" y="219"/>
                  </a:cubicBezTo>
                  <a:cubicBezTo>
                    <a:pt x="126" y="219"/>
                    <a:pt x="126" y="219"/>
                    <a:pt x="126" y="219"/>
                  </a:cubicBezTo>
                  <a:cubicBezTo>
                    <a:pt x="127" y="220"/>
                    <a:pt x="127" y="220"/>
                    <a:pt x="128" y="220"/>
                  </a:cubicBezTo>
                  <a:cubicBezTo>
                    <a:pt x="128" y="221"/>
                    <a:pt x="127" y="221"/>
                    <a:pt x="127" y="221"/>
                  </a:cubicBezTo>
                  <a:close/>
                  <a:moveTo>
                    <a:pt x="128" y="218"/>
                  </a:moveTo>
                  <a:cubicBezTo>
                    <a:pt x="128" y="217"/>
                    <a:pt x="129" y="216"/>
                    <a:pt x="130" y="216"/>
                  </a:cubicBezTo>
                  <a:cubicBezTo>
                    <a:pt x="130" y="216"/>
                    <a:pt x="130" y="216"/>
                    <a:pt x="130" y="216"/>
                  </a:cubicBezTo>
                  <a:cubicBezTo>
                    <a:pt x="130" y="216"/>
                    <a:pt x="130" y="217"/>
                    <a:pt x="129" y="217"/>
                  </a:cubicBezTo>
                  <a:cubicBezTo>
                    <a:pt x="129" y="218"/>
                    <a:pt x="129" y="219"/>
                    <a:pt x="130" y="219"/>
                  </a:cubicBezTo>
                  <a:cubicBezTo>
                    <a:pt x="130" y="219"/>
                    <a:pt x="129" y="219"/>
                    <a:pt x="129" y="219"/>
                  </a:cubicBezTo>
                  <a:cubicBezTo>
                    <a:pt x="129" y="219"/>
                    <a:pt x="128" y="218"/>
                    <a:pt x="128" y="218"/>
                  </a:cubicBezTo>
                  <a:close/>
                  <a:moveTo>
                    <a:pt x="130" y="222"/>
                  </a:moveTo>
                  <a:cubicBezTo>
                    <a:pt x="130" y="222"/>
                    <a:pt x="130" y="222"/>
                    <a:pt x="130" y="222"/>
                  </a:cubicBezTo>
                  <a:cubicBezTo>
                    <a:pt x="130" y="223"/>
                    <a:pt x="130" y="223"/>
                    <a:pt x="129" y="224"/>
                  </a:cubicBezTo>
                  <a:cubicBezTo>
                    <a:pt x="129" y="224"/>
                    <a:pt x="129" y="224"/>
                    <a:pt x="129" y="224"/>
                  </a:cubicBezTo>
                  <a:cubicBezTo>
                    <a:pt x="129" y="224"/>
                    <a:pt x="128" y="224"/>
                    <a:pt x="128" y="223"/>
                  </a:cubicBezTo>
                  <a:cubicBezTo>
                    <a:pt x="129" y="223"/>
                    <a:pt x="129" y="223"/>
                    <a:pt x="130" y="222"/>
                  </a:cubicBezTo>
                  <a:close/>
                  <a:moveTo>
                    <a:pt x="162" y="206"/>
                  </a:moveTo>
                  <a:cubicBezTo>
                    <a:pt x="163" y="205"/>
                    <a:pt x="164" y="204"/>
                    <a:pt x="165" y="203"/>
                  </a:cubicBezTo>
                  <a:cubicBezTo>
                    <a:pt x="167" y="201"/>
                    <a:pt x="169" y="200"/>
                    <a:pt x="172" y="198"/>
                  </a:cubicBezTo>
                  <a:cubicBezTo>
                    <a:pt x="172" y="198"/>
                    <a:pt x="171" y="198"/>
                    <a:pt x="171" y="198"/>
                  </a:cubicBezTo>
                  <a:cubicBezTo>
                    <a:pt x="170" y="199"/>
                    <a:pt x="169" y="200"/>
                    <a:pt x="168" y="202"/>
                  </a:cubicBezTo>
                  <a:cubicBezTo>
                    <a:pt x="166" y="203"/>
                    <a:pt x="164" y="205"/>
                    <a:pt x="162" y="206"/>
                  </a:cubicBezTo>
                  <a:close/>
                  <a:moveTo>
                    <a:pt x="167" y="210"/>
                  </a:moveTo>
                  <a:cubicBezTo>
                    <a:pt x="160" y="216"/>
                    <a:pt x="153" y="221"/>
                    <a:pt x="146" y="225"/>
                  </a:cubicBezTo>
                  <a:cubicBezTo>
                    <a:pt x="149" y="222"/>
                    <a:pt x="152" y="219"/>
                    <a:pt x="156" y="216"/>
                  </a:cubicBezTo>
                  <a:cubicBezTo>
                    <a:pt x="158" y="214"/>
                    <a:pt x="160" y="213"/>
                    <a:pt x="163" y="212"/>
                  </a:cubicBezTo>
                  <a:cubicBezTo>
                    <a:pt x="163" y="212"/>
                    <a:pt x="163" y="212"/>
                    <a:pt x="164" y="212"/>
                  </a:cubicBezTo>
                  <a:cubicBezTo>
                    <a:pt x="165" y="211"/>
                    <a:pt x="166" y="211"/>
                    <a:pt x="167" y="210"/>
                  </a:cubicBezTo>
                  <a:close/>
                  <a:moveTo>
                    <a:pt x="154" y="209"/>
                  </a:moveTo>
                  <a:cubicBezTo>
                    <a:pt x="155" y="208"/>
                    <a:pt x="156" y="208"/>
                    <a:pt x="157" y="207"/>
                  </a:cubicBezTo>
                  <a:cubicBezTo>
                    <a:pt x="161" y="203"/>
                    <a:pt x="166" y="199"/>
                    <a:pt x="171" y="195"/>
                  </a:cubicBezTo>
                  <a:cubicBezTo>
                    <a:pt x="168" y="197"/>
                    <a:pt x="166" y="200"/>
                    <a:pt x="163" y="202"/>
                  </a:cubicBezTo>
                  <a:cubicBezTo>
                    <a:pt x="160" y="204"/>
                    <a:pt x="157" y="207"/>
                    <a:pt x="154" y="209"/>
                  </a:cubicBezTo>
                  <a:close/>
                  <a:moveTo>
                    <a:pt x="158" y="208"/>
                  </a:moveTo>
                  <a:cubicBezTo>
                    <a:pt x="157" y="210"/>
                    <a:pt x="156" y="211"/>
                    <a:pt x="155" y="212"/>
                  </a:cubicBezTo>
                  <a:cubicBezTo>
                    <a:pt x="153" y="214"/>
                    <a:pt x="150" y="216"/>
                    <a:pt x="148" y="218"/>
                  </a:cubicBezTo>
                  <a:cubicBezTo>
                    <a:pt x="146" y="220"/>
                    <a:pt x="143" y="221"/>
                    <a:pt x="141" y="222"/>
                  </a:cubicBezTo>
                  <a:cubicBezTo>
                    <a:pt x="146" y="217"/>
                    <a:pt x="152" y="213"/>
                    <a:pt x="158" y="208"/>
                  </a:cubicBezTo>
                  <a:close/>
                  <a:moveTo>
                    <a:pt x="146" y="227"/>
                  </a:moveTo>
                  <a:cubicBezTo>
                    <a:pt x="146" y="227"/>
                    <a:pt x="146" y="227"/>
                    <a:pt x="146" y="227"/>
                  </a:cubicBezTo>
                  <a:cubicBezTo>
                    <a:pt x="147" y="227"/>
                    <a:pt x="148" y="227"/>
                    <a:pt x="148" y="228"/>
                  </a:cubicBezTo>
                  <a:cubicBezTo>
                    <a:pt x="148" y="228"/>
                    <a:pt x="150" y="228"/>
                    <a:pt x="150" y="228"/>
                  </a:cubicBezTo>
                  <a:cubicBezTo>
                    <a:pt x="150" y="228"/>
                    <a:pt x="150" y="228"/>
                    <a:pt x="150" y="228"/>
                  </a:cubicBezTo>
                  <a:cubicBezTo>
                    <a:pt x="149" y="228"/>
                    <a:pt x="147" y="228"/>
                    <a:pt x="146" y="228"/>
                  </a:cubicBezTo>
                  <a:cubicBezTo>
                    <a:pt x="146" y="227"/>
                    <a:pt x="146" y="227"/>
                    <a:pt x="146" y="227"/>
                  </a:cubicBezTo>
                  <a:close/>
                  <a:moveTo>
                    <a:pt x="151" y="231"/>
                  </a:moveTo>
                  <a:cubicBezTo>
                    <a:pt x="151" y="231"/>
                    <a:pt x="151" y="231"/>
                    <a:pt x="151" y="231"/>
                  </a:cubicBezTo>
                  <a:cubicBezTo>
                    <a:pt x="151" y="231"/>
                    <a:pt x="150" y="232"/>
                    <a:pt x="150" y="232"/>
                  </a:cubicBezTo>
                  <a:cubicBezTo>
                    <a:pt x="150" y="232"/>
                    <a:pt x="149" y="232"/>
                    <a:pt x="149" y="232"/>
                  </a:cubicBezTo>
                  <a:cubicBezTo>
                    <a:pt x="150" y="231"/>
                    <a:pt x="151" y="231"/>
                    <a:pt x="151" y="231"/>
                  </a:cubicBezTo>
                  <a:close/>
                  <a:moveTo>
                    <a:pt x="150" y="228"/>
                  </a:moveTo>
                  <a:cubicBezTo>
                    <a:pt x="149" y="227"/>
                    <a:pt x="148" y="227"/>
                    <a:pt x="147" y="227"/>
                  </a:cubicBezTo>
                  <a:cubicBezTo>
                    <a:pt x="157" y="222"/>
                    <a:pt x="165" y="214"/>
                    <a:pt x="174" y="206"/>
                  </a:cubicBezTo>
                  <a:cubicBezTo>
                    <a:pt x="174" y="207"/>
                    <a:pt x="174" y="207"/>
                    <a:pt x="175" y="207"/>
                  </a:cubicBezTo>
                  <a:cubicBezTo>
                    <a:pt x="174" y="208"/>
                    <a:pt x="173" y="208"/>
                    <a:pt x="173" y="209"/>
                  </a:cubicBezTo>
                  <a:cubicBezTo>
                    <a:pt x="165" y="215"/>
                    <a:pt x="158" y="221"/>
                    <a:pt x="150" y="228"/>
                  </a:cubicBezTo>
                  <a:close/>
                  <a:moveTo>
                    <a:pt x="169" y="216"/>
                  </a:moveTo>
                  <a:cubicBezTo>
                    <a:pt x="169" y="216"/>
                    <a:pt x="169" y="216"/>
                    <a:pt x="169" y="216"/>
                  </a:cubicBezTo>
                  <a:cubicBezTo>
                    <a:pt x="168" y="216"/>
                    <a:pt x="169" y="217"/>
                    <a:pt x="170" y="217"/>
                  </a:cubicBezTo>
                  <a:cubicBezTo>
                    <a:pt x="171" y="216"/>
                    <a:pt x="172" y="216"/>
                    <a:pt x="174" y="215"/>
                  </a:cubicBezTo>
                  <a:cubicBezTo>
                    <a:pt x="168" y="220"/>
                    <a:pt x="162" y="225"/>
                    <a:pt x="155" y="229"/>
                  </a:cubicBezTo>
                  <a:cubicBezTo>
                    <a:pt x="160" y="224"/>
                    <a:pt x="164" y="220"/>
                    <a:pt x="169" y="216"/>
                  </a:cubicBezTo>
                  <a:close/>
                  <a:moveTo>
                    <a:pt x="183" y="211"/>
                  </a:moveTo>
                  <a:cubicBezTo>
                    <a:pt x="185" y="210"/>
                    <a:pt x="186" y="209"/>
                    <a:pt x="187" y="209"/>
                  </a:cubicBezTo>
                  <a:cubicBezTo>
                    <a:pt x="182" y="213"/>
                    <a:pt x="176" y="218"/>
                    <a:pt x="170" y="222"/>
                  </a:cubicBezTo>
                  <a:cubicBezTo>
                    <a:pt x="174" y="218"/>
                    <a:pt x="179" y="214"/>
                    <a:pt x="183" y="211"/>
                  </a:cubicBezTo>
                  <a:close/>
                  <a:moveTo>
                    <a:pt x="180" y="210"/>
                  </a:moveTo>
                  <a:cubicBezTo>
                    <a:pt x="179" y="210"/>
                    <a:pt x="179" y="211"/>
                    <a:pt x="178" y="212"/>
                  </a:cubicBezTo>
                  <a:cubicBezTo>
                    <a:pt x="176" y="213"/>
                    <a:pt x="173" y="214"/>
                    <a:pt x="171" y="215"/>
                  </a:cubicBezTo>
                  <a:cubicBezTo>
                    <a:pt x="172" y="214"/>
                    <a:pt x="172" y="213"/>
                    <a:pt x="173" y="212"/>
                  </a:cubicBezTo>
                  <a:cubicBezTo>
                    <a:pt x="178" y="208"/>
                    <a:pt x="183" y="204"/>
                    <a:pt x="188" y="200"/>
                  </a:cubicBezTo>
                  <a:cubicBezTo>
                    <a:pt x="186" y="203"/>
                    <a:pt x="183" y="206"/>
                    <a:pt x="180" y="210"/>
                  </a:cubicBezTo>
                  <a:close/>
                  <a:moveTo>
                    <a:pt x="183" y="199"/>
                  </a:moveTo>
                  <a:cubicBezTo>
                    <a:pt x="184" y="198"/>
                    <a:pt x="185" y="197"/>
                    <a:pt x="186" y="196"/>
                  </a:cubicBezTo>
                  <a:cubicBezTo>
                    <a:pt x="186" y="195"/>
                    <a:pt x="187" y="195"/>
                    <a:pt x="187" y="195"/>
                  </a:cubicBezTo>
                  <a:cubicBezTo>
                    <a:pt x="188" y="194"/>
                    <a:pt x="189" y="193"/>
                    <a:pt x="190" y="193"/>
                  </a:cubicBezTo>
                  <a:cubicBezTo>
                    <a:pt x="188" y="195"/>
                    <a:pt x="185" y="197"/>
                    <a:pt x="183" y="199"/>
                  </a:cubicBezTo>
                  <a:close/>
                  <a:moveTo>
                    <a:pt x="195" y="193"/>
                  </a:moveTo>
                  <a:cubicBezTo>
                    <a:pt x="194" y="194"/>
                    <a:pt x="193" y="195"/>
                    <a:pt x="192" y="195"/>
                  </a:cubicBezTo>
                  <a:cubicBezTo>
                    <a:pt x="191" y="196"/>
                    <a:pt x="190" y="197"/>
                    <a:pt x="189" y="197"/>
                  </a:cubicBezTo>
                  <a:cubicBezTo>
                    <a:pt x="191" y="196"/>
                    <a:pt x="193" y="194"/>
                    <a:pt x="195" y="193"/>
                  </a:cubicBezTo>
                  <a:close/>
                  <a:moveTo>
                    <a:pt x="197" y="198"/>
                  </a:moveTo>
                  <a:cubicBezTo>
                    <a:pt x="196" y="199"/>
                    <a:pt x="196" y="199"/>
                    <a:pt x="195" y="200"/>
                  </a:cubicBezTo>
                  <a:cubicBezTo>
                    <a:pt x="195" y="200"/>
                    <a:pt x="194" y="201"/>
                    <a:pt x="194" y="201"/>
                  </a:cubicBezTo>
                  <a:cubicBezTo>
                    <a:pt x="195" y="200"/>
                    <a:pt x="196" y="199"/>
                    <a:pt x="197" y="198"/>
                  </a:cubicBezTo>
                  <a:close/>
                  <a:moveTo>
                    <a:pt x="196" y="192"/>
                  </a:moveTo>
                  <a:cubicBezTo>
                    <a:pt x="196" y="191"/>
                    <a:pt x="195" y="191"/>
                    <a:pt x="194" y="191"/>
                  </a:cubicBezTo>
                  <a:cubicBezTo>
                    <a:pt x="194" y="191"/>
                    <a:pt x="194" y="192"/>
                    <a:pt x="193" y="192"/>
                  </a:cubicBezTo>
                  <a:cubicBezTo>
                    <a:pt x="196" y="189"/>
                    <a:pt x="199" y="187"/>
                    <a:pt x="202" y="184"/>
                  </a:cubicBezTo>
                  <a:cubicBezTo>
                    <a:pt x="200" y="187"/>
                    <a:pt x="198" y="189"/>
                    <a:pt x="196" y="192"/>
                  </a:cubicBezTo>
                  <a:close/>
                  <a:moveTo>
                    <a:pt x="204" y="185"/>
                  </a:moveTo>
                  <a:cubicBezTo>
                    <a:pt x="204" y="185"/>
                    <a:pt x="204" y="185"/>
                    <a:pt x="205" y="185"/>
                  </a:cubicBezTo>
                  <a:cubicBezTo>
                    <a:pt x="203" y="187"/>
                    <a:pt x="201" y="189"/>
                    <a:pt x="199" y="190"/>
                  </a:cubicBezTo>
                  <a:cubicBezTo>
                    <a:pt x="201" y="188"/>
                    <a:pt x="202" y="187"/>
                    <a:pt x="204" y="185"/>
                  </a:cubicBezTo>
                  <a:close/>
                  <a:moveTo>
                    <a:pt x="200" y="181"/>
                  </a:moveTo>
                  <a:cubicBezTo>
                    <a:pt x="201" y="180"/>
                    <a:pt x="202" y="178"/>
                    <a:pt x="202" y="177"/>
                  </a:cubicBezTo>
                  <a:cubicBezTo>
                    <a:pt x="203" y="175"/>
                    <a:pt x="204" y="174"/>
                    <a:pt x="206" y="172"/>
                  </a:cubicBezTo>
                  <a:cubicBezTo>
                    <a:pt x="207" y="171"/>
                    <a:pt x="209" y="169"/>
                    <a:pt x="210" y="168"/>
                  </a:cubicBezTo>
                  <a:cubicBezTo>
                    <a:pt x="209" y="170"/>
                    <a:pt x="208" y="173"/>
                    <a:pt x="207" y="175"/>
                  </a:cubicBezTo>
                  <a:cubicBezTo>
                    <a:pt x="205" y="177"/>
                    <a:pt x="203" y="179"/>
                    <a:pt x="200" y="181"/>
                  </a:cubicBezTo>
                  <a:close/>
                  <a:moveTo>
                    <a:pt x="207" y="181"/>
                  </a:moveTo>
                  <a:cubicBezTo>
                    <a:pt x="212" y="175"/>
                    <a:pt x="217" y="169"/>
                    <a:pt x="221" y="163"/>
                  </a:cubicBezTo>
                  <a:cubicBezTo>
                    <a:pt x="221" y="164"/>
                    <a:pt x="221" y="164"/>
                    <a:pt x="221" y="165"/>
                  </a:cubicBezTo>
                  <a:cubicBezTo>
                    <a:pt x="217" y="170"/>
                    <a:pt x="213" y="174"/>
                    <a:pt x="210" y="179"/>
                  </a:cubicBezTo>
                  <a:cubicBezTo>
                    <a:pt x="209" y="180"/>
                    <a:pt x="208" y="181"/>
                    <a:pt x="207" y="183"/>
                  </a:cubicBezTo>
                  <a:cubicBezTo>
                    <a:pt x="206" y="183"/>
                    <a:pt x="206" y="183"/>
                    <a:pt x="206" y="184"/>
                  </a:cubicBezTo>
                  <a:cubicBezTo>
                    <a:pt x="206" y="183"/>
                    <a:pt x="207" y="182"/>
                    <a:pt x="207" y="181"/>
                  </a:cubicBezTo>
                  <a:close/>
                  <a:moveTo>
                    <a:pt x="218" y="155"/>
                  </a:moveTo>
                  <a:cubicBezTo>
                    <a:pt x="219" y="153"/>
                    <a:pt x="219" y="151"/>
                    <a:pt x="220" y="149"/>
                  </a:cubicBezTo>
                  <a:cubicBezTo>
                    <a:pt x="221" y="147"/>
                    <a:pt x="222" y="144"/>
                    <a:pt x="222" y="141"/>
                  </a:cubicBezTo>
                  <a:cubicBezTo>
                    <a:pt x="222" y="141"/>
                    <a:pt x="223" y="141"/>
                    <a:pt x="223" y="141"/>
                  </a:cubicBezTo>
                  <a:cubicBezTo>
                    <a:pt x="222" y="145"/>
                    <a:pt x="222" y="149"/>
                    <a:pt x="222" y="154"/>
                  </a:cubicBezTo>
                  <a:cubicBezTo>
                    <a:pt x="220" y="154"/>
                    <a:pt x="219" y="154"/>
                    <a:pt x="218" y="155"/>
                  </a:cubicBezTo>
                  <a:close/>
                  <a:moveTo>
                    <a:pt x="217" y="149"/>
                  </a:moveTo>
                  <a:cubicBezTo>
                    <a:pt x="217" y="144"/>
                    <a:pt x="218" y="139"/>
                    <a:pt x="218" y="135"/>
                  </a:cubicBezTo>
                  <a:cubicBezTo>
                    <a:pt x="220" y="132"/>
                    <a:pt x="221" y="129"/>
                    <a:pt x="223" y="126"/>
                  </a:cubicBezTo>
                  <a:cubicBezTo>
                    <a:pt x="222" y="134"/>
                    <a:pt x="219" y="142"/>
                    <a:pt x="217" y="149"/>
                  </a:cubicBezTo>
                  <a:close/>
                  <a:moveTo>
                    <a:pt x="223" y="98"/>
                  </a:moveTo>
                  <a:cubicBezTo>
                    <a:pt x="222" y="97"/>
                    <a:pt x="222" y="96"/>
                    <a:pt x="222" y="95"/>
                  </a:cubicBezTo>
                  <a:cubicBezTo>
                    <a:pt x="222" y="95"/>
                    <a:pt x="222" y="95"/>
                    <a:pt x="222" y="94"/>
                  </a:cubicBezTo>
                  <a:cubicBezTo>
                    <a:pt x="223" y="96"/>
                    <a:pt x="223" y="97"/>
                    <a:pt x="224" y="98"/>
                  </a:cubicBezTo>
                  <a:cubicBezTo>
                    <a:pt x="223" y="98"/>
                    <a:pt x="223" y="98"/>
                    <a:pt x="223" y="98"/>
                  </a:cubicBezTo>
                  <a:close/>
                  <a:moveTo>
                    <a:pt x="221" y="87"/>
                  </a:moveTo>
                  <a:cubicBezTo>
                    <a:pt x="222" y="87"/>
                    <a:pt x="222" y="87"/>
                    <a:pt x="222" y="87"/>
                  </a:cubicBezTo>
                  <a:cubicBezTo>
                    <a:pt x="223" y="88"/>
                    <a:pt x="223" y="90"/>
                    <a:pt x="223" y="91"/>
                  </a:cubicBezTo>
                  <a:cubicBezTo>
                    <a:pt x="223" y="91"/>
                    <a:pt x="223" y="91"/>
                    <a:pt x="223" y="91"/>
                  </a:cubicBezTo>
                  <a:cubicBezTo>
                    <a:pt x="222" y="90"/>
                    <a:pt x="222" y="89"/>
                    <a:pt x="221" y="87"/>
                  </a:cubicBezTo>
                  <a:close/>
                  <a:moveTo>
                    <a:pt x="226" y="83"/>
                  </a:moveTo>
                  <a:cubicBezTo>
                    <a:pt x="225" y="83"/>
                    <a:pt x="224" y="84"/>
                    <a:pt x="223" y="84"/>
                  </a:cubicBezTo>
                  <a:cubicBezTo>
                    <a:pt x="222" y="82"/>
                    <a:pt x="222" y="80"/>
                    <a:pt x="221" y="77"/>
                  </a:cubicBezTo>
                  <a:cubicBezTo>
                    <a:pt x="222" y="78"/>
                    <a:pt x="222" y="78"/>
                    <a:pt x="223" y="79"/>
                  </a:cubicBezTo>
                  <a:cubicBezTo>
                    <a:pt x="223" y="79"/>
                    <a:pt x="224" y="79"/>
                    <a:pt x="224" y="78"/>
                  </a:cubicBezTo>
                  <a:cubicBezTo>
                    <a:pt x="225" y="79"/>
                    <a:pt x="225" y="80"/>
                    <a:pt x="226" y="81"/>
                  </a:cubicBezTo>
                  <a:cubicBezTo>
                    <a:pt x="226" y="82"/>
                    <a:pt x="226" y="82"/>
                    <a:pt x="226" y="83"/>
                  </a:cubicBezTo>
                  <a:cubicBezTo>
                    <a:pt x="226" y="83"/>
                    <a:pt x="226" y="83"/>
                    <a:pt x="226" y="83"/>
                  </a:cubicBezTo>
                  <a:close/>
                  <a:moveTo>
                    <a:pt x="224" y="75"/>
                  </a:moveTo>
                  <a:cubicBezTo>
                    <a:pt x="223" y="74"/>
                    <a:pt x="223" y="74"/>
                    <a:pt x="223" y="73"/>
                  </a:cubicBezTo>
                  <a:cubicBezTo>
                    <a:pt x="223" y="73"/>
                    <a:pt x="223" y="73"/>
                    <a:pt x="223" y="73"/>
                  </a:cubicBezTo>
                  <a:cubicBezTo>
                    <a:pt x="224" y="74"/>
                    <a:pt x="224" y="75"/>
                    <a:pt x="224" y="76"/>
                  </a:cubicBezTo>
                  <a:cubicBezTo>
                    <a:pt x="224" y="75"/>
                    <a:pt x="224" y="75"/>
                    <a:pt x="224" y="75"/>
                  </a:cubicBezTo>
                  <a:close/>
                  <a:moveTo>
                    <a:pt x="224" y="70"/>
                  </a:moveTo>
                  <a:cubicBezTo>
                    <a:pt x="223" y="69"/>
                    <a:pt x="222" y="67"/>
                    <a:pt x="221" y="65"/>
                  </a:cubicBezTo>
                  <a:cubicBezTo>
                    <a:pt x="222" y="67"/>
                    <a:pt x="223" y="68"/>
                    <a:pt x="224" y="69"/>
                  </a:cubicBezTo>
                  <a:cubicBezTo>
                    <a:pt x="224" y="69"/>
                    <a:pt x="223" y="69"/>
                    <a:pt x="224" y="70"/>
                  </a:cubicBezTo>
                  <a:cubicBezTo>
                    <a:pt x="224" y="70"/>
                    <a:pt x="224" y="70"/>
                    <a:pt x="224" y="70"/>
                  </a:cubicBezTo>
                  <a:close/>
                  <a:moveTo>
                    <a:pt x="222" y="76"/>
                  </a:moveTo>
                  <a:cubicBezTo>
                    <a:pt x="222" y="76"/>
                    <a:pt x="222" y="76"/>
                    <a:pt x="222" y="76"/>
                  </a:cubicBezTo>
                  <a:cubicBezTo>
                    <a:pt x="221" y="75"/>
                    <a:pt x="221" y="75"/>
                    <a:pt x="220" y="74"/>
                  </a:cubicBezTo>
                  <a:cubicBezTo>
                    <a:pt x="220" y="74"/>
                    <a:pt x="220" y="74"/>
                    <a:pt x="220" y="73"/>
                  </a:cubicBezTo>
                  <a:cubicBezTo>
                    <a:pt x="220" y="74"/>
                    <a:pt x="221" y="74"/>
                    <a:pt x="221" y="75"/>
                  </a:cubicBezTo>
                  <a:cubicBezTo>
                    <a:pt x="221" y="75"/>
                    <a:pt x="222" y="75"/>
                    <a:pt x="222" y="76"/>
                  </a:cubicBezTo>
                  <a:close/>
                  <a:moveTo>
                    <a:pt x="220" y="81"/>
                  </a:moveTo>
                  <a:cubicBezTo>
                    <a:pt x="219" y="80"/>
                    <a:pt x="219" y="78"/>
                    <a:pt x="218" y="77"/>
                  </a:cubicBezTo>
                  <a:cubicBezTo>
                    <a:pt x="217" y="75"/>
                    <a:pt x="217" y="74"/>
                    <a:pt x="216" y="73"/>
                  </a:cubicBezTo>
                  <a:cubicBezTo>
                    <a:pt x="217" y="73"/>
                    <a:pt x="218" y="74"/>
                    <a:pt x="219" y="75"/>
                  </a:cubicBezTo>
                  <a:cubicBezTo>
                    <a:pt x="219" y="77"/>
                    <a:pt x="220" y="79"/>
                    <a:pt x="220" y="81"/>
                  </a:cubicBezTo>
                  <a:close/>
                  <a:moveTo>
                    <a:pt x="218" y="67"/>
                  </a:moveTo>
                  <a:cubicBezTo>
                    <a:pt x="217" y="65"/>
                    <a:pt x="216" y="63"/>
                    <a:pt x="215" y="61"/>
                  </a:cubicBezTo>
                  <a:cubicBezTo>
                    <a:pt x="217" y="63"/>
                    <a:pt x="218" y="65"/>
                    <a:pt x="219" y="68"/>
                  </a:cubicBezTo>
                  <a:cubicBezTo>
                    <a:pt x="219" y="67"/>
                    <a:pt x="219" y="67"/>
                    <a:pt x="218" y="67"/>
                  </a:cubicBezTo>
                  <a:close/>
                  <a:moveTo>
                    <a:pt x="216" y="64"/>
                  </a:moveTo>
                  <a:cubicBezTo>
                    <a:pt x="214" y="62"/>
                    <a:pt x="212" y="59"/>
                    <a:pt x="210" y="56"/>
                  </a:cubicBezTo>
                  <a:cubicBezTo>
                    <a:pt x="209" y="54"/>
                    <a:pt x="207" y="53"/>
                    <a:pt x="206" y="51"/>
                  </a:cubicBezTo>
                  <a:cubicBezTo>
                    <a:pt x="208" y="53"/>
                    <a:pt x="211" y="55"/>
                    <a:pt x="213" y="58"/>
                  </a:cubicBezTo>
                  <a:cubicBezTo>
                    <a:pt x="213" y="58"/>
                    <a:pt x="213" y="58"/>
                    <a:pt x="213" y="58"/>
                  </a:cubicBezTo>
                  <a:cubicBezTo>
                    <a:pt x="214" y="60"/>
                    <a:pt x="215" y="62"/>
                    <a:pt x="216" y="64"/>
                  </a:cubicBezTo>
                  <a:close/>
                  <a:moveTo>
                    <a:pt x="201" y="44"/>
                  </a:moveTo>
                  <a:cubicBezTo>
                    <a:pt x="200" y="44"/>
                    <a:pt x="200" y="43"/>
                    <a:pt x="199" y="43"/>
                  </a:cubicBezTo>
                  <a:cubicBezTo>
                    <a:pt x="202" y="45"/>
                    <a:pt x="205" y="47"/>
                    <a:pt x="208" y="50"/>
                  </a:cubicBezTo>
                  <a:cubicBezTo>
                    <a:pt x="205" y="48"/>
                    <a:pt x="203" y="46"/>
                    <a:pt x="201" y="44"/>
                  </a:cubicBezTo>
                  <a:close/>
                  <a:moveTo>
                    <a:pt x="201" y="46"/>
                  </a:moveTo>
                  <a:cubicBezTo>
                    <a:pt x="204" y="50"/>
                    <a:pt x="207" y="55"/>
                    <a:pt x="209" y="58"/>
                  </a:cubicBezTo>
                  <a:cubicBezTo>
                    <a:pt x="209" y="58"/>
                    <a:pt x="209" y="58"/>
                    <a:pt x="209" y="58"/>
                  </a:cubicBezTo>
                  <a:cubicBezTo>
                    <a:pt x="205" y="53"/>
                    <a:pt x="201" y="48"/>
                    <a:pt x="197" y="44"/>
                  </a:cubicBezTo>
                  <a:cubicBezTo>
                    <a:pt x="198" y="45"/>
                    <a:pt x="200" y="45"/>
                    <a:pt x="201" y="46"/>
                  </a:cubicBezTo>
                  <a:close/>
                  <a:moveTo>
                    <a:pt x="189" y="41"/>
                  </a:moveTo>
                  <a:cubicBezTo>
                    <a:pt x="189" y="41"/>
                    <a:pt x="189" y="41"/>
                    <a:pt x="188" y="41"/>
                  </a:cubicBezTo>
                  <a:cubicBezTo>
                    <a:pt x="188" y="40"/>
                    <a:pt x="188" y="40"/>
                    <a:pt x="187" y="40"/>
                  </a:cubicBezTo>
                  <a:cubicBezTo>
                    <a:pt x="187" y="40"/>
                    <a:pt x="187" y="40"/>
                    <a:pt x="186" y="40"/>
                  </a:cubicBezTo>
                  <a:cubicBezTo>
                    <a:pt x="186" y="40"/>
                    <a:pt x="186" y="40"/>
                    <a:pt x="186" y="40"/>
                  </a:cubicBezTo>
                  <a:cubicBezTo>
                    <a:pt x="186" y="40"/>
                    <a:pt x="185" y="39"/>
                    <a:pt x="185" y="39"/>
                  </a:cubicBezTo>
                  <a:cubicBezTo>
                    <a:pt x="186" y="39"/>
                    <a:pt x="188" y="38"/>
                    <a:pt x="189" y="38"/>
                  </a:cubicBezTo>
                  <a:cubicBezTo>
                    <a:pt x="190" y="39"/>
                    <a:pt x="191" y="40"/>
                    <a:pt x="192" y="41"/>
                  </a:cubicBezTo>
                  <a:cubicBezTo>
                    <a:pt x="191" y="41"/>
                    <a:pt x="190" y="41"/>
                    <a:pt x="189" y="41"/>
                  </a:cubicBezTo>
                  <a:close/>
                  <a:moveTo>
                    <a:pt x="188" y="44"/>
                  </a:moveTo>
                  <a:cubicBezTo>
                    <a:pt x="189" y="45"/>
                    <a:pt x="190" y="46"/>
                    <a:pt x="191" y="47"/>
                  </a:cubicBezTo>
                  <a:cubicBezTo>
                    <a:pt x="190" y="47"/>
                    <a:pt x="189" y="47"/>
                    <a:pt x="188" y="48"/>
                  </a:cubicBezTo>
                  <a:cubicBezTo>
                    <a:pt x="187" y="47"/>
                    <a:pt x="186" y="46"/>
                    <a:pt x="185" y="46"/>
                  </a:cubicBezTo>
                  <a:cubicBezTo>
                    <a:pt x="186" y="45"/>
                    <a:pt x="187" y="45"/>
                    <a:pt x="188" y="44"/>
                  </a:cubicBezTo>
                  <a:close/>
                  <a:moveTo>
                    <a:pt x="186" y="48"/>
                  </a:moveTo>
                  <a:cubicBezTo>
                    <a:pt x="185" y="49"/>
                    <a:pt x="183" y="49"/>
                    <a:pt x="182" y="49"/>
                  </a:cubicBezTo>
                  <a:cubicBezTo>
                    <a:pt x="182" y="49"/>
                    <a:pt x="181" y="48"/>
                    <a:pt x="181" y="47"/>
                  </a:cubicBezTo>
                  <a:cubicBezTo>
                    <a:pt x="181" y="47"/>
                    <a:pt x="182" y="47"/>
                    <a:pt x="183" y="46"/>
                  </a:cubicBezTo>
                  <a:cubicBezTo>
                    <a:pt x="184" y="47"/>
                    <a:pt x="185" y="48"/>
                    <a:pt x="186" y="48"/>
                  </a:cubicBezTo>
                  <a:close/>
                  <a:moveTo>
                    <a:pt x="172" y="43"/>
                  </a:moveTo>
                  <a:cubicBezTo>
                    <a:pt x="176" y="42"/>
                    <a:pt x="180" y="41"/>
                    <a:pt x="183" y="40"/>
                  </a:cubicBezTo>
                  <a:cubicBezTo>
                    <a:pt x="183" y="40"/>
                    <a:pt x="184" y="40"/>
                    <a:pt x="184" y="40"/>
                  </a:cubicBezTo>
                  <a:cubicBezTo>
                    <a:pt x="184" y="40"/>
                    <a:pt x="184" y="40"/>
                    <a:pt x="184" y="40"/>
                  </a:cubicBezTo>
                  <a:cubicBezTo>
                    <a:pt x="180" y="41"/>
                    <a:pt x="176" y="42"/>
                    <a:pt x="172" y="43"/>
                  </a:cubicBezTo>
                  <a:close/>
                  <a:moveTo>
                    <a:pt x="159" y="44"/>
                  </a:moveTo>
                  <a:cubicBezTo>
                    <a:pt x="161" y="43"/>
                    <a:pt x="163" y="41"/>
                    <a:pt x="164" y="40"/>
                  </a:cubicBezTo>
                  <a:cubicBezTo>
                    <a:pt x="170" y="39"/>
                    <a:pt x="175" y="38"/>
                    <a:pt x="180" y="37"/>
                  </a:cubicBezTo>
                  <a:cubicBezTo>
                    <a:pt x="173" y="40"/>
                    <a:pt x="166" y="42"/>
                    <a:pt x="159" y="44"/>
                  </a:cubicBezTo>
                  <a:close/>
                  <a:moveTo>
                    <a:pt x="172" y="31"/>
                  </a:moveTo>
                  <a:cubicBezTo>
                    <a:pt x="171" y="31"/>
                    <a:pt x="171" y="31"/>
                    <a:pt x="170" y="31"/>
                  </a:cubicBezTo>
                  <a:cubicBezTo>
                    <a:pt x="169" y="31"/>
                    <a:pt x="168" y="31"/>
                    <a:pt x="167" y="30"/>
                  </a:cubicBezTo>
                  <a:cubicBezTo>
                    <a:pt x="167" y="30"/>
                    <a:pt x="167" y="30"/>
                    <a:pt x="166" y="29"/>
                  </a:cubicBezTo>
                  <a:cubicBezTo>
                    <a:pt x="166" y="29"/>
                    <a:pt x="165" y="29"/>
                    <a:pt x="164" y="28"/>
                  </a:cubicBezTo>
                  <a:cubicBezTo>
                    <a:pt x="164" y="28"/>
                    <a:pt x="164" y="28"/>
                    <a:pt x="164" y="28"/>
                  </a:cubicBezTo>
                  <a:cubicBezTo>
                    <a:pt x="167" y="29"/>
                    <a:pt x="170" y="30"/>
                    <a:pt x="173" y="31"/>
                  </a:cubicBezTo>
                  <a:cubicBezTo>
                    <a:pt x="173" y="31"/>
                    <a:pt x="173" y="31"/>
                    <a:pt x="172" y="31"/>
                  </a:cubicBezTo>
                  <a:close/>
                  <a:moveTo>
                    <a:pt x="166" y="36"/>
                  </a:moveTo>
                  <a:cubicBezTo>
                    <a:pt x="166" y="36"/>
                    <a:pt x="167" y="36"/>
                    <a:pt x="167" y="36"/>
                  </a:cubicBezTo>
                  <a:cubicBezTo>
                    <a:pt x="167" y="36"/>
                    <a:pt x="167" y="36"/>
                    <a:pt x="167" y="36"/>
                  </a:cubicBezTo>
                  <a:cubicBezTo>
                    <a:pt x="166" y="37"/>
                    <a:pt x="164" y="37"/>
                    <a:pt x="163" y="37"/>
                  </a:cubicBezTo>
                  <a:cubicBezTo>
                    <a:pt x="164" y="37"/>
                    <a:pt x="165" y="36"/>
                    <a:pt x="166" y="36"/>
                  </a:cubicBezTo>
                  <a:close/>
                  <a:moveTo>
                    <a:pt x="154" y="12"/>
                  </a:moveTo>
                  <a:cubicBezTo>
                    <a:pt x="154" y="12"/>
                    <a:pt x="154" y="12"/>
                    <a:pt x="154" y="12"/>
                  </a:cubicBezTo>
                  <a:cubicBezTo>
                    <a:pt x="153" y="11"/>
                    <a:pt x="153" y="11"/>
                    <a:pt x="152" y="11"/>
                  </a:cubicBezTo>
                  <a:cubicBezTo>
                    <a:pt x="153" y="11"/>
                    <a:pt x="155" y="11"/>
                    <a:pt x="156" y="12"/>
                  </a:cubicBezTo>
                  <a:cubicBezTo>
                    <a:pt x="157" y="12"/>
                    <a:pt x="159" y="13"/>
                    <a:pt x="160" y="14"/>
                  </a:cubicBezTo>
                  <a:cubicBezTo>
                    <a:pt x="158" y="13"/>
                    <a:pt x="156" y="13"/>
                    <a:pt x="154" y="12"/>
                  </a:cubicBezTo>
                  <a:close/>
                  <a:moveTo>
                    <a:pt x="154" y="6"/>
                  </a:moveTo>
                  <a:cubicBezTo>
                    <a:pt x="153" y="6"/>
                    <a:pt x="153" y="6"/>
                    <a:pt x="153" y="7"/>
                  </a:cubicBezTo>
                  <a:cubicBezTo>
                    <a:pt x="150" y="6"/>
                    <a:pt x="147" y="6"/>
                    <a:pt x="144" y="6"/>
                  </a:cubicBezTo>
                  <a:cubicBezTo>
                    <a:pt x="144" y="5"/>
                    <a:pt x="143" y="5"/>
                    <a:pt x="142" y="5"/>
                  </a:cubicBezTo>
                  <a:cubicBezTo>
                    <a:pt x="139" y="5"/>
                    <a:pt x="136" y="4"/>
                    <a:pt x="133" y="3"/>
                  </a:cubicBezTo>
                  <a:cubicBezTo>
                    <a:pt x="136" y="3"/>
                    <a:pt x="138" y="3"/>
                    <a:pt x="140" y="3"/>
                  </a:cubicBezTo>
                  <a:cubicBezTo>
                    <a:pt x="147" y="4"/>
                    <a:pt x="154" y="5"/>
                    <a:pt x="161" y="7"/>
                  </a:cubicBezTo>
                  <a:cubicBezTo>
                    <a:pt x="163" y="8"/>
                    <a:pt x="165" y="9"/>
                    <a:pt x="167" y="10"/>
                  </a:cubicBezTo>
                  <a:cubicBezTo>
                    <a:pt x="167" y="10"/>
                    <a:pt x="166" y="10"/>
                    <a:pt x="166" y="10"/>
                  </a:cubicBezTo>
                  <a:cubicBezTo>
                    <a:pt x="165" y="9"/>
                    <a:pt x="165" y="10"/>
                    <a:pt x="165" y="10"/>
                  </a:cubicBezTo>
                  <a:cubicBezTo>
                    <a:pt x="164" y="9"/>
                    <a:pt x="162" y="9"/>
                    <a:pt x="160" y="8"/>
                  </a:cubicBezTo>
                  <a:cubicBezTo>
                    <a:pt x="158" y="7"/>
                    <a:pt x="156" y="7"/>
                    <a:pt x="154" y="6"/>
                  </a:cubicBezTo>
                  <a:close/>
                  <a:moveTo>
                    <a:pt x="136" y="26"/>
                  </a:moveTo>
                  <a:cubicBezTo>
                    <a:pt x="135" y="26"/>
                    <a:pt x="135" y="26"/>
                    <a:pt x="135" y="27"/>
                  </a:cubicBezTo>
                  <a:cubicBezTo>
                    <a:pt x="134" y="26"/>
                    <a:pt x="133" y="26"/>
                    <a:pt x="132" y="26"/>
                  </a:cubicBezTo>
                  <a:cubicBezTo>
                    <a:pt x="133" y="26"/>
                    <a:pt x="135" y="26"/>
                    <a:pt x="136" y="26"/>
                  </a:cubicBezTo>
                  <a:close/>
                  <a:moveTo>
                    <a:pt x="135" y="28"/>
                  </a:moveTo>
                  <a:cubicBezTo>
                    <a:pt x="135" y="29"/>
                    <a:pt x="134" y="29"/>
                    <a:pt x="134" y="29"/>
                  </a:cubicBezTo>
                  <a:cubicBezTo>
                    <a:pt x="134" y="29"/>
                    <a:pt x="133" y="29"/>
                    <a:pt x="133" y="29"/>
                  </a:cubicBezTo>
                  <a:cubicBezTo>
                    <a:pt x="134" y="29"/>
                    <a:pt x="134" y="29"/>
                    <a:pt x="135" y="28"/>
                  </a:cubicBezTo>
                  <a:cubicBezTo>
                    <a:pt x="135" y="28"/>
                    <a:pt x="135" y="28"/>
                    <a:pt x="135" y="28"/>
                  </a:cubicBezTo>
                  <a:close/>
                  <a:moveTo>
                    <a:pt x="120" y="31"/>
                  </a:moveTo>
                  <a:cubicBezTo>
                    <a:pt x="120" y="31"/>
                    <a:pt x="119" y="31"/>
                    <a:pt x="118" y="31"/>
                  </a:cubicBezTo>
                  <a:cubicBezTo>
                    <a:pt x="118" y="31"/>
                    <a:pt x="118" y="31"/>
                    <a:pt x="118" y="31"/>
                  </a:cubicBezTo>
                  <a:cubicBezTo>
                    <a:pt x="119" y="31"/>
                    <a:pt x="120" y="31"/>
                    <a:pt x="121" y="31"/>
                  </a:cubicBezTo>
                  <a:cubicBezTo>
                    <a:pt x="121" y="31"/>
                    <a:pt x="121" y="31"/>
                    <a:pt x="120" y="31"/>
                  </a:cubicBezTo>
                  <a:close/>
                  <a:moveTo>
                    <a:pt x="118" y="29"/>
                  </a:moveTo>
                  <a:cubicBezTo>
                    <a:pt x="117" y="29"/>
                    <a:pt x="117" y="29"/>
                    <a:pt x="116" y="29"/>
                  </a:cubicBezTo>
                  <a:cubicBezTo>
                    <a:pt x="117" y="28"/>
                    <a:pt x="119" y="27"/>
                    <a:pt x="120" y="27"/>
                  </a:cubicBezTo>
                  <a:cubicBezTo>
                    <a:pt x="121" y="27"/>
                    <a:pt x="121" y="26"/>
                    <a:pt x="122" y="26"/>
                  </a:cubicBezTo>
                  <a:cubicBezTo>
                    <a:pt x="121" y="27"/>
                    <a:pt x="120" y="28"/>
                    <a:pt x="118" y="29"/>
                  </a:cubicBezTo>
                  <a:close/>
                  <a:moveTo>
                    <a:pt x="122" y="24"/>
                  </a:moveTo>
                  <a:cubicBezTo>
                    <a:pt x="120" y="24"/>
                    <a:pt x="119" y="24"/>
                    <a:pt x="118" y="24"/>
                  </a:cubicBezTo>
                  <a:cubicBezTo>
                    <a:pt x="118" y="24"/>
                    <a:pt x="118" y="23"/>
                    <a:pt x="119" y="23"/>
                  </a:cubicBezTo>
                  <a:cubicBezTo>
                    <a:pt x="120" y="24"/>
                    <a:pt x="121" y="24"/>
                    <a:pt x="122" y="24"/>
                  </a:cubicBezTo>
                  <a:cubicBezTo>
                    <a:pt x="122" y="24"/>
                    <a:pt x="122" y="24"/>
                    <a:pt x="122" y="24"/>
                  </a:cubicBezTo>
                  <a:close/>
                  <a:moveTo>
                    <a:pt x="117" y="16"/>
                  </a:moveTo>
                  <a:cubicBezTo>
                    <a:pt x="116" y="16"/>
                    <a:pt x="116" y="16"/>
                    <a:pt x="116" y="16"/>
                  </a:cubicBezTo>
                  <a:cubicBezTo>
                    <a:pt x="117" y="16"/>
                    <a:pt x="117" y="15"/>
                    <a:pt x="116" y="15"/>
                  </a:cubicBezTo>
                  <a:cubicBezTo>
                    <a:pt x="115" y="15"/>
                    <a:pt x="113" y="15"/>
                    <a:pt x="112" y="16"/>
                  </a:cubicBezTo>
                  <a:cubicBezTo>
                    <a:pt x="111" y="16"/>
                    <a:pt x="111" y="16"/>
                    <a:pt x="111" y="16"/>
                  </a:cubicBezTo>
                  <a:cubicBezTo>
                    <a:pt x="111" y="15"/>
                    <a:pt x="110" y="15"/>
                    <a:pt x="110" y="15"/>
                  </a:cubicBezTo>
                  <a:cubicBezTo>
                    <a:pt x="113" y="14"/>
                    <a:pt x="115" y="13"/>
                    <a:pt x="118" y="12"/>
                  </a:cubicBezTo>
                  <a:cubicBezTo>
                    <a:pt x="119" y="12"/>
                    <a:pt x="119" y="12"/>
                    <a:pt x="119" y="12"/>
                  </a:cubicBezTo>
                  <a:cubicBezTo>
                    <a:pt x="121" y="12"/>
                    <a:pt x="122" y="12"/>
                    <a:pt x="123" y="13"/>
                  </a:cubicBezTo>
                  <a:cubicBezTo>
                    <a:pt x="121" y="14"/>
                    <a:pt x="119" y="15"/>
                    <a:pt x="117" y="16"/>
                  </a:cubicBezTo>
                  <a:close/>
                  <a:moveTo>
                    <a:pt x="107" y="24"/>
                  </a:moveTo>
                  <a:cubicBezTo>
                    <a:pt x="108" y="24"/>
                    <a:pt x="109" y="24"/>
                    <a:pt x="110" y="24"/>
                  </a:cubicBezTo>
                  <a:cubicBezTo>
                    <a:pt x="109" y="25"/>
                    <a:pt x="108" y="25"/>
                    <a:pt x="107" y="25"/>
                  </a:cubicBezTo>
                  <a:cubicBezTo>
                    <a:pt x="107" y="25"/>
                    <a:pt x="106" y="25"/>
                    <a:pt x="105" y="25"/>
                  </a:cubicBezTo>
                  <a:cubicBezTo>
                    <a:pt x="106" y="25"/>
                    <a:pt x="107" y="24"/>
                    <a:pt x="107" y="24"/>
                  </a:cubicBezTo>
                  <a:close/>
                  <a:moveTo>
                    <a:pt x="100" y="22"/>
                  </a:moveTo>
                  <a:cubicBezTo>
                    <a:pt x="101" y="22"/>
                    <a:pt x="102" y="22"/>
                    <a:pt x="102" y="21"/>
                  </a:cubicBezTo>
                  <a:cubicBezTo>
                    <a:pt x="104" y="22"/>
                    <a:pt x="105" y="22"/>
                    <a:pt x="106" y="22"/>
                  </a:cubicBezTo>
                  <a:cubicBezTo>
                    <a:pt x="106" y="22"/>
                    <a:pt x="106" y="22"/>
                    <a:pt x="105" y="22"/>
                  </a:cubicBezTo>
                  <a:cubicBezTo>
                    <a:pt x="104" y="22"/>
                    <a:pt x="102" y="22"/>
                    <a:pt x="100" y="22"/>
                  </a:cubicBezTo>
                  <a:close/>
                  <a:moveTo>
                    <a:pt x="103" y="8"/>
                  </a:moveTo>
                  <a:cubicBezTo>
                    <a:pt x="104" y="7"/>
                    <a:pt x="104" y="7"/>
                    <a:pt x="105" y="7"/>
                  </a:cubicBezTo>
                  <a:cubicBezTo>
                    <a:pt x="106" y="7"/>
                    <a:pt x="106" y="7"/>
                    <a:pt x="106" y="7"/>
                  </a:cubicBezTo>
                  <a:cubicBezTo>
                    <a:pt x="105" y="7"/>
                    <a:pt x="104" y="7"/>
                    <a:pt x="103" y="8"/>
                  </a:cubicBezTo>
                  <a:close/>
                  <a:moveTo>
                    <a:pt x="104" y="17"/>
                  </a:moveTo>
                  <a:cubicBezTo>
                    <a:pt x="103" y="17"/>
                    <a:pt x="103" y="17"/>
                    <a:pt x="102" y="17"/>
                  </a:cubicBezTo>
                  <a:cubicBezTo>
                    <a:pt x="101" y="18"/>
                    <a:pt x="99" y="18"/>
                    <a:pt x="97" y="18"/>
                  </a:cubicBezTo>
                  <a:cubicBezTo>
                    <a:pt x="97" y="18"/>
                    <a:pt x="97" y="18"/>
                    <a:pt x="97" y="18"/>
                  </a:cubicBezTo>
                  <a:cubicBezTo>
                    <a:pt x="97" y="18"/>
                    <a:pt x="97" y="18"/>
                    <a:pt x="97" y="18"/>
                  </a:cubicBezTo>
                  <a:cubicBezTo>
                    <a:pt x="99" y="18"/>
                    <a:pt x="101" y="17"/>
                    <a:pt x="102" y="16"/>
                  </a:cubicBezTo>
                  <a:cubicBezTo>
                    <a:pt x="103" y="16"/>
                    <a:pt x="103" y="17"/>
                    <a:pt x="104" y="17"/>
                  </a:cubicBezTo>
                  <a:close/>
                  <a:moveTo>
                    <a:pt x="100" y="11"/>
                  </a:moveTo>
                  <a:cubicBezTo>
                    <a:pt x="99" y="12"/>
                    <a:pt x="98" y="12"/>
                    <a:pt x="97" y="12"/>
                  </a:cubicBezTo>
                  <a:cubicBezTo>
                    <a:pt x="97" y="12"/>
                    <a:pt x="97" y="12"/>
                    <a:pt x="97" y="12"/>
                  </a:cubicBezTo>
                  <a:cubicBezTo>
                    <a:pt x="97" y="12"/>
                    <a:pt x="98" y="11"/>
                    <a:pt x="98" y="11"/>
                  </a:cubicBezTo>
                  <a:cubicBezTo>
                    <a:pt x="99" y="11"/>
                    <a:pt x="100" y="11"/>
                    <a:pt x="102" y="11"/>
                  </a:cubicBezTo>
                  <a:cubicBezTo>
                    <a:pt x="101" y="11"/>
                    <a:pt x="101" y="11"/>
                    <a:pt x="100" y="11"/>
                  </a:cubicBezTo>
                  <a:close/>
                  <a:moveTo>
                    <a:pt x="102" y="24"/>
                  </a:moveTo>
                  <a:cubicBezTo>
                    <a:pt x="102" y="24"/>
                    <a:pt x="101" y="25"/>
                    <a:pt x="100" y="25"/>
                  </a:cubicBezTo>
                  <a:cubicBezTo>
                    <a:pt x="97" y="25"/>
                    <a:pt x="95" y="25"/>
                    <a:pt x="93" y="25"/>
                  </a:cubicBezTo>
                  <a:cubicBezTo>
                    <a:pt x="93" y="24"/>
                    <a:pt x="93" y="24"/>
                    <a:pt x="94" y="24"/>
                  </a:cubicBezTo>
                  <a:cubicBezTo>
                    <a:pt x="97" y="24"/>
                    <a:pt x="99" y="24"/>
                    <a:pt x="102" y="24"/>
                  </a:cubicBezTo>
                  <a:close/>
                  <a:moveTo>
                    <a:pt x="93" y="10"/>
                  </a:moveTo>
                  <a:cubicBezTo>
                    <a:pt x="93" y="10"/>
                    <a:pt x="93" y="11"/>
                    <a:pt x="92" y="11"/>
                  </a:cubicBezTo>
                  <a:cubicBezTo>
                    <a:pt x="91" y="11"/>
                    <a:pt x="89" y="12"/>
                    <a:pt x="88" y="12"/>
                  </a:cubicBezTo>
                  <a:cubicBezTo>
                    <a:pt x="87" y="13"/>
                    <a:pt x="87" y="13"/>
                    <a:pt x="87" y="13"/>
                  </a:cubicBezTo>
                  <a:cubicBezTo>
                    <a:pt x="86" y="13"/>
                    <a:pt x="86" y="14"/>
                    <a:pt x="85" y="14"/>
                  </a:cubicBezTo>
                  <a:cubicBezTo>
                    <a:pt x="87" y="12"/>
                    <a:pt x="90" y="11"/>
                    <a:pt x="93" y="10"/>
                  </a:cubicBezTo>
                  <a:cubicBezTo>
                    <a:pt x="94" y="9"/>
                    <a:pt x="95" y="9"/>
                    <a:pt x="96" y="9"/>
                  </a:cubicBezTo>
                  <a:cubicBezTo>
                    <a:pt x="95" y="9"/>
                    <a:pt x="94" y="10"/>
                    <a:pt x="93" y="10"/>
                  </a:cubicBezTo>
                  <a:close/>
                  <a:moveTo>
                    <a:pt x="92" y="8"/>
                  </a:moveTo>
                  <a:cubicBezTo>
                    <a:pt x="78" y="11"/>
                    <a:pt x="65" y="20"/>
                    <a:pt x="55" y="27"/>
                  </a:cubicBezTo>
                  <a:cubicBezTo>
                    <a:pt x="50" y="30"/>
                    <a:pt x="46" y="34"/>
                    <a:pt x="42" y="37"/>
                  </a:cubicBezTo>
                  <a:cubicBezTo>
                    <a:pt x="41" y="37"/>
                    <a:pt x="41" y="37"/>
                    <a:pt x="41" y="38"/>
                  </a:cubicBezTo>
                  <a:cubicBezTo>
                    <a:pt x="41" y="38"/>
                    <a:pt x="41" y="38"/>
                    <a:pt x="41" y="38"/>
                  </a:cubicBezTo>
                  <a:cubicBezTo>
                    <a:pt x="40" y="38"/>
                    <a:pt x="39" y="38"/>
                    <a:pt x="39" y="39"/>
                  </a:cubicBezTo>
                  <a:cubicBezTo>
                    <a:pt x="42" y="35"/>
                    <a:pt x="46" y="32"/>
                    <a:pt x="51" y="29"/>
                  </a:cubicBezTo>
                  <a:cubicBezTo>
                    <a:pt x="57" y="24"/>
                    <a:pt x="65" y="19"/>
                    <a:pt x="72" y="15"/>
                  </a:cubicBezTo>
                  <a:cubicBezTo>
                    <a:pt x="79" y="12"/>
                    <a:pt x="87" y="9"/>
                    <a:pt x="94" y="7"/>
                  </a:cubicBezTo>
                  <a:cubicBezTo>
                    <a:pt x="94" y="7"/>
                    <a:pt x="94" y="7"/>
                    <a:pt x="95" y="7"/>
                  </a:cubicBezTo>
                  <a:cubicBezTo>
                    <a:pt x="94" y="8"/>
                    <a:pt x="93" y="8"/>
                    <a:pt x="92" y="8"/>
                  </a:cubicBezTo>
                  <a:close/>
                  <a:moveTo>
                    <a:pt x="42" y="39"/>
                  </a:moveTo>
                  <a:cubicBezTo>
                    <a:pt x="42" y="39"/>
                    <a:pt x="42" y="39"/>
                    <a:pt x="42" y="39"/>
                  </a:cubicBezTo>
                  <a:cubicBezTo>
                    <a:pt x="44" y="38"/>
                    <a:pt x="47" y="37"/>
                    <a:pt x="49" y="36"/>
                  </a:cubicBezTo>
                  <a:cubicBezTo>
                    <a:pt x="49" y="37"/>
                    <a:pt x="49" y="37"/>
                    <a:pt x="49" y="37"/>
                  </a:cubicBezTo>
                  <a:cubicBezTo>
                    <a:pt x="49" y="38"/>
                    <a:pt x="48" y="38"/>
                    <a:pt x="48" y="39"/>
                  </a:cubicBezTo>
                  <a:cubicBezTo>
                    <a:pt x="47" y="40"/>
                    <a:pt x="46" y="40"/>
                    <a:pt x="45" y="41"/>
                  </a:cubicBezTo>
                  <a:cubicBezTo>
                    <a:pt x="46" y="40"/>
                    <a:pt x="47" y="39"/>
                    <a:pt x="49" y="38"/>
                  </a:cubicBezTo>
                  <a:cubicBezTo>
                    <a:pt x="49" y="37"/>
                    <a:pt x="48" y="36"/>
                    <a:pt x="48" y="37"/>
                  </a:cubicBezTo>
                  <a:cubicBezTo>
                    <a:pt x="46" y="39"/>
                    <a:pt x="44" y="40"/>
                    <a:pt x="42" y="42"/>
                  </a:cubicBezTo>
                  <a:cubicBezTo>
                    <a:pt x="42" y="42"/>
                    <a:pt x="41" y="42"/>
                    <a:pt x="41" y="42"/>
                  </a:cubicBezTo>
                  <a:cubicBezTo>
                    <a:pt x="41" y="43"/>
                    <a:pt x="40" y="43"/>
                    <a:pt x="40" y="44"/>
                  </a:cubicBezTo>
                  <a:cubicBezTo>
                    <a:pt x="40" y="44"/>
                    <a:pt x="40" y="44"/>
                    <a:pt x="39" y="44"/>
                  </a:cubicBezTo>
                  <a:cubicBezTo>
                    <a:pt x="40" y="43"/>
                    <a:pt x="41" y="41"/>
                    <a:pt x="42" y="39"/>
                  </a:cubicBezTo>
                  <a:close/>
                  <a:moveTo>
                    <a:pt x="41" y="46"/>
                  </a:moveTo>
                  <a:cubicBezTo>
                    <a:pt x="42" y="46"/>
                    <a:pt x="43" y="45"/>
                    <a:pt x="44" y="44"/>
                  </a:cubicBezTo>
                  <a:cubicBezTo>
                    <a:pt x="42" y="47"/>
                    <a:pt x="40" y="50"/>
                    <a:pt x="38" y="53"/>
                  </a:cubicBezTo>
                  <a:cubicBezTo>
                    <a:pt x="38" y="53"/>
                    <a:pt x="37" y="54"/>
                    <a:pt x="37" y="54"/>
                  </a:cubicBezTo>
                  <a:cubicBezTo>
                    <a:pt x="37" y="54"/>
                    <a:pt x="37" y="54"/>
                    <a:pt x="37" y="54"/>
                  </a:cubicBezTo>
                  <a:cubicBezTo>
                    <a:pt x="38" y="52"/>
                    <a:pt x="39" y="49"/>
                    <a:pt x="41" y="46"/>
                  </a:cubicBezTo>
                  <a:close/>
                  <a:moveTo>
                    <a:pt x="36" y="50"/>
                  </a:moveTo>
                  <a:cubicBezTo>
                    <a:pt x="36" y="50"/>
                    <a:pt x="36" y="50"/>
                    <a:pt x="37" y="49"/>
                  </a:cubicBezTo>
                  <a:cubicBezTo>
                    <a:pt x="37" y="50"/>
                    <a:pt x="37" y="50"/>
                    <a:pt x="37" y="50"/>
                  </a:cubicBezTo>
                  <a:cubicBezTo>
                    <a:pt x="36" y="52"/>
                    <a:pt x="35" y="54"/>
                    <a:pt x="34" y="57"/>
                  </a:cubicBezTo>
                  <a:cubicBezTo>
                    <a:pt x="33" y="57"/>
                    <a:pt x="32" y="58"/>
                    <a:pt x="31" y="59"/>
                  </a:cubicBezTo>
                  <a:cubicBezTo>
                    <a:pt x="33" y="56"/>
                    <a:pt x="34" y="53"/>
                    <a:pt x="36" y="50"/>
                  </a:cubicBezTo>
                  <a:close/>
                  <a:moveTo>
                    <a:pt x="35" y="46"/>
                  </a:moveTo>
                  <a:cubicBezTo>
                    <a:pt x="36" y="45"/>
                    <a:pt x="37" y="44"/>
                    <a:pt x="38" y="43"/>
                  </a:cubicBezTo>
                  <a:cubicBezTo>
                    <a:pt x="37" y="44"/>
                    <a:pt x="36" y="45"/>
                    <a:pt x="36" y="46"/>
                  </a:cubicBezTo>
                  <a:cubicBezTo>
                    <a:pt x="35" y="46"/>
                    <a:pt x="35" y="46"/>
                    <a:pt x="35" y="46"/>
                  </a:cubicBezTo>
                  <a:cubicBezTo>
                    <a:pt x="35" y="46"/>
                    <a:pt x="35" y="46"/>
                    <a:pt x="35" y="46"/>
                  </a:cubicBezTo>
                  <a:close/>
                  <a:moveTo>
                    <a:pt x="32" y="55"/>
                  </a:moveTo>
                  <a:cubicBezTo>
                    <a:pt x="31" y="57"/>
                    <a:pt x="30" y="58"/>
                    <a:pt x="29" y="60"/>
                  </a:cubicBezTo>
                  <a:cubicBezTo>
                    <a:pt x="28" y="60"/>
                    <a:pt x="28" y="60"/>
                    <a:pt x="28" y="60"/>
                  </a:cubicBezTo>
                  <a:lnTo>
                    <a:pt x="32" y="55"/>
                  </a:lnTo>
                  <a:close/>
                  <a:moveTo>
                    <a:pt x="28" y="54"/>
                  </a:moveTo>
                  <a:cubicBezTo>
                    <a:pt x="30" y="51"/>
                    <a:pt x="32" y="49"/>
                    <a:pt x="34" y="47"/>
                  </a:cubicBezTo>
                  <a:cubicBezTo>
                    <a:pt x="33" y="48"/>
                    <a:pt x="32" y="50"/>
                    <a:pt x="31" y="51"/>
                  </a:cubicBezTo>
                  <a:cubicBezTo>
                    <a:pt x="30" y="52"/>
                    <a:pt x="29" y="53"/>
                    <a:pt x="28" y="54"/>
                  </a:cubicBezTo>
                  <a:close/>
                  <a:moveTo>
                    <a:pt x="31" y="79"/>
                  </a:moveTo>
                  <a:cubicBezTo>
                    <a:pt x="30" y="80"/>
                    <a:pt x="29" y="81"/>
                    <a:pt x="28" y="82"/>
                  </a:cubicBezTo>
                  <a:cubicBezTo>
                    <a:pt x="27" y="82"/>
                    <a:pt x="25" y="83"/>
                    <a:pt x="24" y="84"/>
                  </a:cubicBezTo>
                  <a:cubicBezTo>
                    <a:pt x="25" y="83"/>
                    <a:pt x="25" y="81"/>
                    <a:pt x="26" y="80"/>
                  </a:cubicBezTo>
                  <a:cubicBezTo>
                    <a:pt x="28" y="80"/>
                    <a:pt x="29" y="79"/>
                    <a:pt x="31" y="79"/>
                  </a:cubicBezTo>
                  <a:close/>
                  <a:moveTo>
                    <a:pt x="23" y="83"/>
                  </a:moveTo>
                  <a:cubicBezTo>
                    <a:pt x="22" y="83"/>
                    <a:pt x="22" y="83"/>
                    <a:pt x="22" y="83"/>
                  </a:cubicBezTo>
                  <a:cubicBezTo>
                    <a:pt x="22" y="82"/>
                    <a:pt x="23" y="81"/>
                    <a:pt x="24" y="80"/>
                  </a:cubicBezTo>
                  <a:cubicBezTo>
                    <a:pt x="24" y="80"/>
                    <a:pt x="24" y="80"/>
                    <a:pt x="24" y="80"/>
                  </a:cubicBezTo>
                  <a:cubicBezTo>
                    <a:pt x="24" y="80"/>
                    <a:pt x="24" y="80"/>
                    <a:pt x="24" y="80"/>
                  </a:cubicBezTo>
                  <a:cubicBezTo>
                    <a:pt x="24" y="81"/>
                    <a:pt x="23" y="82"/>
                    <a:pt x="23" y="83"/>
                  </a:cubicBezTo>
                  <a:close/>
                  <a:moveTo>
                    <a:pt x="22" y="98"/>
                  </a:moveTo>
                  <a:cubicBezTo>
                    <a:pt x="24" y="103"/>
                    <a:pt x="25" y="109"/>
                    <a:pt x="26" y="115"/>
                  </a:cubicBezTo>
                  <a:cubicBezTo>
                    <a:pt x="26" y="117"/>
                    <a:pt x="26" y="118"/>
                    <a:pt x="27" y="120"/>
                  </a:cubicBezTo>
                  <a:cubicBezTo>
                    <a:pt x="25" y="114"/>
                    <a:pt x="23" y="108"/>
                    <a:pt x="22" y="102"/>
                  </a:cubicBezTo>
                  <a:cubicBezTo>
                    <a:pt x="22" y="101"/>
                    <a:pt x="22" y="99"/>
                    <a:pt x="22" y="98"/>
                  </a:cubicBezTo>
                  <a:close/>
                  <a:moveTo>
                    <a:pt x="27" y="139"/>
                  </a:moveTo>
                  <a:cubicBezTo>
                    <a:pt x="27" y="139"/>
                    <a:pt x="27" y="139"/>
                    <a:pt x="27" y="139"/>
                  </a:cubicBezTo>
                  <a:cubicBezTo>
                    <a:pt x="26" y="140"/>
                    <a:pt x="27" y="140"/>
                    <a:pt x="27" y="140"/>
                  </a:cubicBezTo>
                  <a:cubicBezTo>
                    <a:pt x="27" y="141"/>
                    <a:pt x="27" y="141"/>
                    <a:pt x="27" y="141"/>
                  </a:cubicBezTo>
                  <a:cubicBezTo>
                    <a:pt x="25" y="137"/>
                    <a:pt x="24" y="133"/>
                    <a:pt x="23" y="129"/>
                  </a:cubicBezTo>
                  <a:cubicBezTo>
                    <a:pt x="23" y="127"/>
                    <a:pt x="23" y="125"/>
                    <a:pt x="23" y="123"/>
                  </a:cubicBezTo>
                  <a:cubicBezTo>
                    <a:pt x="22" y="121"/>
                    <a:pt x="22" y="118"/>
                    <a:pt x="22" y="115"/>
                  </a:cubicBezTo>
                  <a:cubicBezTo>
                    <a:pt x="24" y="123"/>
                    <a:pt x="25" y="131"/>
                    <a:pt x="27" y="139"/>
                  </a:cubicBezTo>
                  <a:close/>
                  <a:moveTo>
                    <a:pt x="25" y="156"/>
                  </a:moveTo>
                  <a:cubicBezTo>
                    <a:pt x="23" y="153"/>
                    <a:pt x="22" y="149"/>
                    <a:pt x="21" y="146"/>
                  </a:cubicBezTo>
                  <a:cubicBezTo>
                    <a:pt x="21" y="145"/>
                    <a:pt x="20" y="145"/>
                    <a:pt x="20" y="144"/>
                  </a:cubicBezTo>
                  <a:cubicBezTo>
                    <a:pt x="20" y="144"/>
                    <a:pt x="20" y="144"/>
                    <a:pt x="20" y="144"/>
                  </a:cubicBezTo>
                  <a:cubicBezTo>
                    <a:pt x="22" y="147"/>
                    <a:pt x="23" y="150"/>
                    <a:pt x="25" y="154"/>
                  </a:cubicBezTo>
                  <a:cubicBezTo>
                    <a:pt x="25" y="154"/>
                    <a:pt x="25" y="155"/>
                    <a:pt x="25" y="156"/>
                  </a:cubicBezTo>
                  <a:cubicBezTo>
                    <a:pt x="25" y="156"/>
                    <a:pt x="25" y="156"/>
                    <a:pt x="25" y="156"/>
                  </a:cubicBezTo>
                  <a:close/>
                  <a:moveTo>
                    <a:pt x="29" y="163"/>
                  </a:moveTo>
                  <a:cubicBezTo>
                    <a:pt x="30" y="164"/>
                    <a:pt x="30" y="165"/>
                    <a:pt x="30" y="167"/>
                  </a:cubicBezTo>
                  <a:cubicBezTo>
                    <a:pt x="29" y="164"/>
                    <a:pt x="29" y="162"/>
                    <a:pt x="28" y="160"/>
                  </a:cubicBezTo>
                  <a:cubicBezTo>
                    <a:pt x="28" y="161"/>
                    <a:pt x="29" y="162"/>
                    <a:pt x="29" y="163"/>
                  </a:cubicBezTo>
                  <a:close/>
                  <a:moveTo>
                    <a:pt x="29" y="148"/>
                  </a:moveTo>
                  <a:cubicBezTo>
                    <a:pt x="29" y="147"/>
                    <a:pt x="29" y="146"/>
                    <a:pt x="29" y="145"/>
                  </a:cubicBezTo>
                  <a:cubicBezTo>
                    <a:pt x="30" y="143"/>
                    <a:pt x="30" y="142"/>
                    <a:pt x="31" y="140"/>
                  </a:cubicBezTo>
                  <a:cubicBezTo>
                    <a:pt x="31" y="141"/>
                    <a:pt x="31" y="141"/>
                    <a:pt x="31" y="141"/>
                  </a:cubicBezTo>
                  <a:cubicBezTo>
                    <a:pt x="31" y="142"/>
                    <a:pt x="31" y="143"/>
                    <a:pt x="32" y="144"/>
                  </a:cubicBezTo>
                  <a:cubicBezTo>
                    <a:pt x="32" y="147"/>
                    <a:pt x="33" y="151"/>
                    <a:pt x="33" y="155"/>
                  </a:cubicBezTo>
                  <a:cubicBezTo>
                    <a:pt x="32" y="153"/>
                    <a:pt x="31" y="151"/>
                    <a:pt x="30" y="149"/>
                  </a:cubicBezTo>
                  <a:cubicBezTo>
                    <a:pt x="30" y="149"/>
                    <a:pt x="30" y="149"/>
                    <a:pt x="30" y="149"/>
                  </a:cubicBezTo>
                  <a:cubicBezTo>
                    <a:pt x="30" y="149"/>
                    <a:pt x="30" y="148"/>
                    <a:pt x="29" y="148"/>
                  </a:cubicBezTo>
                  <a:close/>
                  <a:moveTo>
                    <a:pt x="35" y="166"/>
                  </a:moveTo>
                  <a:cubicBezTo>
                    <a:pt x="36" y="168"/>
                    <a:pt x="36" y="169"/>
                    <a:pt x="36" y="171"/>
                  </a:cubicBezTo>
                  <a:cubicBezTo>
                    <a:pt x="35" y="166"/>
                    <a:pt x="33" y="161"/>
                    <a:pt x="30" y="156"/>
                  </a:cubicBezTo>
                  <a:cubicBezTo>
                    <a:pt x="30" y="156"/>
                    <a:pt x="30" y="155"/>
                    <a:pt x="30" y="155"/>
                  </a:cubicBezTo>
                  <a:cubicBezTo>
                    <a:pt x="32" y="159"/>
                    <a:pt x="33" y="162"/>
                    <a:pt x="35" y="166"/>
                  </a:cubicBezTo>
                  <a:close/>
                  <a:moveTo>
                    <a:pt x="38" y="182"/>
                  </a:moveTo>
                  <a:cubicBezTo>
                    <a:pt x="39" y="183"/>
                    <a:pt x="39" y="185"/>
                    <a:pt x="39" y="186"/>
                  </a:cubicBezTo>
                  <a:cubicBezTo>
                    <a:pt x="39" y="186"/>
                    <a:pt x="39" y="186"/>
                    <a:pt x="39" y="186"/>
                  </a:cubicBezTo>
                  <a:cubicBezTo>
                    <a:pt x="38" y="184"/>
                    <a:pt x="37" y="182"/>
                    <a:pt x="35" y="180"/>
                  </a:cubicBezTo>
                  <a:cubicBezTo>
                    <a:pt x="34" y="178"/>
                    <a:pt x="33" y="175"/>
                    <a:pt x="32" y="173"/>
                  </a:cubicBezTo>
                  <a:cubicBezTo>
                    <a:pt x="32" y="171"/>
                    <a:pt x="32" y="170"/>
                    <a:pt x="31" y="168"/>
                  </a:cubicBezTo>
                  <a:cubicBezTo>
                    <a:pt x="34" y="173"/>
                    <a:pt x="36" y="177"/>
                    <a:pt x="38" y="182"/>
                  </a:cubicBezTo>
                  <a:close/>
                  <a:moveTo>
                    <a:pt x="32" y="177"/>
                  </a:moveTo>
                  <a:cubicBezTo>
                    <a:pt x="32" y="177"/>
                    <a:pt x="32" y="178"/>
                    <a:pt x="32" y="178"/>
                  </a:cubicBezTo>
                  <a:cubicBezTo>
                    <a:pt x="34" y="182"/>
                    <a:pt x="37" y="186"/>
                    <a:pt x="39" y="190"/>
                  </a:cubicBezTo>
                  <a:cubicBezTo>
                    <a:pt x="39" y="190"/>
                    <a:pt x="39" y="190"/>
                    <a:pt x="39" y="191"/>
                  </a:cubicBezTo>
                  <a:cubicBezTo>
                    <a:pt x="36" y="188"/>
                    <a:pt x="34" y="185"/>
                    <a:pt x="32" y="183"/>
                  </a:cubicBezTo>
                  <a:cubicBezTo>
                    <a:pt x="32" y="182"/>
                    <a:pt x="32" y="182"/>
                    <a:pt x="32" y="182"/>
                  </a:cubicBezTo>
                  <a:cubicBezTo>
                    <a:pt x="32" y="182"/>
                    <a:pt x="32" y="182"/>
                    <a:pt x="32" y="181"/>
                  </a:cubicBezTo>
                  <a:cubicBezTo>
                    <a:pt x="32" y="180"/>
                    <a:pt x="32" y="179"/>
                    <a:pt x="32" y="177"/>
                  </a:cubicBezTo>
                  <a:close/>
                  <a:moveTo>
                    <a:pt x="38" y="192"/>
                  </a:moveTo>
                  <a:cubicBezTo>
                    <a:pt x="38" y="192"/>
                    <a:pt x="38" y="193"/>
                    <a:pt x="38" y="193"/>
                  </a:cubicBezTo>
                  <a:cubicBezTo>
                    <a:pt x="38" y="192"/>
                    <a:pt x="37" y="192"/>
                    <a:pt x="37" y="192"/>
                  </a:cubicBezTo>
                  <a:cubicBezTo>
                    <a:pt x="36" y="190"/>
                    <a:pt x="36" y="189"/>
                    <a:pt x="35" y="188"/>
                  </a:cubicBezTo>
                  <a:cubicBezTo>
                    <a:pt x="36" y="189"/>
                    <a:pt x="37" y="191"/>
                    <a:pt x="38" y="192"/>
                  </a:cubicBezTo>
                  <a:close/>
                  <a:moveTo>
                    <a:pt x="39" y="197"/>
                  </a:moveTo>
                  <a:cubicBezTo>
                    <a:pt x="39" y="196"/>
                    <a:pt x="39" y="196"/>
                    <a:pt x="38" y="196"/>
                  </a:cubicBezTo>
                  <a:cubicBezTo>
                    <a:pt x="39" y="196"/>
                    <a:pt x="39" y="196"/>
                    <a:pt x="39" y="196"/>
                  </a:cubicBezTo>
                  <a:cubicBezTo>
                    <a:pt x="41" y="199"/>
                    <a:pt x="44" y="202"/>
                    <a:pt x="48" y="204"/>
                  </a:cubicBezTo>
                  <a:cubicBezTo>
                    <a:pt x="48" y="204"/>
                    <a:pt x="49" y="204"/>
                    <a:pt x="49" y="203"/>
                  </a:cubicBezTo>
                  <a:cubicBezTo>
                    <a:pt x="49" y="204"/>
                    <a:pt x="50" y="205"/>
                    <a:pt x="50" y="205"/>
                  </a:cubicBezTo>
                  <a:cubicBezTo>
                    <a:pt x="50" y="205"/>
                    <a:pt x="49" y="205"/>
                    <a:pt x="49" y="204"/>
                  </a:cubicBezTo>
                  <a:cubicBezTo>
                    <a:pt x="48" y="204"/>
                    <a:pt x="48" y="205"/>
                    <a:pt x="48" y="206"/>
                  </a:cubicBezTo>
                  <a:cubicBezTo>
                    <a:pt x="50" y="207"/>
                    <a:pt x="52" y="208"/>
                    <a:pt x="54" y="209"/>
                  </a:cubicBezTo>
                  <a:cubicBezTo>
                    <a:pt x="54" y="210"/>
                    <a:pt x="55" y="211"/>
                    <a:pt x="56" y="212"/>
                  </a:cubicBezTo>
                  <a:cubicBezTo>
                    <a:pt x="54" y="210"/>
                    <a:pt x="51" y="209"/>
                    <a:pt x="49" y="208"/>
                  </a:cubicBezTo>
                  <a:cubicBezTo>
                    <a:pt x="46" y="205"/>
                    <a:pt x="42" y="201"/>
                    <a:pt x="39" y="197"/>
                  </a:cubicBezTo>
                  <a:close/>
                  <a:moveTo>
                    <a:pt x="51" y="212"/>
                  </a:moveTo>
                  <a:cubicBezTo>
                    <a:pt x="52" y="214"/>
                    <a:pt x="54" y="216"/>
                    <a:pt x="56" y="218"/>
                  </a:cubicBezTo>
                  <a:cubicBezTo>
                    <a:pt x="56" y="217"/>
                    <a:pt x="56" y="217"/>
                    <a:pt x="56" y="217"/>
                  </a:cubicBezTo>
                  <a:cubicBezTo>
                    <a:pt x="55" y="217"/>
                    <a:pt x="54" y="216"/>
                    <a:pt x="52" y="215"/>
                  </a:cubicBezTo>
                  <a:cubicBezTo>
                    <a:pt x="51" y="214"/>
                    <a:pt x="50" y="212"/>
                    <a:pt x="49" y="210"/>
                  </a:cubicBezTo>
                  <a:cubicBezTo>
                    <a:pt x="49" y="211"/>
                    <a:pt x="50" y="211"/>
                    <a:pt x="51" y="212"/>
                  </a:cubicBezTo>
                  <a:close/>
                  <a:moveTo>
                    <a:pt x="54" y="220"/>
                  </a:moveTo>
                  <a:cubicBezTo>
                    <a:pt x="55" y="221"/>
                    <a:pt x="56" y="222"/>
                    <a:pt x="57" y="223"/>
                  </a:cubicBezTo>
                  <a:cubicBezTo>
                    <a:pt x="56" y="222"/>
                    <a:pt x="55" y="222"/>
                    <a:pt x="54" y="221"/>
                  </a:cubicBezTo>
                  <a:cubicBezTo>
                    <a:pt x="53" y="220"/>
                    <a:pt x="52" y="220"/>
                    <a:pt x="52" y="219"/>
                  </a:cubicBezTo>
                  <a:cubicBezTo>
                    <a:pt x="52" y="219"/>
                    <a:pt x="52" y="219"/>
                    <a:pt x="52" y="219"/>
                  </a:cubicBezTo>
                  <a:cubicBezTo>
                    <a:pt x="52" y="219"/>
                    <a:pt x="53" y="220"/>
                    <a:pt x="53" y="220"/>
                  </a:cubicBezTo>
                  <a:cubicBezTo>
                    <a:pt x="54" y="220"/>
                    <a:pt x="54" y="220"/>
                    <a:pt x="54" y="220"/>
                  </a:cubicBezTo>
                  <a:close/>
                  <a:moveTo>
                    <a:pt x="53" y="222"/>
                  </a:moveTo>
                  <a:cubicBezTo>
                    <a:pt x="53" y="223"/>
                    <a:pt x="54" y="223"/>
                    <a:pt x="54" y="223"/>
                  </a:cubicBezTo>
                  <a:cubicBezTo>
                    <a:pt x="53" y="223"/>
                    <a:pt x="52" y="222"/>
                    <a:pt x="51" y="221"/>
                  </a:cubicBezTo>
                  <a:cubicBezTo>
                    <a:pt x="51" y="221"/>
                    <a:pt x="51" y="221"/>
                    <a:pt x="51" y="220"/>
                  </a:cubicBezTo>
                  <a:cubicBezTo>
                    <a:pt x="51" y="221"/>
                    <a:pt x="52" y="222"/>
                    <a:pt x="53" y="222"/>
                  </a:cubicBezTo>
                  <a:close/>
                  <a:moveTo>
                    <a:pt x="56" y="228"/>
                  </a:moveTo>
                  <a:cubicBezTo>
                    <a:pt x="57" y="228"/>
                    <a:pt x="57" y="228"/>
                    <a:pt x="57" y="228"/>
                  </a:cubicBezTo>
                  <a:cubicBezTo>
                    <a:pt x="57" y="228"/>
                    <a:pt x="57" y="228"/>
                    <a:pt x="57" y="228"/>
                  </a:cubicBezTo>
                  <a:cubicBezTo>
                    <a:pt x="55" y="227"/>
                    <a:pt x="54" y="226"/>
                    <a:pt x="52" y="225"/>
                  </a:cubicBezTo>
                  <a:cubicBezTo>
                    <a:pt x="54" y="226"/>
                    <a:pt x="55" y="227"/>
                    <a:pt x="56" y="228"/>
                  </a:cubicBezTo>
                  <a:close/>
                  <a:moveTo>
                    <a:pt x="55" y="218"/>
                  </a:moveTo>
                  <a:cubicBezTo>
                    <a:pt x="55" y="218"/>
                    <a:pt x="55" y="218"/>
                    <a:pt x="55" y="218"/>
                  </a:cubicBezTo>
                  <a:cubicBezTo>
                    <a:pt x="57" y="219"/>
                    <a:pt x="58" y="220"/>
                    <a:pt x="60" y="221"/>
                  </a:cubicBezTo>
                  <a:cubicBezTo>
                    <a:pt x="63" y="224"/>
                    <a:pt x="66" y="227"/>
                    <a:pt x="69" y="230"/>
                  </a:cubicBezTo>
                  <a:cubicBezTo>
                    <a:pt x="69" y="230"/>
                    <a:pt x="68" y="230"/>
                    <a:pt x="67" y="229"/>
                  </a:cubicBezTo>
                  <a:cubicBezTo>
                    <a:pt x="65" y="228"/>
                    <a:pt x="62" y="226"/>
                    <a:pt x="60" y="225"/>
                  </a:cubicBezTo>
                  <a:cubicBezTo>
                    <a:pt x="58" y="223"/>
                    <a:pt x="56" y="220"/>
                    <a:pt x="55" y="218"/>
                  </a:cubicBezTo>
                  <a:close/>
                  <a:moveTo>
                    <a:pt x="68" y="227"/>
                  </a:moveTo>
                  <a:cubicBezTo>
                    <a:pt x="68" y="227"/>
                    <a:pt x="68" y="227"/>
                    <a:pt x="68" y="227"/>
                  </a:cubicBezTo>
                  <a:cubicBezTo>
                    <a:pt x="67" y="226"/>
                    <a:pt x="66" y="225"/>
                    <a:pt x="65" y="224"/>
                  </a:cubicBezTo>
                  <a:cubicBezTo>
                    <a:pt x="66" y="225"/>
                    <a:pt x="67" y="226"/>
                    <a:pt x="69" y="226"/>
                  </a:cubicBezTo>
                  <a:cubicBezTo>
                    <a:pt x="69" y="227"/>
                    <a:pt x="70" y="227"/>
                    <a:pt x="70" y="228"/>
                  </a:cubicBezTo>
                  <a:cubicBezTo>
                    <a:pt x="69" y="228"/>
                    <a:pt x="69" y="228"/>
                    <a:pt x="68" y="227"/>
                  </a:cubicBezTo>
                  <a:close/>
                  <a:moveTo>
                    <a:pt x="60" y="220"/>
                  </a:moveTo>
                  <a:cubicBezTo>
                    <a:pt x="59" y="218"/>
                    <a:pt x="57" y="216"/>
                    <a:pt x="55" y="215"/>
                  </a:cubicBezTo>
                  <a:cubicBezTo>
                    <a:pt x="58" y="216"/>
                    <a:pt x="60" y="218"/>
                    <a:pt x="63" y="219"/>
                  </a:cubicBezTo>
                  <a:cubicBezTo>
                    <a:pt x="64" y="221"/>
                    <a:pt x="65" y="222"/>
                    <a:pt x="66" y="223"/>
                  </a:cubicBezTo>
                  <a:cubicBezTo>
                    <a:pt x="64" y="222"/>
                    <a:pt x="62" y="221"/>
                    <a:pt x="60" y="220"/>
                  </a:cubicBezTo>
                  <a:close/>
                  <a:moveTo>
                    <a:pt x="62" y="216"/>
                  </a:moveTo>
                  <a:cubicBezTo>
                    <a:pt x="66" y="219"/>
                    <a:pt x="71" y="222"/>
                    <a:pt x="75" y="225"/>
                  </a:cubicBezTo>
                  <a:cubicBezTo>
                    <a:pt x="71" y="222"/>
                    <a:pt x="67" y="220"/>
                    <a:pt x="63" y="218"/>
                  </a:cubicBezTo>
                  <a:cubicBezTo>
                    <a:pt x="63" y="217"/>
                    <a:pt x="62" y="217"/>
                    <a:pt x="62" y="216"/>
                  </a:cubicBezTo>
                  <a:close/>
                  <a:moveTo>
                    <a:pt x="74" y="221"/>
                  </a:moveTo>
                  <a:cubicBezTo>
                    <a:pt x="73" y="220"/>
                    <a:pt x="73" y="220"/>
                    <a:pt x="72" y="219"/>
                  </a:cubicBezTo>
                  <a:cubicBezTo>
                    <a:pt x="75" y="221"/>
                    <a:pt x="77" y="223"/>
                    <a:pt x="80" y="225"/>
                  </a:cubicBezTo>
                  <a:cubicBezTo>
                    <a:pt x="80" y="225"/>
                    <a:pt x="80" y="225"/>
                    <a:pt x="80" y="225"/>
                  </a:cubicBezTo>
                  <a:cubicBezTo>
                    <a:pt x="78" y="224"/>
                    <a:pt x="76" y="222"/>
                    <a:pt x="74" y="221"/>
                  </a:cubicBezTo>
                  <a:close/>
                  <a:moveTo>
                    <a:pt x="68" y="215"/>
                  </a:moveTo>
                  <a:cubicBezTo>
                    <a:pt x="66" y="214"/>
                    <a:pt x="65" y="213"/>
                    <a:pt x="64" y="211"/>
                  </a:cubicBezTo>
                  <a:cubicBezTo>
                    <a:pt x="65" y="212"/>
                    <a:pt x="67" y="212"/>
                    <a:pt x="68" y="213"/>
                  </a:cubicBezTo>
                  <a:cubicBezTo>
                    <a:pt x="69" y="213"/>
                    <a:pt x="69" y="214"/>
                    <a:pt x="70" y="214"/>
                  </a:cubicBezTo>
                  <a:cubicBezTo>
                    <a:pt x="70" y="214"/>
                    <a:pt x="70" y="215"/>
                    <a:pt x="69" y="215"/>
                  </a:cubicBezTo>
                  <a:cubicBezTo>
                    <a:pt x="69" y="216"/>
                    <a:pt x="70" y="216"/>
                    <a:pt x="71" y="216"/>
                  </a:cubicBezTo>
                  <a:cubicBezTo>
                    <a:pt x="71" y="215"/>
                    <a:pt x="72" y="215"/>
                    <a:pt x="73" y="215"/>
                  </a:cubicBezTo>
                  <a:cubicBezTo>
                    <a:pt x="74" y="215"/>
                    <a:pt x="75" y="215"/>
                    <a:pt x="75" y="216"/>
                  </a:cubicBezTo>
                  <a:cubicBezTo>
                    <a:pt x="77" y="218"/>
                    <a:pt x="78" y="220"/>
                    <a:pt x="79" y="222"/>
                  </a:cubicBezTo>
                  <a:cubicBezTo>
                    <a:pt x="75" y="220"/>
                    <a:pt x="71" y="217"/>
                    <a:pt x="68" y="215"/>
                  </a:cubicBezTo>
                  <a:close/>
                  <a:moveTo>
                    <a:pt x="76" y="204"/>
                  </a:moveTo>
                  <a:cubicBezTo>
                    <a:pt x="75" y="203"/>
                    <a:pt x="74" y="202"/>
                    <a:pt x="73" y="202"/>
                  </a:cubicBezTo>
                  <a:cubicBezTo>
                    <a:pt x="73" y="202"/>
                    <a:pt x="73" y="202"/>
                    <a:pt x="73" y="202"/>
                  </a:cubicBezTo>
                  <a:cubicBezTo>
                    <a:pt x="74" y="202"/>
                    <a:pt x="75" y="203"/>
                    <a:pt x="76" y="203"/>
                  </a:cubicBezTo>
                  <a:cubicBezTo>
                    <a:pt x="76" y="203"/>
                    <a:pt x="76" y="204"/>
                    <a:pt x="76" y="204"/>
                  </a:cubicBezTo>
                  <a:close/>
                  <a:moveTo>
                    <a:pt x="74" y="200"/>
                  </a:moveTo>
                  <a:cubicBezTo>
                    <a:pt x="74" y="200"/>
                    <a:pt x="74" y="200"/>
                    <a:pt x="74" y="200"/>
                  </a:cubicBezTo>
                  <a:cubicBezTo>
                    <a:pt x="74" y="200"/>
                    <a:pt x="74" y="199"/>
                    <a:pt x="74" y="199"/>
                  </a:cubicBezTo>
                  <a:cubicBezTo>
                    <a:pt x="75" y="200"/>
                    <a:pt x="76" y="201"/>
                    <a:pt x="77" y="202"/>
                  </a:cubicBezTo>
                  <a:cubicBezTo>
                    <a:pt x="77" y="202"/>
                    <a:pt x="77" y="202"/>
                    <a:pt x="77" y="202"/>
                  </a:cubicBezTo>
                  <a:cubicBezTo>
                    <a:pt x="76" y="201"/>
                    <a:pt x="75" y="201"/>
                    <a:pt x="74" y="200"/>
                  </a:cubicBezTo>
                  <a:close/>
                  <a:moveTo>
                    <a:pt x="75" y="199"/>
                  </a:moveTo>
                  <a:cubicBezTo>
                    <a:pt x="75" y="199"/>
                    <a:pt x="76" y="199"/>
                    <a:pt x="76" y="199"/>
                  </a:cubicBezTo>
                  <a:cubicBezTo>
                    <a:pt x="76" y="199"/>
                    <a:pt x="77" y="200"/>
                    <a:pt x="78" y="200"/>
                  </a:cubicBezTo>
                  <a:cubicBezTo>
                    <a:pt x="78" y="200"/>
                    <a:pt x="78" y="201"/>
                    <a:pt x="78" y="201"/>
                  </a:cubicBezTo>
                  <a:cubicBezTo>
                    <a:pt x="77" y="200"/>
                    <a:pt x="76" y="199"/>
                    <a:pt x="75" y="199"/>
                  </a:cubicBezTo>
                  <a:close/>
                  <a:moveTo>
                    <a:pt x="78" y="208"/>
                  </a:moveTo>
                  <a:cubicBezTo>
                    <a:pt x="78" y="208"/>
                    <a:pt x="79" y="208"/>
                    <a:pt x="79" y="208"/>
                  </a:cubicBezTo>
                  <a:cubicBezTo>
                    <a:pt x="79" y="208"/>
                    <a:pt x="78" y="209"/>
                    <a:pt x="78" y="209"/>
                  </a:cubicBezTo>
                  <a:cubicBezTo>
                    <a:pt x="78" y="209"/>
                    <a:pt x="78" y="208"/>
                    <a:pt x="77" y="208"/>
                  </a:cubicBezTo>
                  <a:cubicBezTo>
                    <a:pt x="78" y="208"/>
                    <a:pt x="78" y="208"/>
                    <a:pt x="78" y="208"/>
                  </a:cubicBezTo>
                  <a:close/>
                  <a:moveTo>
                    <a:pt x="78" y="206"/>
                  </a:moveTo>
                  <a:cubicBezTo>
                    <a:pt x="78" y="206"/>
                    <a:pt x="78" y="206"/>
                    <a:pt x="78" y="205"/>
                  </a:cubicBezTo>
                  <a:cubicBezTo>
                    <a:pt x="78" y="205"/>
                    <a:pt x="78" y="205"/>
                    <a:pt x="79" y="204"/>
                  </a:cubicBezTo>
                  <a:cubicBezTo>
                    <a:pt x="79" y="204"/>
                    <a:pt x="79" y="204"/>
                    <a:pt x="79" y="204"/>
                  </a:cubicBezTo>
                  <a:cubicBezTo>
                    <a:pt x="79" y="205"/>
                    <a:pt x="79" y="205"/>
                    <a:pt x="79" y="205"/>
                  </a:cubicBezTo>
                  <a:cubicBezTo>
                    <a:pt x="79" y="205"/>
                    <a:pt x="78" y="205"/>
                    <a:pt x="78" y="206"/>
                  </a:cubicBezTo>
                  <a:close/>
                  <a:moveTo>
                    <a:pt x="79" y="197"/>
                  </a:moveTo>
                  <a:cubicBezTo>
                    <a:pt x="79" y="196"/>
                    <a:pt x="80" y="196"/>
                    <a:pt x="80" y="196"/>
                  </a:cubicBezTo>
                  <a:cubicBezTo>
                    <a:pt x="81" y="196"/>
                    <a:pt x="81" y="196"/>
                    <a:pt x="81" y="196"/>
                  </a:cubicBezTo>
                  <a:cubicBezTo>
                    <a:pt x="81" y="197"/>
                    <a:pt x="80" y="197"/>
                    <a:pt x="80" y="197"/>
                  </a:cubicBezTo>
                  <a:lnTo>
                    <a:pt x="79" y="197"/>
                  </a:lnTo>
                  <a:close/>
                  <a:moveTo>
                    <a:pt x="80" y="206"/>
                  </a:moveTo>
                  <a:cubicBezTo>
                    <a:pt x="81" y="206"/>
                    <a:pt x="81" y="206"/>
                    <a:pt x="81" y="206"/>
                  </a:cubicBezTo>
                  <a:cubicBezTo>
                    <a:pt x="81" y="207"/>
                    <a:pt x="81" y="207"/>
                    <a:pt x="81" y="207"/>
                  </a:cubicBezTo>
                  <a:cubicBezTo>
                    <a:pt x="81" y="207"/>
                    <a:pt x="80" y="207"/>
                    <a:pt x="80" y="207"/>
                  </a:cubicBezTo>
                  <a:cubicBezTo>
                    <a:pt x="80" y="207"/>
                    <a:pt x="80" y="207"/>
                    <a:pt x="80" y="207"/>
                  </a:cubicBezTo>
                  <a:cubicBezTo>
                    <a:pt x="80" y="207"/>
                    <a:pt x="80" y="206"/>
                    <a:pt x="80" y="206"/>
                  </a:cubicBezTo>
                  <a:close/>
                  <a:moveTo>
                    <a:pt x="80" y="209"/>
                  </a:moveTo>
                  <a:cubicBezTo>
                    <a:pt x="82" y="210"/>
                    <a:pt x="83" y="211"/>
                    <a:pt x="85" y="212"/>
                  </a:cubicBezTo>
                  <a:cubicBezTo>
                    <a:pt x="85" y="212"/>
                    <a:pt x="84" y="212"/>
                    <a:pt x="84" y="212"/>
                  </a:cubicBezTo>
                  <a:cubicBezTo>
                    <a:pt x="83" y="211"/>
                    <a:pt x="81" y="210"/>
                    <a:pt x="80" y="210"/>
                  </a:cubicBezTo>
                  <a:cubicBezTo>
                    <a:pt x="80" y="209"/>
                    <a:pt x="80" y="209"/>
                    <a:pt x="80" y="209"/>
                  </a:cubicBezTo>
                  <a:close/>
                  <a:moveTo>
                    <a:pt x="82" y="208"/>
                  </a:moveTo>
                  <a:cubicBezTo>
                    <a:pt x="82" y="208"/>
                    <a:pt x="82" y="208"/>
                    <a:pt x="83" y="208"/>
                  </a:cubicBezTo>
                  <a:cubicBezTo>
                    <a:pt x="84" y="208"/>
                    <a:pt x="85" y="209"/>
                    <a:pt x="86" y="210"/>
                  </a:cubicBezTo>
                  <a:cubicBezTo>
                    <a:pt x="86" y="210"/>
                    <a:pt x="86" y="210"/>
                    <a:pt x="85" y="211"/>
                  </a:cubicBezTo>
                  <a:cubicBezTo>
                    <a:pt x="84" y="210"/>
                    <a:pt x="83" y="209"/>
                    <a:pt x="82" y="208"/>
                  </a:cubicBezTo>
                  <a:close/>
                  <a:moveTo>
                    <a:pt x="85" y="214"/>
                  </a:moveTo>
                  <a:cubicBezTo>
                    <a:pt x="88" y="216"/>
                    <a:pt x="91" y="217"/>
                    <a:pt x="94" y="219"/>
                  </a:cubicBezTo>
                  <a:cubicBezTo>
                    <a:pt x="93" y="218"/>
                    <a:pt x="91" y="218"/>
                    <a:pt x="89" y="217"/>
                  </a:cubicBezTo>
                  <a:cubicBezTo>
                    <a:pt x="88" y="216"/>
                    <a:pt x="86" y="215"/>
                    <a:pt x="85" y="214"/>
                  </a:cubicBezTo>
                  <a:cubicBezTo>
                    <a:pt x="85" y="214"/>
                    <a:pt x="85" y="214"/>
                    <a:pt x="85" y="214"/>
                  </a:cubicBezTo>
                  <a:close/>
                  <a:moveTo>
                    <a:pt x="95" y="221"/>
                  </a:moveTo>
                  <a:cubicBezTo>
                    <a:pt x="95" y="221"/>
                    <a:pt x="95" y="221"/>
                    <a:pt x="95" y="221"/>
                  </a:cubicBezTo>
                  <a:cubicBezTo>
                    <a:pt x="95" y="221"/>
                    <a:pt x="94" y="221"/>
                    <a:pt x="94" y="221"/>
                  </a:cubicBezTo>
                  <a:cubicBezTo>
                    <a:pt x="94" y="221"/>
                    <a:pt x="93" y="220"/>
                    <a:pt x="93" y="220"/>
                  </a:cubicBezTo>
                  <a:cubicBezTo>
                    <a:pt x="94" y="220"/>
                    <a:pt x="94" y="220"/>
                    <a:pt x="95" y="221"/>
                  </a:cubicBezTo>
                  <a:close/>
                  <a:moveTo>
                    <a:pt x="93" y="216"/>
                  </a:moveTo>
                  <a:cubicBezTo>
                    <a:pt x="94" y="215"/>
                    <a:pt x="94" y="215"/>
                    <a:pt x="94" y="215"/>
                  </a:cubicBezTo>
                  <a:cubicBezTo>
                    <a:pt x="95" y="216"/>
                    <a:pt x="96" y="216"/>
                    <a:pt x="97" y="217"/>
                  </a:cubicBezTo>
                  <a:cubicBezTo>
                    <a:pt x="96" y="217"/>
                    <a:pt x="97" y="218"/>
                    <a:pt x="97" y="218"/>
                  </a:cubicBezTo>
                  <a:cubicBezTo>
                    <a:pt x="97" y="218"/>
                    <a:pt x="97" y="218"/>
                    <a:pt x="97" y="218"/>
                  </a:cubicBezTo>
                  <a:cubicBezTo>
                    <a:pt x="96" y="217"/>
                    <a:pt x="95" y="216"/>
                    <a:pt x="93" y="216"/>
                  </a:cubicBezTo>
                  <a:close/>
                  <a:moveTo>
                    <a:pt x="98" y="222"/>
                  </a:moveTo>
                  <a:cubicBezTo>
                    <a:pt x="99" y="222"/>
                    <a:pt x="99" y="222"/>
                    <a:pt x="100" y="222"/>
                  </a:cubicBezTo>
                  <a:cubicBezTo>
                    <a:pt x="100" y="222"/>
                    <a:pt x="100" y="222"/>
                    <a:pt x="99" y="223"/>
                  </a:cubicBezTo>
                  <a:cubicBezTo>
                    <a:pt x="99" y="223"/>
                    <a:pt x="99" y="223"/>
                    <a:pt x="99" y="223"/>
                  </a:cubicBezTo>
                  <a:cubicBezTo>
                    <a:pt x="99" y="223"/>
                    <a:pt x="98" y="223"/>
                    <a:pt x="97" y="222"/>
                  </a:cubicBezTo>
                  <a:cubicBezTo>
                    <a:pt x="97" y="222"/>
                    <a:pt x="98" y="222"/>
                    <a:pt x="98" y="222"/>
                  </a:cubicBezTo>
                  <a:close/>
                  <a:moveTo>
                    <a:pt x="106" y="235"/>
                  </a:moveTo>
                  <a:cubicBezTo>
                    <a:pt x="106" y="236"/>
                    <a:pt x="106" y="236"/>
                    <a:pt x="107" y="236"/>
                  </a:cubicBezTo>
                  <a:cubicBezTo>
                    <a:pt x="108" y="236"/>
                    <a:pt x="109" y="237"/>
                    <a:pt x="110" y="237"/>
                  </a:cubicBezTo>
                  <a:cubicBezTo>
                    <a:pt x="111" y="238"/>
                    <a:pt x="111" y="238"/>
                    <a:pt x="111" y="238"/>
                  </a:cubicBezTo>
                  <a:cubicBezTo>
                    <a:pt x="109" y="238"/>
                    <a:pt x="107" y="237"/>
                    <a:pt x="106" y="235"/>
                  </a:cubicBezTo>
                  <a:close/>
                  <a:moveTo>
                    <a:pt x="110" y="234"/>
                  </a:moveTo>
                  <a:cubicBezTo>
                    <a:pt x="111" y="234"/>
                    <a:pt x="111" y="234"/>
                    <a:pt x="112" y="234"/>
                  </a:cubicBezTo>
                  <a:cubicBezTo>
                    <a:pt x="113" y="235"/>
                    <a:pt x="113" y="235"/>
                    <a:pt x="114" y="235"/>
                  </a:cubicBezTo>
                  <a:cubicBezTo>
                    <a:pt x="114" y="236"/>
                    <a:pt x="114" y="236"/>
                    <a:pt x="113" y="236"/>
                  </a:cubicBezTo>
                  <a:cubicBezTo>
                    <a:pt x="112" y="235"/>
                    <a:pt x="111" y="235"/>
                    <a:pt x="110" y="234"/>
                  </a:cubicBezTo>
                  <a:close/>
                  <a:moveTo>
                    <a:pt x="114" y="231"/>
                  </a:moveTo>
                  <a:cubicBezTo>
                    <a:pt x="113" y="231"/>
                    <a:pt x="113" y="230"/>
                    <a:pt x="113" y="230"/>
                  </a:cubicBezTo>
                  <a:cubicBezTo>
                    <a:pt x="113" y="230"/>
                    <a:pt x="114" y="230"/>
                    <a:pt x="114" y="230"/>
                  </a:cubicBezTo>
                  <a:cubicBezTo>
                    <a:pt x="115" y="231"/>
                    <a:pt x="115" y="231"/>
                    <a:pt x="116" y="231"/>
                  </a:cubicBezTo>
                  <a:cubicBezTo>
                    <a:pt x="115" y="232"/>
                    <a:pt x="115" y="232"/>
                    <a:pt x="115" y="232"/>
                  </a:cubicBezTo>
                  <a:cubicBezTo>
                    <a:pt x="115" y="231"/>
                    <a:pt x="114" y="231"/>
                    <a:pt x="114" y="231"/>
                  </a:cubicBezTo>
                  <a:close/>
                  <a:moveTo>
                    <a:pt x="113" y="227"/>
                  </a:moveTo>
                  <a:cubicBezTo>
                    <a:pt x="113" y="227"/>
                    <a:pt x="113" y="227"/>
                    <a:pt x="114" y="227"/>
                  </a:cubicBezTo>
                  <a:cubicBezTo>
                    <a:pt x="115" y="228"/>
                    <a:pt x="116" y="228"/>
                    <a:pt x="117" y="228"/>
                  </a:cubicBezTo>
                  <a:cubicBezTo>
                    <a:pt x="117" y="229"/>
                    <a:pt x="117" y="230"/>
                    <a:pt x="118" y="229"/>
                  </a:cubicBezTo>
                  <a:cubicBezTo>
                    <a:pt x="118" y="229"/>
                    <a:pt x="118" y="229"/>
                    <a:pt x="118" y="229"/>
                  </a:cubicBezTo>
                  <a:cubicBezTo>
                    <a:pt x="118" y="229"/>
                    <a:pt x="119" y="229"/>
                    <a:pt x="119" y="230"/>
                  </a:cubicBezTo>
                  <a:cubicBezTo>
                    <a:pt x="119" y="230"/>
                    <a:pt x="119" y="230"/>
                    <a:pt x="119" y="230"/>
                  </a:cubicBezTo>
                  <a:cubicBezTo>
                    <a:pt x="118" y="230"/>
                    <a:pt x="117" y="230"/>
                    <a:pt x="117" y="230"/>
                  </a:cubicBezTo>
                  <a:cubicBezTo>
                    <a:pt x="115" y="229"/>
                    <a:pt x="114" y="228"/>
                    <a:pt x="113" y="227"/>
                  </a:cubicBezTo>
                  <a:close/>
                  <a:moveTo>
                    <a:pt x="118" y="224"/>
                  </a:moveTo>
                  <a:cubicBezTo>
                    <a:pt x="119" y="224"/>
                    <a:pt x="120" y="223"/>
                    <a:pt x="121" y="222"/>
                  </a:cubicBezTo>
                  <a:cubicBezTo>
                    <a:pt x="121" y="222"/>
                    <a:pt x="121" y="222"/>
                    <a:pt x="121" y="222"/>
                  </a:cubicBezTo>
                  <a:cubicBezTo>
                    <a:pt x="121" y="223"/>
                    <a:pt x="120" y="224"/>
                    <a:pt x="119" y="225"/>
                  </a:cubicBezTo>
                  <a:cubicBezTo>
                    <a:pt x="119" y="225"/>
                    <a:pt x="118" y="225"/>
                    <a:pt x="118" y="224"/>
                  </a:cubicBezTo>
                  <a:close/>
                  <a:moveTo>
                    <a:pt x="121" y="232"/>
                  </a:moveTo>
                  <a:cubicBezTo>
                    <a:pt x="121" y="232"/>
                    <a:pt x="121" y="232"/>
                    <a:pt x="122" y="232"/>
                  </a:cubicBezTo>
                  <a:cubicBezTo>
                    <a:pt x="123" y="232"/>
                    <a:pt x="124" y="233"/>
                    <a:pt x="124" y="234"/>
                  </a:cubicBezTo>
                  <a:cubicBezTo>
                    <a:pt x="125" y="234"/>
                    <a:pt x="126" y="233"/>
                    <a:pt x="125" y="232"/>
                  </a:cubicBezTo>
                  <a:cubicBezTo>
                    <a:pt x="125" y="232"/>
                    <a:pt x="124" y="232"/>
                    <a:pt x="124" y="231"/>
                  </a:cubicBezTo>
                  <a:cubicBezTo>
                    <a:pt x="126" y="231"/>
                    <a:pt x="129" y="230"/>
                    <a:pt x="131" y="230"/>
                  </a:cubicBezTo>
                  <a:cubicBezTo>
                    <a:pt x="131" y="230"/>
                    <a:pt x="131" y="230"/>
                    <a:pt x="131" y="230"/>
                  </a:cubicBezTo>
                  <a:cubicBezTo>
                    <a:pt x="130" y="231"/>
                    <a:pt x="130" y="232"/>
                    <a:pt x="129" y="233"/>
                  </a:cubicBezTo>
                  <a:cubicBezTo>
                    <a:pt x="128" y="233"/>
                    <a:pt x="128" y="233"/>
                    <a:pt x="128" y="234"/>
                  </a:cubicBezTo>
                  <a:cubicBezTo>
                    <a:pt x="126" y="234"/>
                    <a:pt x="124" y="234"/>
                    <a:pt x="122" y="234"/>
                  </a:cubicBezTo>
                  <a:cubicBezTo>
                    <a:pt x="121" y="233"/>
                    <a:pt x="121" y="233"/>
                    <a:pt x="120" y="232"/>
                  </a:cubicBezTo>
                  <a:cubicBezTo>
                    <a:pt x="120" y="232"/>
                    <a:pt x="120" y="232"/>
                    <a:pt x="121" y="232"/>
                  </a:cubicBezTo>
                  <a:close/>
                  <a:moveTo>
                    <a:pt x="132" y="235"/>
                  </a:moveTo>
                  <a:cubicBezTo>
                    <a:pt x="130" y="235"/>
                    <a:pt x="128" y="236"/>
                    <a:pt x="126" y="236"/>
                  </a:cubicBezTo>
                  <a:cubicBezTo>
                    <a:pt x="125" y="236"/>
                    <a:pt x="124" y="235"/>
                    <a:pt x="123" y="235"/>
                  </a:cubicBezTo>
                  <a:cubicBezTo>
                    <a:pt x="126" y="235"/>
                    <a:pt x="129" y="235"/>
                    <a:pt x="132" y="235"/>
                  </a:cubicBezTo>
                  <a:close/>
                  <a:moveTo>
                    <a:pt x="137" y="235"/>
                  </a:moveTo>
                  <a:cubicBezTo>
                    <a:pt x="137" y="235"/>
                    <a:pt x="136" y="235"/>
                    <a:pt x="136" y="236"/>
                  </a:cubicBezTo>
                  <a:cubicBezTo>
                    <a:pt x="135" y="236"/>
                    <a:pt x="134" y="236"/>
                    <a:pt x="133" y="236"/>
                  </a:cubicBezTo>
                  <a:cubicBezTo>
                    <a:pt x="132" y="236"/>
                    <a:pt x="131" y="236"/>
                    <a:pt x="130" y="237"/>
                  </a:cubicBezTo>
                  <a:cubicBezTo>
                    <a:pt x="132" y="236"/>
                    <a:pt x="134" y="236"/>
                    <a:pt x="137" y="235"/>
                  </a:cubicBezTo>
                  <a:close/>
                  <a:moveTo>
                    <a:pt x="130" y="234"/>
                  </a:moveTo>
                  <a:cubicBezTo>
                    <a:pt x="132" y="233"/>
                    <a:pt x="134" y="232"/>
                    <a:pt x="135" y="231"/>
                  </a:cubicBezTo>
                  <a:cubicBezTo>
                    <a:pt x="135" y="231"/>
                    <a:pt x="136" y="232"/>
                    <a:pt x="137" y="232"/>
                  </a:cubicBezTo>
                  <a:cubicBezTo>
                    <a:pt x="138" y="231"/>
                    <a:pt x="139" y="231"/>
                    <a:pt x="140" y="230"/>
                  </a:cubicBezTo>
                  <a:cubicBezTo>
                    <a:pt x="139" y="231"/>
                    <a:pt x="139" y="232"/>
                    <a:pt x="138" y="233"/>
                  </a:cubicBezTo>
                  <a:cubicBezTo>
                    <a:pt x="135" y="233"/>
                    <a:pt x="133" y="234"/>
                    <a:pt x="130" y="234"/>
                  </a:cubicBezTo>
                  <a:close/>
                  <a:moveTo>
                    <a:pt x="139" y="226"/>
                  </a:moveTo>
                  <a:cubicBezTo>
                    <a:pt x="139" y="226"/>
                    <a:pt x="139" y="227"/>
                    <a:pt x="139" y="227"/>
                  </a:cubicBezTo>
                  <a:cubicBezTo>
                    <a:pt x="138" y="227"/>
                    <a:pt x="137" y="227"/>
                    <a:pt x="136" y="227"/>
                  </a:cubicBezTo>
                  <a:cubicBezTo>
                    <a:pt x="137" y="227"/>
                    <a:pt x="137" y="227"/>
                    <a:pt x="137" y="227"/>
                  </a:cubicBezTo>
                  <a:cubicBezTo>
                    <a:pt x="139" y="226"/>
                    <a:pt x="140" y="225"/>
                    <a:pt x="142" y="224"/>
                  </a:cubicBezTo>
                  <a:cubicBezTo>
                    <a:pt x="141" y="225"/>
                    <a:pt x="140" y="225"/>
                    <a:pt x="139" y="226"/>
                  </a:cubicBezTo>
                  <a:close/>
                  <a:moveTo>
                    <a:pt x="143" y="229"/>
                  </a:moveTo>
                  <a:cubicBezTo>
                    <a:pt x="145" y="229"/>
                    <a:pt x="146" y="229"/>
                    <a:pt x="147" y="229"/>
                  </a:cubicBezTo>
                  <a:cubicBezTo>
                    <a:pt x="148" y="229"/>
                    <a:pt x="149" y="229"/>
                    <a:pt x="149" y="229"/>
                  </a:cubicBezTo>
                  <a:cubicBezTo>
                    <a:pt x="149" y="229"/>
                    <a:pt x="148" y="230"/>
                    <a:pt x="148" y="230"/>
                  </a:cubicBezTo>
                  <a:cubicBezTo>
                    <a:pt x="147" y="231"/>
                    <a:pt x="145" y="232"/>
                    <a:pt x="144" y="232"/>
                  </a:cubicBezTo>
                  <a:cubicBezTo>
                    <a:pt x="143" y="233"/>
                    <a:pt x="141" y="233"/>
                    <a:pt x="140" y="233"/>
                  </a:cubicBezTo>
                  <a:cubicBezTo>
                    <a:pt x="141" y="232"/>
                    <a:pt x="142" y="230"/>
                    <a:pt x="143" y="229"/>
                  </a:cubicBezTo>
                  <a:close/>
                  <a:moveTo>
                    <a:pt x="145" y="236"/>
                  </a:moveTo>
                  <a:cubicBezTo>
                    <a:pt x="149" y="235"/>
                    <a:pt x="153" y="234"/>
                    <a:pt x="158" y="234"/>
                  </a:cubicBezTo>
                  <a:cubicBezTo>
                    <a:pt x="157" y="234"/>
                    <a:pt x="157" y="234"/>
                    <a:pt x="157" y="235"/>
                  </a:cubicBezTo>
                  <a:cubicBezTo>
                    <a:pt x="152" y="235"/>
                    <a:pt x="148" y="236"/>
                    <a:pt x="144" y="236"/>
                  </a:cubicBezTo>
                  <a:cubicBezTo>
                    <a:pt x="144" y="236"/>
                    <a:pt x="145" y="236"/>
                    <a:pt x="145" y="236"/>
                  </a:cubicBezTo>
                  <a:close/>
                  <a:moveTo>
                    <a:pt x="157" y="231"/>
                  </a:moveTo>
                  <a:cubicBezTo>
                    <a:pt x="158" y="231"/>
                    <a:pt x="160" y="230"/>
                    <a:pt x="161" y="229"/>
                  </a:cubicBezTo>
                  <a:cubicBezTo>
                    <a:pt x="160" y="230"/>
                    <a:pt x="160" y="230"/>
                    <a:pt x="159" y="231"/>
                  </a:cubicBezTo>
                  <a:cubicBezTo>
                    <a:pt x="159" y="231"/>
                    <a:pt x="158" y="231"/>
                    <a:pt x="157" y="231"/>
                  </a:cubicBezTo>
                  <a:close/>
                  <a:moveTo>
                    <a:pt x="159" y="229"/>
                  </a:moveTo>
                  <a:cubicBezTo>
                    <a:pt x="161" y="227"/>
                    <a:pt x="164" y="225"/>
                    <a:pt x="166" y="223"/>
                  </a:cubicBezTo>
                  <a:cubicBezTo>
                    <a:pt x="166" y="224"/>
                    <a:pt x="165" y="225"/>
                    <a:pt x="164" y="226"/>
                  </a:cubicBezTo>
                  <a:cubicBezTo>
                    <a:pt x="162" y="227"/>
                    <a:pt x="161" y="228"/>
                    <a:pt x="159" y="229"/>
                  </a:cubicBezTo>
                  <a:close/>
                  <a:moveTo>
                    <a:pt x="165" y="227"/>
                  </a:moveTo>
                  <a:cubicBezTo>
                    <a:pt x="174" y="222"/>
                    <a:pt x="182" y="215"/>
                    <a:pt x="190" y="208"/>
                  </a:cubicBezTo>
                  <a:cubicBezTo>
                    <a:pt x="190" y="209"/>
                    <a:pt x="189" y="210"/>
                    <a:pt x="189" y="210"/>
                  </a:cubicBezTo>
                  <a:cubicBezTo>
                    <a:pt x="189" y="210"/>
                    <a:pt x="189" y="210"/>
                    <a:pt x="189" y="210"/>
                  </a:cubicBezTo>
                  <a:cubicBezTo>
                    <a:pt x="180" y="217"/>
                    <a:pt x="172" y="224"/>
                    <a:pt x="163" y="231"/>
                  </a:cubicBezTo>
                  <a:cubicBezTo>
                    <a:pt x="163" y="231"/>
                    <a:pt x="162" y="231"/>
                    <a:pt x="162" y="231"/>
                  </a:cubicBezTo>
                  <a:cubicBezTo>
                    <a:pt x="163" y="229"/>
                    <a:pt x="164" y="228"/>
                    <a:pt x="165" y="227"/>
                  </a:cubicBezTo>
                  <a:close/>
                  <a:moveTo>
                    <a:pt x="177" y="222"/>
                  </a:moveTo>
                  <a:cubicBezTo>
                    <a:pt x="175" y="224"/>
                    <a:pt x="172" y="226"/>
                    <a:pt x="170" y="229"/>
                  </a:cubicBezTo>
                  <a:cubicBezTo>
                    <a:pt x="169" y="229"/>
                    <a:pt x="168" y="230"/>
                    <a:pt x="168" y="230"/>
                  </a:cubicBezTo>
                  <a:cubicBezTo>
                    <a:pt x="167" y="230"/>
                    <a:pt x="167" y="230"/>
                    <a:pt x="167" y="230"/>
                  </a:cubicBezTo>
                  <a:cubicBezTo>
                    <a:pt x="170" y="227"/>
                    <a:pt x="174" y="224"/>
                    <a:pt x="177" y="222"/>
                  </a:cubicBezTo>
                  <a:close/>
                  <a:moveTo>
                    <a:pt x="185" y="218"/>
                  </a:moveTo>
                  <a:cubicBezTo>
                    <a:pt x="184" y="218"/>
                    <a:pt x="183" y="219"/>
                    <a:pt x="183" y="220"/>
                  </a:cubicBezTo>
                  <a:cubicBezTo>
                    <a:pt x="181" y="221"/>
                    <a:pt x="179" y="223"/>
                    <a:pt x="177" y="225"/>
                  </a:cubicBezTo>
                  <a:cubicBezTo>
                    <a:pt x="176" y="225"/>
                    <a:pt x="176" y="226"/>
                    <a:pt x="175" y="226"/>
                  </a:cubicBezTo>
                  <a:cubicBezTo>
                    <a:pt x="178" y="223"/>
                    <a:pt x="181" y="220"/>
                    <a:pt x="185" y="218"/>
                  </a:cubicBezTo>
                  <a:close/>
                  <a:moveTo>
                    <a:pt x="184" y="216"/>
                  </a:moveTo>
                  <a:cubicBezTo>
                    <a:pt x="186" y="215"/>
                    <a:pt x="188" y="213"/>
                    <a:pt x="190" y="212"/>
                  </a:cubicBezTo>
                  <a:cubicBezTo>
                    <a:pt x="190" y="212"/>
                    <a:pt x="190" y="212"/>
                    <a:pt x="190" y="212"/>
                  </a:cubicBezTo>
                  <a:cubicBezTo>
                    <a:pt x="191" y="211"/>
                    <a:pt x="191" y="211"/>
                    <a:pt x="192" y="210"/>
                  </a:cubicBezTo>
                  <a:cubicBezTo>
                    <a:pt x="192" y="211"/>
                    <a:pt x="192" y="211"/>
                    <a:pt x="191" y="211"/>
                  </a:cubicBezTo>
                  <a:cubicBezTo>
                    <a:pt x="189" y="213"/>
                    <a:pt x="186" y="215"/>
                    <a:pt x="184" y="216"/>
                  </a:cubicBezTo>
                  <a:close/>
                  <a:moveTo>
                    <a:pt x="192" y="212"/>
                  </a:moveTo>
                  <a:cubicBezTo>
                    <a:pt x="193" y="212"/>
                    <a:pt x="193" y="212"/>
                    <a:pt x="194" y="212"/>
                  </a:cubicBezTo>
                  <a:cubicBezTo>
                    <a:pt x="193" y="212"/>
                    <a:pt x="193" y="213"/>
                    <a:pt x="192" y="214"/>
                  </a:cubicBezTo>
                  <a:cubicBezTo>
                    <a:pt x="191" y="215"/>
                    <a:pt x="189" y="217"/>
                    <a:pt x="187" y="218"/>
                  </a:cubicBezTo>
                  <a:cubicBezTo>
                    <a:pt x="189" y="216"/>
                    <a:pt x="191" y="214"/>
                    <a:pt x="192" y="212"/>
                  </a:cubicBezTo>
                  <a:close/>
                  <a:moveTo>
                    <a:pt x="193" y="207"/>
                  </a:moveTo>
                  <a:cubicBezTo>
                    <a:pt x="194" y="206"/>
                    <a:pt x="194" y="205"/>
                    <a:pt x="195" y="204"/>
                  </a:cubicBezTo>
                  <a:cubicBezTo>
                    <a:pt x="197" y="202"/>
                    <a:pt x="199" y="201"/>
                    <a:pt x="201" y="199"/>
                  </a:cubicBezTo>
                  <a:cubicBezTo>
                    <a:pt x="202" y="198"/>
                    <a:pt x="202" y="198"/>
                    <a:pt x="203" y="197"/>
                  </a:cubicBezTo>
                  <a:cubicBezTo>
                    <a:pt x="203" y="198"/>
                    <a:pt x="202" y="199"/>
                    <a:pt x="201" y="200"/>
                  </a:cubicBezTo>
                  <a:cubicBezTo>
                    <a:pt x="198" y="203"/>
                    <a:pt x="196" y="205"/>
                    <a:pt x="193" y="207"/>
                  </a:cubicBezTo>
                  <a:close/>
                  <a:moveTo>
                    <a:pt x="206" y="192"/>
                  </a:moveTo>
                  <a:cubicBezTo>
                    <a:pt x="204" y="194"/>
                    <a:pt x="202" y="196"/>
                    <a:pt x="199" y="197"/>
                  </a:cubicBezTo>
                  <a:cubicBezTo>
                    <a:pt x="201" y="195"/>
                    <a:pt x="202" y="193"/>
                    <a:pt x="204" y="191"/>
                  </a:cubicBezTo>
                  <a:cubicBezTo>
                    <a:pt x="210" y="184"/>
                    <a:pt x="216" y="177"/>
                    <a:pt x="223" y="171"/>
                  </a:cubicBezTo>
                  <a:cubicBezTo>
                    <a:pt x="223" y="171"/>
                    <a:pt x="223" y="171"/>
                    <a:pt x="223" y="171"/>
                  </a:cubicBezTo>
                  <a:cubicBezTo>
                    <a:pt x="220" y="174"/>
                    <a:pt x="218" y="177"/>
                    <a:pt x="216" y="179"/>
                  </a:cubicBezTo>
                  <a:cubicBezTo>
                    <a:pt x="213" y="183"/>
                    <a:pt x="209" y="188"/>
                    <a:pt x="206" y="192"/>
                  </a:cubicBezTo>
                  <a:close/>
                  <a:moveTo>
                    <a:pt x="220" y="144"/>
                  </a:moveTo>
                  <a:cubicBezTo>
                    <a:pt x="220" y="146"/>
                    <a:pt x="219" y="148"/>
                    <a:pt x="219" y="150"/>
                  </a:cubicBezTo>
                  <a:cubicBezTo>
                    <a:pt x="219" y="150"/>
                    <a:pt x="219" y="150"/>
                    <a:pt x="219" y="150"/>
                  </a:cubicBezTo>
                  <a:cubicBezTo>
                    <a:pt x="221" y="144"/>
                    <a:pt x="222" y="137"/>
                    <a:pt x="224" y="131"/>
                  </a:cubicBezTo>
                  <a:cubicBezTo>
                    <a:pt x="223" y="133"/>
                    <a:pt x="223" y="134"/>
                    <a:pt x="223" y="136"/>
                  </a:cubicBezTo>
                  <a:cubicBezTo>
                    <a:pt x="222" y="139"/>
                    <a:pt x="221" y="142"/>
                    <a:pt x="220" y="144"/>
                  </a:cubicBezTo>
                  <a:close/>
                  <a:moveTo>
                    <a:pt x="223" y="102"/>
                  </a:moveTo>
                  <a:cubicBezTo>
                    <a:pt x="223" y="102"/>
                    <a:pt x="223" y="101"/>
                    <a:pt x="223" y="101"/>
                  </a:cubicBezTo>
                  <a:cubicBezTo>
                    <a:pt x="224" y="101"/>
                    <a:pt x="224" y="100"/>
                    <a:pt x="225" y="100"/>
                  </a:cubicBezTo>
                  <a:cubicBezTo>
                    <a:pt x="225" y="100"/>
                    <a:pt x="225" y="101"/>
                    <a:pt x="225" y="101"/>
                  </a:cubicBezTo>
                  <a:cubicBezTo>
                    <a:pt x="225" y="101"/>
                    <a:pt x="224" y="102"/>
                    <a:pt x="223" y="102"/>
                  </a:cubicBezTo>
                  <a:close/>
                  <a:moveTo>
                    <a:pt x="226" y="103"/>
                  </a:moveTo>
                  <a:cubicBezTo>
                    <a:pt x="226" y="103"/>
                    <a:pt x="227" y="104"/>
                    <a:pt x="227" y="104"/>
                  </a:cubicBezTo>
                  <a:cubicBezTo>
                    <a:pt x="227" y="104"/>
                    <a:pt x="227" y="104"/>
                    <a:pt x="227" y="104"/>
                  </a:cubicBezTo>
                  <a:cubicBezTo>
                    <a:pt x="226" y="105"/>
                    <a:pt x="225" y="105"/>
                    <a:pt x="224" y="105"/>
                  </a:cubicBezTo>
                  <a:cubicBezTo>
                    <a:pt x="224" y="105"/>
                    <a:pt x="224" y="105"/>
                    <a:pt x="224" y="104"/>
                  </a:cubicBezTo>
                  <a:cubicBezTo>
                    <a:pt x="224" y="104"/>
                    <a:pt x="225" y="103"/>
                    <a:pt x="226" y="103"/>
                  </a:cubicBezTo>
                  <a:close/>
                  <a:moveTo>
                    <a:pt x="226" y="151"/>
                  </a:moveTo>
                  <a:cubicBezTo>
                    <a:pt x="226" y="151"/>
                    <a:pt x="225" y="152"/>
                    <a:pt x="225" y="152"/>
                  </a:cubicBezTo>
                  <a:cubicBezTo>
                    <a:pt x="225" y="152"/>
                    <a:pt x="225" y="153"/>
                    <a:pt x="225" y="153"/>
                  </a:cubicBezTo>
                  <a:cubicBezTo>
                    <a:pt x="225" y="152"/>
                    <a:pt x="225" y="151"/>
                    <a:pt x="226" y="151"/>
                  </a:cubicBezTo>
                  <a:close/>
                  <a:moveTo>
                    <a:pt x="224" y="151"/>
                  </a:moveTo>
                  <a:cubicBezTo>
                    <a:pt x="224" y="146"/>
                    <a:pt x="225" y="140"/>
                    <a:pt x="225" y="135"/>
                  </a:cubicBezTo>
                  <a:cubicBezTo>
                    <a:pt x="225" y="135"/>
                    <a:pt x="225" y="135"/>
                    <a:pt x="226" y="135"/>
                  </a:cubicBezTo>
                  <a:cubicBezTo>
                    <a:pt x="226" y="138"/>
                    <a:pt x="226" y="142"/>
                    <a:pt x="226" y="145"/>
                  </a:cubicBezTo>
                  <a:cubicBezTo>
                    <a:pt x="225" y="147"/>
                    <a:pt x="225" y="149"/>
                    <a:pt x="224" y="151"/>
                  </a:cubicBezTo>
                  <a:close/>
                  <a:moveTo>
                    <a:pt x="226" y="158"/>
                  </a:moveTo>
                  <a:cubicBezTo>
                    <a:pt x="226" y="157"/>
                    <a:pt x="227" y="157"/>
                    <a:pt x="227" y="156"/>
                  </a:cubicBezTo>
                  <a:cubicBezTo>
                    <a:pt x="227" y="157"/>
                    <a:pt x="227" y="157"/>
                    <a:pt x="227" y="158"/>
                  </a:cubicBezTo>
                  <a:cubicBezTo>
                    <a:pt x="226" y="159"/>
                    <a:pt x="226" y="159"/>
                    <a:pt x="225" y="160"/>
                  </a:cubicBezTo>
                  <a:cubicBezTo>
                    <a:pt x="226" y="159"/>
                    <a:pt x="226" y="159"/>
                    <a:pt x="226" y="158"/>
                  </a:cubicBezTo>
                  <a:close/>
                  <a:moveTo>
                    <a:pt x="226" y="123"/>
                  </a:moveTo>
                  <a:cubicBezTo>
                    <a:pt x="226" y="122"/>
                    <a:pt x="226" y="121"/>
                    <a:pt x="226" y="119"/>
                  </a:cubicBezTo>
                  <a:cubicBezTo>
                    <a:pt x="226" y="119"/>
                    <a:pt x="226" y="119"/>
                    <a:pt x="226" y="119"/>
                  </a:cubicBezTo>
                  <a:cubicBezTo>
                    <a:pt x="227" y="124"/>
                    <a:pt x="227" y="129"/>
                    <a:pt x="227" y="135"/>
                  </a:cubicBezTo>
                  <a:cubicBezTo>
                    <a:pt x="227" y="131"/>
                    <a:pt x="226" y="127"/>
                    <a:pt x="226" y="123"/>
                  </a:cubicBezTo>
                  <a:close/>
                  <a:moveTo>
                    <a:pt x="224" y="164"/>
                  </a:moveTo>
                  <a:cubicBezTo>
                    <a:pt x="225" y="163"/>
                    <a:pt x="226" y="162"/>
                    <a:pt x="227" y="161"/>
                  </a:cubicBezTo>
                  <a:cubicBezTo>
                    <a:pt x="227" y="162"/>
                    <a:pt x="227" y="162"/>
                    <a:pt x="227" y="162"/>
                  </a:cubicBezTo>
                  <a:cubicBezTo>
                    <a:pt x="226" y="163"/>
                    <a:pt x="225" y="164"/>
                    <a:pt x="224" y="165"/>
                  </a:cubicBezTo>
                  <a:cubicBezTo>
                    <a:pt x="224" y="164"/>
                    <a:pt x="224" y="164"/>
                    <a:pt x="224" y="164"/>
                  </a:cubicBezTo>
                  <a:close/>
                  <a:moveTo>
                    <a:pt x="227" y="169"/>
                  </a:moveTo>
                  <a:cubicBezTo>
                    <a:pt x="227" y="168"/>
                    <a:pt x="228" y="167"/>
                    <a:pt x="228" y="167"/>
                  </a:cubicBezTo>
                  <a:cubicBezTo>
                    <a:pt x="227" y="168"/>
                    <a:pt x="226" y="170"/>
                    <a:pt x="225" y="171"/>
                  </a:cubicBezTo>
                  <a:cubicBezTo>
                    <a:pt x="225" y="171"/>
                    <a:pt x="225" y="171"/>
                    <a:pt x="225" y="171"/>
                  </a:cubicBezTo>
                  <a:cubicBezTo>
                    <a:pt x="226" y="171"/>
                    <a:pt x="226" y="170"/>
                    <a:pt x="227" y="169"/>
                  </a:cubicBezTo>
                  <a:close/>
                  <a:moveTo>
                    <a:pt x="228" y="123"/>
                  </a:moveTo>
                  <a:cubicBezTo>
                    <a:pt x="228" y="121"/>
                    <a:pt x="228" y="119"/>
                    <a:pt x="228" y="117"/>
                  </a:cubicBezTo>
                  <a:cubicBezTo>
                    <a:pt x="228" y="116"/>
                    <a:pt x="228" y="116"/>
                    <a:pt x="229" y="115"/>
                  </a:cubicBezTo>
                  <a:cubicBezTo>
                    <a:pt x="228" y="118"/>
                    <a:pt x="228" y="121"/>
                    <a:pt x="228" y="123"/>
                  </a:cubicBezTo>
                  <a:close/>
                  <a:moveTo>
                    <a:pt x="227" y="112"/>
                  </a:moveTo>
                  <a:cubicBezTo>
                    <a:pt x="227" y="111"/>
                    <a:pt x="227" y="111"/>
                    <a:pt x="226" y="110"/>
                  </a:cubicBezTo>
                  <a:cubicBezTo>
                    <a:pt x="227" y="110"/>
                    <a:pt x="228" y="109"/>
                    <a:pt x="229" y="108"/>
                  </a:cubicBezTo>
                  <a:cubicBezTo>
                    <a:pt x="229" y="109"/>
                    <a:pt x="229" y="109"/>
                    <a:pt x="229" y="109"/>
                  </a:cubicBezTo>
                  <a:cubicBezTo>
                    <a:pt x="228" y="110"/>
                    <a:pt x="227" y="111"/>
                    <a:pt x="227" y="112"/>
                  </a:cubicBezTo>
                  <a:close/>
                  <a:moveTo>
                    <a:pt x="232" y="108"/>
                  </a:moveTo>
                  <a:cubicBezTo>
                    <a:pt x="232" y="108"/>
                    <a:pt x="232" y="107"/>
                    <a:pt x="232" y="107"/>
                  </a:cubicBezTo>
                  <a:cubicBezTo>
                    <a:pt x="232" y="106"/>
                    <a:pt x="232" y="106"/>
                    <a:pt x="233" y="105"/>
                  </a:cubicBezTo>
                  <a:cubicBezTo>
                    <a:pt x="233" y="108"/>
                    <a:pt x="234" y="111"/>
                    <a:pt x="235" y="114"/>
                  </a:cubicBezTo>
                  <a:cubicBezTo>
                    <a:pt x="235" y="114"/>
                    <a:pt x="235" y="114"/>
                    <a:pt x="235" y="115"/>
                  </a:cubicBezTo>
                  <a:cubicBezTo>
                    <a:pt x="234" y="112"/>
                    <a:pt x="233" y="110"/>
                    <a:pt x="232" y="108"/>
                  </a:cubicBezTo>
                  <a:close/>
                  <a:moveTo>
                    <a:pt x="234" y="103"/>
                  </a:moveTo>
                  <a:cubicBezTo>
                    <a:pt x="234" y="103"/>
                    <a:pt x="234" y="103"/>
                    <a:pt x="233" y="103"/>
                  </a:cubicBezTo>
                  <a:cubicBezTo>
                    <a:pt x="232" y="97"/>
                    <a:pt x="230" y="92"/>
                    <a:pt x="229" y="87"/>
                  </a:cubicBezTo>
                  <a:cubicBezTo>
                    <a:pt x="230" y="89"/>
                    <a:pt x="231" y="90"/>
                    <a:pt x="231" y="92"/>
                  </a:cubicBezTo>
                  <a:cubicBezTo>
                    <a:pt x="233" y="97"/>
                    <a:pt x="234" y="102"/>
                    <a:pt x="235" y="107"/>
                  </a:cubicBezTo>
                  <a:cubicBezTo>
                    <a:pt x="235" y="106"/>
                    <a:pt x="234" y="105"/>
                    <a:pt x="234" y="103"/>
                  </a:cubicBezTo>
                  <a:close/>
                  <a:moveTo>
                    <a:pt x="229" y="69"/>
                  </a:moveTo>
                  <a:cubicBezTo>
                    <a:pt x="230" y="69"/>
                    <a:pt x="230" y="69"/>
                    <a:pt x="230" y="70"/>
                  </a:cubicBezTo>
                  <a:cubicBezTo>
                    <a:pt x="231" y="71"/>
                    <a:pt x="231" y="72"/>
                    <a:pt x="232" y="72"/>
                  </a:cubicBezTo>
                  <a:cubicBezTo>
                    <a:pt x="231" y="72"/>
                    <a:pt x="231" y="72"/>
                    <a:pt x="231" y="72"/>
                  </a:cubicBezTo>
                  <a:cubicBezTo>
                    <a:pt x="231" y="72"/>
                    <a:pt x="231" y="72"/>
                    <a:pt x="231" y="71"/>
                  </a:cubicBezTo>
                  <a:cubicBezTo>
                    <a:pt x="230" y="71"/>
                    <a:pt x="230" y="71"/>
                    <a:pt x="230" y="71"/>
                  </a:cubicBezTo>
                  <a:cubicBezTo>
                    <a:pt x="230" y="71"/>
                    <a:pt x="230" y="71"/>
                    <a:pt x="230" y="71"/>
                  </a:cubicBezTo>
                  <a:cubicBezTo>
                    <a:pt x="230" y="70"/>
                    <a:pt x="229" y="69"/>
                    <a:pt x="229" y="69"/>
                  </a:cubicBezTo>
                  <a:close/>
                  <a:moveTo>
                    <a:pt x="233" y="86"/>
                  </a:moveTo>
                  <a:cubicBezTo>
                    <a:pt x="233" y="86"/>
                    <a:pt x="233" y="86"/>
                    <a:pt x="233" y="86"/>
                  </a:cubicBezTo>
                  <a:cubicBezTo>
                    <a:pt x="233" y="87"/>
                    <a:pt x="234" y="88"/>
                    <a:pt x="234" y="88"/>
                  </a:cubicBezTo>
                  <a:cubicBezTo>
                    <a:pt x="234" y="88"/>
                    <a:pt x="233" y="87"/>
                    <a:pt x="233" y="86"/>
                  </a:cubicBezTo>
                  <a:close/>
                  <a:moveTo>
                    <a:pt x="232" y="69"/>
                  </a:moveTo>
                  <a:cubicBezTo>
                    <a:pt x="231" y="68"/>
                    <a:pt x="231" y="68"/>
                    <a:pt x="231" y="67"/>
                  </a:cubicBezTo>
                  <a:cubicBezTo>
                    <a:pt x="232" y="69"/>
                    <a:pt x="233" y="70"/>
                    <a:pt x="235" y="71"/>
                  </a:cubicBezTo>
                  <a:cubicBezTo>
                    <a:pt x="235" y="72"/>
                    <a:pt x="235" y="73"/>
                    <a:pt x="236" y="74"/>
                  </a:cubicBezTo>
                  <a:cubicBezTo>
                    <a:pt x="236" y="74"/>
                    <a:pt x="236" y="74"/>
                    <a:pt x="237" y="74"/>
                  </a:cubicBezTo>
                  <a:cubicBezTo>
                    <a:pt x="237" y="75"/>
                    <a:pt x="237" y="75"/>
                    <a:pt x="237" y="76"/>
                  </a:cubicBezTo>
                  <a:cubicBezTo>
                    <a:pt x="235" y="73"/>
                    <a:pt x="234" y="71"/>
                    <a:pt x="232" y="69"/>
                  </a:cubicBezTo>
                  <a:close/>
                  <a:moveTo>
                    <a:pt x="226" y="55"/>
                  </a:moveTo>
                  <a:cubicBezTo>
                    <a:pt x="225" y="54"/>
                    <a:pt x="225" y="53"/>
                    <a:pt x="224" y="52"/>
                  </a:cubicBezTo>
                  <a:cubicBezTo>
                    <a:pt x="224" y="51"/>
                    <a:pt x="223" y="50"/>
                    <a:pt x="223" y="50"/>
                  </a:cubicBezTo>
                  <a:cubicBezTo>
                    <a:pt x="224" y="51"/>
                    <a:pt x="225" y="52"/>
                    <a:pt x="226" y="53"/>
                  </a:cubicBezTo>
                  <a:cubicBezTo>
                    <a:pt x="226" y="53"/>
                    <a:pt x="226" y="54"/>
                    <a:pt x="226" y="55"/>
                  </a:cubicBezTo>
                  <a:close/>
                  <a:moveTo>
                    <a:pt x="223" y="54"/>
                  </a:moveTo>
                  <a:cubicBezTo>
                    <a:pt x="225" y="56"/>
                    <a:pt x="226" y="59"/>
                    <a:pt x="228" y="62"/>
                  </a:cubicBezTo>
                  <a:cubicBezTo>
                    <a:pt x="226" y="60"/>
                    <a:pt x="224" y="58"/>
                    <a:pt x="223" y="56"/>
                  </a:cubicBezTo>
                  <a:cubicBezTo>
                    <a:pt x="223" y="56"/>
                    <a:pt x="224" y="56"/>
                    <a:pt x="223" y="56"/>
                  </a:cubicBezTo>
                  <a:cubicBezTo>
                    <a:pt x="223" y="55"/>
                    <a:pt x="223" y="54"/>
                    <a:pt x="223" y="54"/>
                  </a:cubicBezTo>
                  <a:close/>
                  <a:moveTo>
                    <a:pt x="228" y="65"/>
                  </a:moveTo>
                  <a:cubicBezTo>
                    <a:pt x="227" y="66"/>
                    <a:pt x="227" y="66"/>
                    <a:pt x="227" y="66"/>
                  </a:cubicBezTo>
                  <a:cubicBezTo>
                    <a:pt x="227" y="68"/>
                    <a:pt x="228" y="70"/>
                    <a:pt x="228" y="71"/>
                  </a:cubicBezTo>
                  <a:cubicBezTo>
                    <a:pt x="228" y="71"/>
                    <a:pt x="228" y="72"/>
                    <a:pt x="228" y="72"/>
                  </a:cubicBezTo>
                  <a:cubicBezTo>
                    <a:pt x="227" y="70"/>
                    <a:pt x="226" y="68"/>
                    <a:pt x="225" y="66"/>
                  </a:cubicBezTo>
                  <a:cubicBezTo>
                    <a:pt x="225" y="65"/>
                    <a:pt x="224" y="65"/>
                    <a:pt x="224" y="65"/>
                  </a:cubicBezTo>
                  <a:cubicBezTo>
                    <a:pt x="223" y="64"/>
                    <a:pt x="222" y="62"/>
                    <a:pt x="222" y="61"/>
                  </a:cubicBezTo>
                  <a:cubicBezTo>
                    <a:pt x="222" y="61"/>
                    <a:pt x="223" y="60"/>
                    <a:pt x="222" y="60"/>
                  </a:cubicBezTo>
                  <a:cubicBezTo>
                    <a:pt x="221" y="58"/>
                    <a:pt x="220" y="57"/>
                    <a:pt x="218" y="55"/>
                  </a:cubicBezTo>
                  <a:cubicBezTo>
                    <a:pt x="218" y="55"/>
                    <a:pt x="218" y="54"/>
                    <a:pt x="217" y="53"/>
                  </a:cubicBezTo>
                  <a:cubicBezTo>
                    <a:pt x="221" y="57"/>
                    <a:pt x="225" y="61"/>
                    <a:pt x="228" y="65"/>
                  </a:cubicBezTo>
                  <a:close/>
                  <a:moveTo>
                    <a:pt x="214" y="48"/>
                  </a:moveTo>
                  <a:cubicBezTo>
                    <a:pt x="213" y="47"/>
                    <a:pt x="212" y="45"/>
                    <a:pt x="211" y="44"/>
                  </a:cubicBezTo>
                  <a:cubicBezTo>
                    <a:pt x="214" y="46"/>
                    <a:pt x="216" y="47"/>
                    <a:pt x="218" y="49"/>
                  </a:cubicBezTo>
                  <a:cubicBezTo>
                    <a:pt x="219" y="51"/>
                    <a:pt x="220" y="53"/>
                    <a:pt x="221" y="54"/>
                  </a:cubicBezTo>
                  <a:cubicBezTo>
                    <a:pt x="219" y="52"/>
                    <a:pt x="216" y="50"/>
                    <a:pt x="214" y="48"/>
                  </a:cubicBezTo>
                  <a:close/>
                  <a:moveTo>
                    <a:pt x="211" y="42"/>
                  </a:moveTo>
                  <a:cubicBezTo>
                    <a:pt x="211" y="41"/>
                    <a:pt x="211" y="41"/>
                    <a:pt x="210" y="41"/>
                  </a:cubicBezTo>
                  <a:cubicBezTo>
                    <a:pt x="210" y="41"/>
                    <a:pt x="210" y="41"/>
                    <a:pt x="210" y="41"/>
                  </a:cubicBezTo>
                  <a:cubicBezTo>
                    <a:pt x="212" y="42"/>
                    <a:pt x="214" y="43"/>
                    <a:pt x="215" y="45"/>
                  </a:cubicBezTo>
                  <a:cubicBezTo>
                    <a:pt x="214" y="44"/>
                    <a:pt x="212" y="43"/>
                    <a:pt x="211" y="42"/>
                  </a:cubicBezTo>
                  <a:close/>
                  <a:moveTo>
                    <a:pt x="210" y="47"/>
                  </a:moveTo>
                  <a:cubicBezTo>
                    <a:pt x="211" y="48"/>
                    <a:pt x="211" y="48"/>
                    <a:pt x="211" y="49"/>
                  </a:cubicBezTo>
                  <a:cubicBezTo>
                    <a:pt x="210" y="47"/>
                    <a:pt x="208" y="45"/>
                    <a:pt x="206" y="43"/>
                  </a:cubicBezTo>
                  <a:cubicBezTo>
                    <a:pt x="207" y="44"/>
                    <a:pt x="209" y="46"/>
                    <a:pt x="210" y="47"/>
                  </a:cubicBezTo>
                  <a:close/>
                  <a:moveTo>
                    <a:pt x="208" y="40"/>
                  </a:moveTo>
                  <a:cubicBezTo>
                    <a:pt x="207" y="39"/>
                    <a:pt x="206" y="38"/>
                    <a:pt x="206" y="37"/>
                  </a:cubicBezTo>
                  <a:cubicBezTo>
                    <a:pt x="206" y="38"/>
                    <a:pt x="207" y="38"/>
                    <a:pt x="208" y="39"/>
                  </a:cubicBezTo>
                  <a:cubicBezTo>
                    <a:pt x="208" y="39"/>
                    <a:pt x="208" y="39"/>
                    <a:pt x="208" y="40"/>
                  </a:cubicBezTo>
                  <a:cubicBezTo>
                    <a:pt x="208" y="40"/>
                    <a:pt x="208" y="40"/>
                    <a:pt x="208" y="40"/>
                  </a:cubicBezTo>
                  <a:close/>
                  <a:moveTo>
                    <a:pt x="207" y="42"/>
                  </a:moveTo>
                  <a:cubicBezTo>
                    <a:pt x="205" y="40"/>
                    <a:pt x="202" y="39"/>
                    <a:pt x="200" y="37"/>
                  </a:cubicBezTo>
                  <a:cubicBezTo>
                    <a:pt x="200" y="37"/>
                    <a:pt x="200" y="37"/>
                    <a:pt x="201" y="37"/>
                  </a:cubicBezTo>
                  <a:cubicBezTo>
                    <a:pt x="201" y="37"/>
                    <a:pt x="202" y="36"/>
                    <a:pt x="201" y="36"/>
                  </a:cubicBezTo>
                  <a:cubicBezTo>
                    <a:pt x="201" y="36"/>
                    <a:pt x="201" y="36"/>
                    <a:pt x="201" y="36"/>
                  </a:cubicBezTo>
                  <a:cubicBezTo>
                    <a:pt x="202" y="36"/>
                    <a:pt x="202" y="36"/>
                    <a:pt x="203" y="36"/>
                  </a:cubicBezTo>
                  <a:cubicBezTo>
                    <a:pt x="204" y="38"/>
                    <a:pt x="206" y="40"/>
                    <a:pt x="207" y="42"/>
                  </a:cubicBezTo>
                  <a:close/>
                  <a:moveTo>
                    <a:pt x="202" y="34"/>
                  </a:moveTo>
                  <a:cubicBezTo>
                    <a:pt x="201" y="34"/>
                    <a:pt x="201" y="34"/>
                    <a:pt x="200" y="34"/>
                  </a:cubicBezTo>
                  <a:cubicBezTo>
                    <a:pt x="198" y="32"/>
                    <a:pt x="196" y="30"/>
                    <a:pt x="194" y="28"/>
                  </a:cubicBezTo>
                  <a:cubicBezTo>
                    <a:pt x="197" y="29"/>
                    <a:pt x="200" y="31"/>
                    <a:pt x="202" y="33"/>
                  </a:cubicBezTo>
                  <a:cubicBezTo>
                    <a:pt x="202" y="33"/>
                    <a:pt x="201" y="34"/>
                    <a:pt x="202" y="34"/>
                  </a:cubicBezTo>
                  <a:close/>
                  <a:moveTo>
                    <a:pt x="194" y="32"/>
                  </a:moveTo>
                  <a:cubicBezTo>
                    <a:pt x="195" y="32"/>
                    <a:pt x="195" y="32"/>
                    <a:pt x="195" y="32"/>
                  </a:cubicBezTo>
                  <a:cubicBezTo>
                    <a:pt x="196" y="33"/>
                    <a:pt x="197" y="34"/>
                    <a:pt x="198" y="35"/>
                  </a:cubicBezTo>
                  <a:cubicBezTo>
                    <a:pt x="198" y="35"/>
                    <a:pt x="198" y="35"/>
                    <a:pt x="198" y="35"/>
                  </a:cubicBezTo>
                  <a:cubicBezTo>
                    <a:pt x="197" y="35"/>
                    <a:pt x="196" y="34"/>
                    <a:pt x="195" y="34"/>
                  </a:cubicBezTo>
                  <a:cubicBezTo>
                    <a:pt x="193" y="33"/>
                    <a:pt x="191" y="31"/>
                    <a:pt x="189" y="29"/>
                  </a:cubicBezTo>
                  <a:cubicBezTo>
                    <a:pt x="190" y="29"/>
                    <a:pt x="190" y="29"/>
                    <a:pt x="190" y="29"/>
                  </a:cubicBezTo>
                  <a:cubicBezTo>
                    <a:pt x="191" y="30"/>
                    <a:pt x="193" y="31"/>
                    <a:pt x="194" y="32"/>
                  </a:cubicBezTo>
                  <a:close/>
                  <a:moveTo>
                    <a:pt x="192" y="33"/>
                  </a:moveTo>
                  <a:cubicBezTo>
                    <a:pt x="191" y="33"/>
                    <a:pt x="191" y="33"/>
                    <a:pt x="190" y="33"/>
                  </a:cubicBezTo>
                  <a:cubicBezTo>
                    <a:pt x="190" y="32"/>
                    <a:pt x="190" y="33"/>
                    <a:pt x="190" y="33"/>
                  </a:cubicBezTo>
                  <a:cubicBezTo>
                    <a:pt x="191" y="34"/>
                    <a:pt x="193" y="35"/>
                    <a:pt x="195" y="36"/>
                  </a:cubicBezTo>
                  <a:cubicBezTo>
                    <a:pt x="195" y="36"/>
                    <a:pt x="196" y="36"/>
                    <a:pt x="196" y="37"/>
                  </a:cubicBezTo>
                  <a:cubicBezTo>
                    <a:pt x="196" y="37"/>
                    <a:pt x="196" y="37"/>
                    <a:pt x="196" y="37"/>
                  </a:cubicBezTo>
                  <a:cubicBezTo>
                    <a:pt x="198" y="38"/>
                    <a:pt x="200" y="40"/>
                    <a:pt x="201" y="41"/>
                  </a:cubicBezTo>
                  <a:cubicBezTo>
                    <a:pt x="203" y="43"/>
                    <a:pt x="204" y="44"/>
                    <a:pt x="205" y="46"/>
                  </a:cubicBezTo>
                  <a:cubicBezTo>
                    <a:pt x="202" y="42"/>
                    <a:pt x="197" y="39"/>
                    <a:pt x="193" y="36"/>
                  </a:cubicBezTo>
                  <a:cubicBezTo>
                    <a:pt x="193" y="36"/>
                    <a:pt x="193" y="35"/>
                    <a:pt x="192" y="35"/>
                  </a:cubicBezTo>
                  <a:cubicBezTo>
                    <a:pt x="191" y="35"/>
                    <a:pt x="191" y="35"/>
                    <a:pt x="191" y="35"/>
                  </a:cubicBezTo>
                  <a:cubicBezTo>
                    <a:pt x="190" y="34"/>
                    <a:pt x="188" y="34"/>
                    <a:pt x="187" y="33"/>
                  </a:cubicBezTo>
                  <a:cubicBezTo>
                    <a:pt x="187" y="33"/>
                    <a:pt x="186" y="34"/>
                    <a:pt x="187" y="34"/>
                  </a:cubicBezTo>
                  <a:cubicBezTo>
                    <a:pt x="187" y="34"/>
                    <a:pt x="187" y="34"/>
                    <a:pt x="187" y="35"/>
                  </a:cubicBezTo>
                  <a:cubicBezTo>
                    <a:pt x="184" y="35"/>
                    <a:pt x="180" y="35"/>
                    <a:pt x="177" y="36"/>
                  </a:cubicBezTo>
                  <a:cubicBezTo>
                    <a:pt x="178" y="35"/>
                    <a:pt x="180" y="35"/>
                    <a:pt x="181" y="34"/>
                  </a:cubicBezTo>
                  <a:cubicBezTo>
                    <a:pt x="182" y="34"/>
                    <a:pt x="182" y="33"/>
                    <a:pt x="181" y="33"/>
                  </a:cubicBezTo>
                  <a:cubicBezTo>
                    <a:pt x="180" y="33"/>
                    <a:pt x="179" y="32"/>
                    <a:pt x="178" y="32"/>
                  </a:cubicBezTo>
                  <a:cubicBezTo>
                    <a:pt x="179" y="32"/>
                    <a:pt x="179" y="31"/>
                    <a:pt x="178" y="31"/>
                  </a:cubicBezTo>
                  <a:cubicBezTo>
                    <a:pt x="176" y="30"/>
                    <a:pt x="173" y="29"/>
                    <a:pt x="170" y="28"/>
                  </a:cubicBezTo>
                  <a:cubicBezTo>
                    <a:pt x="170" y="27"/>
                    <a:pt x="170" y="27"/>
                    <a:pt x="170" y="27"/>
                  </a:cubicBezTo>
                  <a:cubicBezTo>
                    <a:pt x="168" y="26"/>
                    <a:pt x="166" y="26"/>
                    <a:pt x="164" y="25"/>
                  </a:cubicBezTo>
                  <a:cubicBezTo>
                    <a:pt x="164" y="25"/>
                    <a:pt x="165" y="24"/>
                    <a:pt x="166" y="23"/>
                  </a:cubicBezTo>
                  <a:cubicBezTo>
                    <a:pt x="166" y="23"/>
                    <a:pt x="166" y="23"/>
                    <a:pt x="166" y="23"/>
                  </a:cubicBezTo>
                  <a:cubicBezTo>
                    <a:pt x="173" y="26"/>
                    <a:pt x="180" y="29"/>
                    <a:pt x="186" y="32"/>
                  </a:cubicBezTo>
                  <a:cubicBezTo>
                    <a:pt x="187" y="32"/>
                    <a:pt x="188" y="31"/>
                    <a:pt x="187" y="30"/>
                  </a:cubicBezTo>
                  <a:cubicBezTo>
                    <a:pt x="186" y="30"/>
                    <a:pt x="185" y="29"/>
                    <a:pt x="184" y="28"/>
                  </a:cubicBezTo>
                  <a:cubicBezTo>
                    <a:pt x="185" y="29"/>
                    <a:pt x="186" y="29"/>
                    <a:pt x="187" y="29"/>
                  </a:cubicBezTo>
                  <a:cubicBezTo>
                    <a:pt x="189" y="30"/>
                    <a:pt x="190" y="32"/>
                    <a:pt x="192" y="33"/>
                  </a:cubicBezTo>
                  <a:close/>
                  <a:moveTo>
                    <a:pt x="167" y="17"/>
                  </a:moveTo>
                  <a:cubicBezTo>
                    <a:pt x="165" y="15"/>
                    <a:pt x="162" y="14"/>
                    <a:pt x="160" y="12"/>
                  </a:cubicBezTo>
                  <a:cubicBezTo>
                    <a:pt x="160" y="12"/>
                    <a:pt x="160" y="12"/>
                    <a:pt x="161" y="12"/>
                  </a:cubicBezTo>
                  <a:cubicBezTo>
                    <a:pt x="161" y="12"/>
                    <a:pt x="161" y="12"/>
                    <a:pt x="161" y="12"/>
                  </a:cubicBezTo>
                  <a:cubicBezTo>
                    <a:pt x="164" y="12"/>
                    <a:pt x="166" y="14"/>
                    <a:pt x="169" y="15"/>
                  </a:cubicBezTo>
                  <a:cubicBezTo>
                    <a:pt x="174" y="18"/>
                    <a:pt x="180" y="23"/>
                    <a:pt x="185" y="26"/>
                  </a:cubicBezTo>
                  <a:cubicBezTo>
                    <a:pt x="179" y="23"/>
                    <a:pt x="173" y="20"/>
                    <a:pt x="167" y="17"/>
                  </a:cubicBezTo>
                  <a:close/>
                  <a:moveTo>
                    <a:pt x="172" y="13"/>
                  </a:moveTo>
                  <a:cubicBezTo>
                    <a:pt x="171" y="13"/>
                    <a:pt x="169" y="12"/>
                    <a:pt x="168" y="11"/>
                  </a:cubicBezTo>
                  <a:cubicBezTo>
                    <a:pt x="169" y="12"/>
                    <a:pt x="171" y="12"/>
                    <a:pt x="173" y="13"/>
                  </a:cubicBezTo>
                  <a:cubicBezTo>
                    <a:pt x="172" y="13"/>
                    <a:pt x="172" y="13"/>
                    <a:pt x="172" y="13"/>
                  </a:cubicBezTo>
                  <a:close/>
                  <a:moveTo>
                    <a:pt x="133" y="12"/>
                  </a:moveTo>
                  <a:cubicBezTo>
                    <a:pt x="133" y="12"/>
                    <a:pt x="132" y="12"/>
                    <a:pt x="132" y="12"/>
                  </a:cubicBezTo>
                  <a:cubicBezTo>
                    <a:pt x="131" y="12"/>
                    <a:pt x="129" y="12"/>
                    <a:pt x="128" y="12"/>
                  </a:cubicBezTo>
                  <a:cubicBezTo>
                    <a:pt x="128" y="12"/>
                    <a:pt x="127" y="12"/>
                    <a:pt x="127" y="12"/>
                  </a:cubicBezTo>
                  <a:cubicBezTo>
                    <a:pt x="127" y="12"/>
                    <a:pt x="127" y="11"/>
                    <a:pt x="128" y="11"/>
                  </a:cubicBezTo>
                  <a:cubicBezTo>
                    <a:pt x="130" y="11"/>
                    <a:pt x="131" y="11"/>
                    <a:pt x="133" y="12"/>
                  </a:cubicBezTo>
                  <a:close/>
                  <a:moveTo>
                    <a:pt x="132" y="28"/>
                  </a:moveTo>
                  <a:cubicBezTo>
                    <a:pt x="132" y="28"/>
                    <a:pt x="131" y="29"/>
                    <a:pt x="130" y="29"/>
                  </a:cubicBezTo>
                  <a:cubicBezTo>
                    <a:pt x="129" y="29"/>
                    <a:pt x="129" y="29"/>
                    <a:pt x="128" y="29"/>
                  </a:cubicBezTo>
                  <a:cubicBezTo>
                    <a:pt x="129" y="29"/>
                    <a:pt x="129" y="28"/>
                    <a:pt x="129" y="28"/>
                  </a:cubicBezTo>
                  <a:cubicBezTo>
                    <a:pt x="129" y="28"/>
                    <a:pt x="129" y="27"/>
                    <a:pt x="128" y="27"/>
                  </a:cubicBezTo>
                  <a:cubicBezTo>
                    <a:pt x="127" y="28"/>
                    <a:pt x="126" y="28"/>
                    <a:pt x="124" y="29"/>
                  </a:cubicBezTo>
                  <a:cubicBezTo>
                    <a:pt x="123" y="29"/>
                    <a:pt x="122" y="29"/>
                    <a:pt x="121" y="29"/>
                  </a:cubicBezTo>
                  <a:cubicBezTo>
                    <a:pt x="122" y="28"/>
                    <a:pt x="124" y="27"/>
                    <a:pt x="125" y="26"/>
                  </a:cubicBezTo>
                  <a:cubicBezTo>
                    <a:pt x="128" y="27"/>
                    <a:pt x="130" y="27"/>
                    <a:pt x="132" y="28"/>
                  </a:cubicBezTo>
                  <a:close/>
                  <a:moveTo>
                    <a:pt x="124" y="22"/>
                  </a:moveTo>
                  <a:cubicBezTo>
                    <a:pt x="123" y="22"/>
                    <a:pt x="122" y="22"/>
                    <a:pt x="121" y="22"/>
                  </a:cubicBezTo>
                  <a:cubicBezTo>
                    <a:pt x="121" y="22"/>
                    <a:pt x="122" y="22"/>
                    <a:pt x="122" y="21"/>
                  </a:cubicBezTo>
                  <a:cubicBezTo>
                    <a:pt x="123" y="21"/>
                    <a:pt x="125" y="22"/>
                    <a:pt x="126" y="22"/>
                  </a:cubicBezTo>
                  <a:cubicBezTo>
                    <a:pt x="125" y="22"/>
                    <a:pt x="125" y="22"/>
                    <a:pt x="124" y="22"/>
                  </a:cubicBezTo>
                  <a:close/>
                  <a:moveTo>
                    <a:pt x="123" y="15"/>
                  </a:moveTo>
                  <a:cubicBezTo>
                    <a:pt x="122" y="16"/>
                    <a:pt x="121" y="16"/>
                    <a:pt x="120" y="17"/>
                  </a:cubicBezTo>
                  <a:cubicBezTo>
                    <a:pt x="120" y="17"/>
                    <a:pt x="119" y="17"/>
                    <a:pt x="119" y="17"/>
                  </a:cubicBezTo>
                  <a:cubicBezTo>
                    <a:pt x="121" y="16"/>
                    <a:pt x="122" y="15"/>
                    <a:pt x="124" y="14"/>
                  </a:cubicBezTo>
                  <a:cubicBezTo>
                    <a:pt x="124" y="14"/>
                    <a:pt x="124" y="14"/>
                    <a:pt x="124" y="14"/>
                  </a:cubicBezTo>
                  <a:cubicBezTo>
                    <a:pt x="124" y="14"/>
                    <a:pt x="125" y="14"/>
                    <a:pt x="126" y="15"/>
                  </a:cubicBezTo>
                  <a:cubicBezTo>
                    <a:pt x="125" y="15"/>
                    <a:pt x="124" y="15"/>
                    <a:pt x="123" y="15"/>
                  </a:cubicBezTo>
                  <a:close/>
                  <a:moveTo>
                    <a:pt x="125" y="11"/>
                  </a:moveTo>
                  <a:cubicBezTo>
                    <a:pt x="124" y="11"/>
                    <a:pt x="123" y="11"/>
                    <a:pt x="122" y="11"/>
                  </a:cubicBezTo>
                  <a:cubicBezTo>
                    <a:pt x="123" y="11"/>
                    <a:pt x="124" y="11"/>
                    <a:pt x="125" y="11"/>
                  </a:cubicBezTo>
                  <a:cubicBezTo>
                    <a:pt x="125" y="11"/>
                    <a:pt x="125" y="11"/>
                    <a:pt x="125" y="11"/>
                  </a:cubicBezTo>
                  <a:close/>
                  <a:moveTo>
                    <a:pt x="114" y="5"/>
                  </a:moveTo>
                  <a:cubicBezTo>
                    <a:pt x="114" y="5"/>
                    <a:pt x="114" y="5"/>
                    <a:pt x="113" y="5"/>
                  </a:cubicBezTo>
                  <a:cubicBezTo>
                    <a:pt x="113" y="5"/>
                    <a:pt x="113" y="5"/>
                    <a:pt x="113" y="6"/>
                  </a:cubicBezTo>
                  <a:cubicBezTo>
                    <a:pt x="111" y="6"/>
                    <a:pt x="110" y="6"/>
                    <a:pt x="108" y="6"/>
                  </a:cubicBezTo>
                  <a:cubicBezTo>
                    <a:pt x="108" y="6"/>
                    <a:pt x="108" y="6"/>
                    <a:pt x="108" y="6"/>
                  </a:cubicBezTo>
                  <a:cubicBezTo>
                    <a:pt x="109" y="6"/>
                    <a:pt x="111" y="5"/>
                    <a:pt x="113" y="5"/>
                  </a:cubicBezTo>
                  <a:cubicBezTo>
                    <a:pt x="114" y="5"/>
                    <a:pt x="114" y="5"/>
                    <a:pt x="115" y="5"/>
                  </a:cubicBezTo>
                  <a:cubicBezTo>
                    <a:pt x="115" y="5"/>
                    <a:pt x="115" y="5"/>
                    <a:pt x="114" y="5"/>
                  </a:cubicBezTo>
                  <a:close/>
                  <a:moveTo>
                    <a:pt x="99" y="5"/>
                  </a:moveTo>
                  <a:cubicBezTo>
                    <a:pt x="99" y="5"/>
                    <a:pt x="98" y="5"/>
                    <a:pt x="98" y="5"/>
                  </a:cubicBezTo>
                  <a:cubicBezTo>
                    <a:pt x="99" y="5"/>
                    <a:pt x="100" y="4"/>
                    <a:pt x="102" y="4"/>
                  </a:cubicBezTo>
                  <a:cubicBezTo>
                    <a:pt x="101" y="4"/>
                    <a:pt x="100" y="5"/>
                    <a:pt x="99" y="5"/>
                  </a:cubicBezTo>
                  <a:close/>
                  <a:moveTo>
                    <a:pt x="22" y="63"/>
                  </a:moveTo>
                  <a:cubicBezTo>
                    <a:pt x="23" y="63"/>
                    <a:pt x="23" y="63"/>
                    <a:pt x="23" y="63"/>
                  </a:cubicBezTo>
                  <a:cubicBezTo>
                    <a:pt x="23" y="63"/>
                    <a:pt x="23" y="63"/>
                    <a:pt x="23" y="63"/>
                  </a:cubicBezTo>
                  <a:cubicBezTo>
                    <a:pt x="22" y="65"/>
                    <a:pt x="21" y="66"/>
                    <a:pt x="20" y="68"/>
                  </a:cubicBezTo>
                  <a:cubicBezTo>
                    <a:pt x="19" y="68"/>
                    <a:pt x="19" y="69"/>
                    <a:pt x="18" y="70"/>
                  </a:cubicBezTo>
                  <a:cubicBezTo>
                    <a:pt x="18" y="70"/>
                    <a:pt x="17" y="70"/>
                    <a:pt x="17" y="70"/>
                  </a:cubicBezTo>
                  <a:cubicBezTo>
                    <a:pt x="19" y="68"/>
                    <a:pt x="20" y="65"/>
                    <a:pt x="22" y="63"/>
                  </a:cubicBezTo>
                  <a:close/>
                  <a:moveTo>
                    <a:pt x="21" y="78"/>
                  </a:moveTo>
                  <a:cubicBezTo>
                    <a:pt x="23" y="76"/>
                    <a:pt x="24" y="75"/>
                    <a:pt x="25" y="73"/>
                  </a:cubicBezTo>
                  <a:cubicBezTo>
                    <a:pt x="24" y="76"/>
                    <a:pt x="22" y="79"/>
                    <a:pt x="20" y="82"/>
                  </a:cubicBezTo>
                  <a:cubicBezTo>
                    <a:pt x="19" y="83"/>
                    <a:pt x="18" y="84"/>
                    <a:pt x="17" y="85"/>
                  </a:cubicBezTo>
                  <a:cubicBezTo>
                    <a:pt x="17" y="85"/>
                    <a:pt x="17" y="84"/>
                    <a:pt x="17" y="84"/>
                  </a:cubicBezTo>
                  <a:cubicBezTo>
                    <a:pt x="17" y="83"/>
                    <a:pt x="17" y="83"/>
                    <a:pt x="16" y="83"/>
                  </a:cubicBezTo>
                  <a:cubicBezTo>
                    <a:pt x="17" y="82"/>
                    <a:pt x="17" y="81"/>
                    <a:pt x="17" y="80"/>
                  </a:cubicBezTo>
                  <a:cubicBezTo>
                    <a:pt x="18" y="79"/>
                    <a:pt x="19" y="78"/>
                    <a:pt x="20" y="77"/>
                  </a:cubicBezTo>
                  <a:cubicBezTo>
                    <a:pt x="20" y="78"/>
                    <a:pt x="21" y="78"/>
                    <a:pt x="21" y="78"/>
                  </a:cubicBezTo>
                  <a:close/>
                  <a:moveTo>
                    <a:pt x="20" y="88"/>
                  </a:moveTo>
                  <a:cubicBezTo>
                    <a:pt x="20" y="87"/>
                    <a:pt x="20" y="87"/>
                    <a:pt x="20" y="86"/>
                  </a:cubicBezTo>
                  <a:cubicBezTo>
                    <a:pt x="20" y="85"/>
                    <a:pt x="21" y="85"/>
                    <a:pt x="21" y="84"/>
                  </a:cubicBezTo>
                  <a:cubicBezTo>
                    <a:pt x="21" y="84"/>
                    <a:pt x="21" y="84"/>
                    <a:pt x="21" y="84"/>
                  </a:cubicBezTo>
                  <a:cubicBezTo>
                    <a:pt x="22" y="84"/>
                    <a:pt x="22" y="85"/>
                    <a:pt x="22" y="85"/>
                  </a:cubicBezTo>
                  <a:cubicBezTo>
                    <a:pt x="21" y="86"/>
                    <a:pt x="21" y="87"/>
                    <a:pt x="20" y="88"/>
                  </a:cubicBezTo>
                  <a:close/>
                  <a:moveTo>
                    <a:pt x="21" y="120"/>
                  </a:moveTo>
                  <a:cubicBezTo>
                    <a:pt x="19" y="113"/>
                    <a:pt x="18" y="107"/>
                    <a:pt x="17" y="100"/>
                  </a:cubicBezTo>
                  <a:cubicBezTo>
                    <a:pt x="18" y="100"/>
                    <a:pt x="18" y="100"/>
                    <a:pt x="18" y="100"/>
                  </a:cubicBezTo>
                  <a:cubicBezTo>
                    <a:pt x="19" y="102"/>
                    <a:pt x="19" y="105"/>
                    <a:pt x="20" y="108"/>
                  </a:cubicBezTo>
                  <a:cubicBezTo>
                    <a:pt x="20" y="110"/>
                    <a:pt x="20" y="113"/>
                    <a:pt x="20" y="115"/>
                  </a:cubicBezTo>
                  <a:cubicBezTo>
                    <a:pt x="20" y="117"/>
                    <a:pt x="21" y="118"/>
                    <a:pt x="21" y="120"/>
                  </a:cubicBezTo>
                  <a:close/>
                  <a:moveTo>
                    <a:pt x="17" y="89"/>
                  </a:moveTo>
                  <a:cubicBezTo>
                    <a:pt x="17" y="89"/>
                    <a:pt x="17" y="89"/>
                    <a:pt x="18" y="89"/>
                  </a:cubicBezTo>
                  <a:cubicBezTo>
                    <a:pt x="18" y="91"/>
                    <a:pt x="18" y="93"/>
                    <a:pt x="18" y="95"/>
                  </a:cubicBezTo>
                  <a:cubicBezTo>
                    <a:pt x="18" y="95"/>
                    <a:pt x="18" y="95"/>
                    <a:pt x="18" y="95"/>
                  </a:cubicBezTo>
                  <a:cubicBezTo>
                    <a:pt x="18" y="93"/>
                    <a:pt x="17" y="92"/>
                    <a:pt x="17" y="90"/>
                  </a:cubicBezTo>
                  <a:cubicBezTo>
                    <a:pt x="17" y="90"/>
                    <a:pt x="17" y="90"/>
                    <a:pt x="16" y="89"/>
                  </a:cubicBezTo>
                  <a:cubicBezTo>
                    <a:pt x="17" y="89"/>
                    <a:pt x="17" y="89"/>
                    <a:pt x="17" y="89"/>
                  </a:cubicBezTo>
                  <a:close/>
                  <a:moveTo>
                    <a:pt x="18" y="114"/>
                  </a:moveTo>
                  <a:cubicBezTo>
                    <a:pt x="17" y="110"/>
                    <a:pt x="16" y="106"/>
                    <a:pt x="15" y="103"/>
                  </a:cubicBezTo>
                  <a:cubicBezTo>
                    <a:pt x="15" y="102"/>
                    <a:pt x="16" y="102"/>
                    <a:pt x="16" y="102"/>
                  </a:cubicBezTo>
                  <a:cubicBezTo>
                    <a:pt x="16" y="106"/>
                    <a:pt x="17" y="110"/>
                    <a:pt x="18" y="114"/>
                  </a:cubicBezTo>
                  <a:close/>
                  <a:moveTo>
                    <a:pt x="15" y="100"/>
                  </a:moveTo>
                  <a:cubicBezTo>
                    <a:pt x="15" y="98"/>
                    <a:pt x="15" y="96"/>
                    <a:pt x="15" y="93"/>
                  </a:cubicBezTo>
                  <a:cubicBezTo>
                    <a:pt x="15" y="95"/>
                    <a:pt x="16" y="97"/>
                    <a:pt x="16" y="98"/>
                  </a:cubicBezTo>
                  <a:cubicBezTo>
                    <a:pt x="15" y="99"/>
                    <a:pt x="15" y="99"/>
                    <a:pt x="15" y="100"/>
                  </a:cubicBezTo>
                  <a:close/>
                  <a:moveTo>
                    <a:pt x="21" y="131"/>
                  </a:moveTo>
                  <a:cubicBezTo>
                    <a:pt x="21" y="133"/>
                    <a:pt x="22" y="135"/>
                    <a:pt x="22" y="136"/>
                  </a:cubicBezTo>
                  <a:cubicBezTo>
                    <a:pt x="22" y="136"/>
                    <a:pt x="22" y="136"/>
                    <a:pt x="22" y="135"/>
                  </a:cubicBezTo>
                  <a:cubicBezTo>
                    <a:pt x="21" y="134"/>
                    <a:pt x="20" y="135"/>
                    <a:pt x="20" y="136"/>
                  </a:cubicBezTo>
                  <a:cubicBezTo>
                    <a:pt x="21" y="139"/>
                    <a:pt x="22" y="142"/>
                    <a:pt x="23" y="145"/>
                  </a:cubicBezTo>
                  <a:cubicBezTo>
                    <a:pt x="22" y="143"/>
                    <a:pt x="21" y="141"/>
                    <a:pt x="19" y="140"/>
                  </a:cubicBezTo>
                  <a:cubicBezTo>
                    <a:pt x="17" y="129"/>
                    <a:pt x="16" y="118"/>
                    <a:pt x="14" y="107"/>
                  </a:cubicBezTo>
                  <a:cubicBezTo>
                    <a:pt x="16" y="115"/>
                    <a:pt x="19" y="123"/>
                    <a:pt x="21" y="131"/>
                  </a:cubicBezTo>
                  <a:close/>
                  <a:moveTo>
                    <a:pt x="17" y="165"/>
                  </a:moveTo>
                  <a:cubicBezTo>
                    <a:pt x="17" y="165"/>
                    <a:pt x="17" y="165"/>
                    <a:pt x="17" y="165"/>
                  </a:cubicBezTo>
                  <a:cubicBezTo>
                    <a:pt x="18" y="167"/>
                    <a:pt x="18" y="168"/>
                    <a:pt x="19" y="170"/>
                  </a:cubicBezTo>
                  <a:cubicBezTo>
                    <a:pt x="19" y="169"/>
                    <a:pt x="18" y="169"/>
                    <a:pt x="18" y="168"/>
                  </a:cubicBezTo>
                  <a:cubicBezTo>
                    <a:pt x="17" y="167"/>
                    <a:pt x="17" y="166"/>
                    <a:pt x="16" y="166"/>
                  </a:cubicBezTo>
                  <a:cubicBezTo>
                    <a:pt x="17" y="165"/>
                    <a:pt x="17" y="165"/>
                    <a:pt x="17" y="165"/>
                  </a:cubicBezTo>
                  <a:cubicBezTo>
                    <a:pt x="17" y="165"/>
                    <a:pt x="17" y="165"/>
                    <a:pt x="17" y="165"/>
                  </a:cubicBezTo>
                  <a:close/>
                  <a:moveTo>
                    <a:pt x="19" y="163"/>
                  </a:moveTo>
                  <a:cubicBezTo>
                    <a:pt x="19" y="163"/>
                    <a:pt x="18" y="163"/>
                    <a:pt x="18" y="163"/>
                  </a:cubicBezTo>
                  <a:cubicBezTo>
                    <a:pt x="17" y="162"/>
                    <a:pt x="17" y="162"/>
                    <a:pt x="16" y="161"/>
                  </a:cubicBezTo>
                  <a:cubicBezTo>
                    <a:pt x="16" y="157"/>
                    <a:pt x="15" y="154"/>
                    <a:pt x="15" y="150"/>
                  </a:cubicBezTo>
                  <a:cubicBezTo>
                    <a:pt x="16" y="155"/>
                    <a:pt x="18" y="160"/>
                    <a:pt x="20" y="164"/>
                  </a:cubicBezTo>
                  <a:cubicBezTo>
                    <a:pt x="19" y="164"/>
                    <a:pt x="19" y="164"/>
                    <a:pt x="19" y="163"/>
                  </a:cubicBezTo>
                  <a:close/>
                  <a:moveTo>
                    <a:pt x="15" y="169"/>
                  </a:moveTo>
                  <a:cubicBezTo>
                    <a:pt x="15" y="169"/>
                    <a:pt x="15" y="169"/>
                    <a:pt x="15" y="169"/>
                  </a:cubicBezTo>
                  <a:cubicBezTo>
                    <a:pt x="14" y="165"/>
                    <a:pt x="13" y="162"/>
                    <a:pt x="11" y="158"/>
                  </a:cubicBezTo>
                  <a:cubicBezTo>
                    <a:pt x="12" y="160"/>
                    <a:pt x="13" y="162"/>
                    <a:pt x="14" y="164"/>
                  </a:cubicBezTo>
                  <a:cubicBezTo>
                    <a:pt x="14" y="164"/>
                    <a:pt x="14" y="164"/>
                    <a:pt x="14" y="164"/>
                  </a:cubicBezTo>
                  <a:cubicBezTo>
                    <a:pt x="15" y="165"/>
                    <a:pt x="15" y="166"/>
                    <a:pt x="16" y="167"/>
                  </a:cubicBezTo>
                  <a:cubicBezTo>
                    <a:pt x="16" y="168"/>
                    <a:pt x="16" y="168"/>
                    <a:pt x="16" y="168"/>
                  </a:cubicBezTo>
                  <a:cubicBezTo>
                    <a:pt x="16" y="168"/>
                    <a:pt x="15" y="168"/>
                    <a:pt x="15" y="169"/>
                  </a:cubicBezTo>
                  <a:close/>
                  <a:moveTo>
                    <a:pt x="8" y="128"/>
                  </a:moveTo>
                  <a:cubicBezTo>
                    <a:pt x="9" y="129"/>
                    <a:pt x="10" y="128"/>
                    <a:pt x="10" y="128"/>
                  </a:cubicBezTo>
                  <a:cubicBezTo>
                    <a:pt x="10" y="124"/>
                    <a:pt x="9" y="120"/>
                    <a:pt x="9" y="117"/>
                  </a:cubicBezTo>
                  <a:cubicBezTo>
                    <a:pt x="9" y="116"/>
                    <a:pt x="10" y="115"/>
                    <a:pt x="10" y="114"/>
                  </a:cubicBezTo>
                  <a:cubicBezTo>
                    <a:pt x="10" y="121"/>
                    <a:pt x="11" y="129"/>
                    <a:pt x="12" y="137"/>
                  </a:cubicBezTo>
                  <a:cubicBezTo>
                    <a:pt x="12" y="142"/>
                    <a:pt x="13" y="146"/>
                    <a:pt x="13" y="151"/>
                  </a:cubicBezTo>
                  <a:cubicBezTo>
                    <a:pt x="12" y="147"/>
                    <a:pt x="11" y="142"/>
                    <a:pt x="10" y="138"/>
                  </a:cubicBezTo>
                  <a:cubicBezTo>
                    <a:pt x="10" y="136"/>
                    <a:pt x="9" y="134"/>
                    <a:pt x="9" y="133"/>
                  </a:cubicBezTo>
                  <a:cubicBezTo>
                    <a:pt x="9" y="131"/>
                    <a:pt x="8" y="129"/>
                    <a:pt x="8" y="128"/>
                  </a:cubicBezTo>
                  <a:cubicBezTo>
                    <a:pt x="8" y="128"/>
                    <a:pt x="8" y="128"/>
                    <a:pt x="8" y="128"/>
                  </a:cubicBezTo>
                  <a:close/>
                  <a:moveTo>
                    <a:pt x="8" y="106"/>
                  </a:moveTo>
                  <a:cubicBezTo>
                    <a:pt x="8" y="105"/>
                    <a:pt x="9" y="104"/>
                    <a:pt x="9" y="103"/>
                  </a:cubicBezTo>
                  <a:cubicBezTo>
                    <a:pt x="9" y="105"/>
                    <a:pt x="9" y="108"/>
                    <a:pt x="9" y="111"/>
                  </a:cubicBezTo>
                  <a:cubicBezTo>
                    <a:pt x="9" y="109"/>
                    <a:pt x="8" y="108"/>
                    <a:pt x="8" y="106"/>
                  </a:cubicBezTo>
                  <a:close/>
                  <a:moveTo>
                    <a:pt x="9" y="99"/>
                  </a:moveTo>
                  <a:cubicBezTo>
                    <a:pt x="10" y="98"/>
                    <a:pt x="10" y="97"/>
                    <a:pt x="10" y="96"/>
                  </a:cubicBezTo>
                  <a:cubicBezTo>
                    <a:pt x="10" y="97"/>
                    <a:pt x="11" y="97"/>
                    <a:pt x="11" y="97"/>
                  </a:cubicBezTo>
                  <a:cubicBezTo>
                    <a:pt x="11" y="99"/>
                    <a:pt x="10" y="101"/>
                    <a:pt x="10" y="103"/>
                  </a:cubicBezTo>
                  <a:cubicBezTo>
                    <a:pt x="10" y="102"/>
                    <a:pt x="10" y="100"/>
                    <a:pt x="9" y="99"/>
                  </a:cubicBezTo>
                  <a:close/>
                  <a:moveTo>
                    <a:pt x="11" y="149"/>
                  </a:moveTo>
                  <a:cubicBezTo>
                    <a:pt x="12" y="153"/>
                    <a:pt x="13" y="157"/>
                    <a:pt x="14" y="161"/>
                  </a:cubicBezTo>
                  <a:cubicBezTo>
                    <a:pt x="13" y="159"/>
                    <a:pt x="12" y="156"/>
                    <a:pt x="11" y="154"/>
                  </a:cubicBezTo>
                  <a:cubicBezTo>
                    <a:pt x="11" y="152"/>
                    <a:pt x="11" y="150"/>
                    <a:pt x="11" y="149"/>
                  </a:cubicBezTo>
                  <a:close/>
                  <a:moveTo>
                    <a:pt x="14" y="141"/>
                  </a:moveTo>
                  <a:cubicBezTo>
                    <a:pt x="14" y="140"/>
                    <a:pt x="14" y="139"/>
                    <a:pt x="14" y="138"/>
                  </a:cubicBezTo>
                  <a:cubicBezTo>
                    <a:pt x="14" y="136"/>
                    <a:pt x="14" y="134"/>
                    <a:pt x="14" y="132"/>
                  </a:cubicBezTo>
                  <a:cubicBezTo>
                    <a:pt x="14" y="133"/>
                    <a:pt x="14" y="134"/>
                    <a:pt x="15" y="135"/>
                  </a:cubicBezTo>
                  <a:cubicBezTo>
                    <a:pt x="15" y="138"/>
                    <a:pt x="16" y="141"/>
                    <a:pt x="16" y="143"/>
                  </a:cubicBezTo>
                  <a:cubicBezTo>
                    <a:pt x="17" y="147"/>
                    <a:pt x="17" y="152"/>
                    <a:pt x="18" y="156"/>
                  </a:cubicBezTo>
                  <a:cubicBezTo>
                    <a:pt x="17" y="151"/>
                    <a:pt x="15" y="146"/>
                    <a:pt x="14" y="141"/>
                  </a:cubicBezTo>
                  <a:close/>
                  <a:moveTo>
                    <a:pt x="10" y="90"/>
                  </a:moveTo>
                  <a:cubicBezTo>
                    <a:pt x="10" y="91"/>
                    <a:pt x="9" y="92"/>
                    <a:pt x="8" y="92"/>
                  </a:cubicBezTo>
                  <a:cubicBezTo>
                    <a:pt x="9" y="91"/>
                    <a:pt x="10" y="89"/>
                    <a:pt x="12" y="88"/>
                  </a:cubicBezTo>
                  <a:cubicBezTo>
                    <a:pt x="11" y="89"/>
                    <a:pt x="11" y="89"/>
                    <a:pt x="10" y="90"/>
                  </a:cubicBezTo>
                  <a:close/>
                  <a:moveTo>
                    <a:pt x="9" y="93"/>
                  </a:moveTo>
                  <a:cubicBezTo>
                    <a:pt x="9" y="94"/>
                    <a:pt x="9" y="95"/>
                    <a:pt x="9" y="96"/>
                  </a:cubicBezTo>
                  <a:cubicBezTo>
                    <a:pt x="8" y="96"/>
                    <a:pt x="8" y="95"/>
                    <a:pt x="8" y="95"/>
                  </a:cubicBezTo>
                  <a:cubicBezTo>
                    <a:pt x="8" y="95"/>
                    <a:pt x="8" y="95"/>
                    <a:pt x="8" y="95"/>
                  </a:cubicBezTo>
                  <a:cubicBezTo>
                    <a:pt x="8" y="94"/>
                    <a:pt x="9" y="94"/>
                    <a:pt x="9" y="93"/>
                  </a:cubicBezTo>
                  <a:close/>
                  <a:moveTo>
                    <a:pt x="8" y="116"/>
                  </a:moveTo>
                  <a:cubicBezTo>
                    <a:pt x="8" y="117"/>
                    <a:pt x="7" y="117"/>
                    <a:pt x="7" y="118"/>
                  </a:cubicBezTo>
                  <a:cubicBezTo>
                    <a:pt x="7" y="117"/>
                    <a:pt x="7" y="117"/>
                    <a:pt x="7" y="116"/>
                  </a:cubicBezTo>
                  <a:cubicBezTo>
                    <a:pt x="7" y="115"/>
                    <a:pt x="7" y="113"/>
                    <a:pt x="7" y="112"/>
                  </a:cubicBezTo>
                  <a:cubicBezTo>
                    <a:pt x="7" y="113"/>
                    <a:pt x="8" y="115"/>
                    <a:pt x="8" y="116"/>
                  </a:cubicBezTo>
                  <a:close/>
                  <a:moveTo>
                    <a:pt x="8" y="144"/>
                  </a:moveTo>
                  <a:cubicBezTo>
                    <a:pt x="8" y="140"/>
                    <a:pt x="7" y="136"/>
                    <a:pt x="7" y="133"/>
                  </a:cubicBezTo>
                  <a:cubicBezTo>
                    <a:pt x="7" y="133"/>
                    <a:pt x="7" y="134"/>
                    <a:pt x="7" y="134"/>
                  </a:cubicBezTo>
                  <a:cubicBezTo>
                    <a:pt x="8" y="137"/>
                    <a:pt x="8" y="141"/>
                    <a:pt x="8" y="144"/>
                  </a:cubicBezTo>
                  <a:close/>
                  <a:moveTo>
                    <a:pt x="9" y="159"/>
                  </a:moveTo>
                  <a:cubicBezTo>
                    <a:pt x="9" y="158"/>
                    <a:pt x="8" y="157"/>
                    <a:pt x="8" y="157"/>
                  </a:cubicBezTo>
                  <a:cubicBezTo>
                    <a:pt x="8" y="156"/>
                    <a:pt x="8" y="156"/>
                    <a:pt x="8" y="155"/>
                  </a:cubicBezTo>
                  <a:cubicBezTo>
                    <a:pt x="8" y="156"/>
                    <a:pt x="9" y="157"/>
                    <a:pt x="9" y="158"/>
                  </a:cubicBezTo>
                  <a:cubicBezTo>
                    <a:pt x="9" y="158"/>
                    <a:pt x="10" y="158"/>
                    <a:pt x="10" y="158"/>
                  </a:cubicBezTo>
                  <a:cubicBezTo>
                    <a:pt x="11" y="160"/>
                    <a:pt x="12" y="163"/>
                    <a:pt x="12" y="165"/>
                  </a:cubicBezTo>
                  <a:cubicBezTo>
                    <a:pt x="12" y="165"/>
                    <a:pt x="12" y="165"/>
                    <a:pt x="12" y="166"/>
                  </a:cubicBezTo>
                  <a:cubicBezTo>
                    <a:pt x="14" y="171"/>
                    <a:pt x="16" y="176"/>
                    <a:pt x="19" y="181"/>
                  </a:cubicBezTo>
                  <a:cubicBezTo>
                    <a:pt x="20" y="182"/>
                    <a:pt x="20" y="183"/>
                    <a:pt x="20" y="184"/>
                  </a:cubicBezTo>
                  <a:cubicBezTo>
                    <a:pt x="20" y="183"/>
                    <a:pt x="20" y="182"/>
                    <a:pt x="19" y="182"/>
                  </a:cubicBezTo>
                  <a:cubicBezTo>
                    <a:pt x="15" y="174"/>
                    <a:pt x="12" y="166"/>
                    <a:pt x="9" y="159"/>
                  </a:cubicBezTo>
                  <a:close/>
                  <a:moveTo>
                    <a:pt x="18" y="144"/>
                  </a:moveTo>
                  <a:cubicBezTo>
                    <a:pt x="19" y="145"/>
                    <a:pt x="19" y="145"/>
                    <a:pt x="19" y="146"/>
                  </a:cubicBezTo>
                  <a:cubicBezTo>
                    <a:pt x="19" y="147"/>
                    <a:pt x="19" y="147"/>
                    <a:pt x="19" y="148"/>
                  </a:cubicBezTo>
                  <a:cubicBezTo>
                    <a:pt x="21" y="154"/>
                    <a:pt x="23" y="161"/>
                    <a:pt x="25" y="168"/>
                  </a:cubicBezTo>
                  <a:cubicBezTo>
                    <a:pt x="25" y="168"/>
                    <a:pt x="25" y="169"/>
                    <a:pt x="25" y="169"/>
                  </a:cubicBezTo>
                  <a:cubicBezTo>
                    <a:pt x="24" y="168"/>
                    <a:pt x="24" y="168"/>
                    <a:pt x="23" y="168"/>
                  </a:cubicBezTo>
                  <a:cubicBezTo>
                    <a:pt x="22" y="160"/>
                    <a:pt x="20" y="152"/>
                    <a:pt x="18" y="144"/>
                  </a:cubicBezTo>
                  <a:close/>
                  <a:moveTo>
                    <a:pt x="27" y="189"/>
                  </a:moveTo>
                  <a:cubicBezTo>
                    <a:pt x="28" y="191"/>
                    <a:pt x="29" y="193"/>
                    <a:pt x="30" y="195"/>
                  </a:cubicBezTo>
                  <a:cubicBezTo>
                    <a:pt x="30" y="195"/>
                    <a:pt x="30" y="195"/>
                    <a:pt x="29" y="195"/>
                  </a:cubicBezTo>
                  <a:cubicBezTo>
                    <a:pt x="28" y="191"/>
                    <a:pt x="26" y="188"/>
                    <a:pt x="25" y="185"/>
                  </a:cubicBezTo>
                  <a:cubicBezTo>
                    <a:pt x="25" y="187"/>
                    <a:pt x="26" y="188"/>
                    <a:pt x="27" y="189"/>
                  </a:cubicBezTo>
                  <a:close/>
                  <a:moveTo>
                    <a:pt x="30" y="190"/>
                  </a:moveTo>
                  <a:cubicBezTo>
                    <a:pt x="29" y="190"/>
                    <a:pt x="29" y="189"/>
                    <a:pt x="29" y="188"/>
                  </a:cubicBezTo>
                  <a:cubicBezTo>
                    <a:pt x="29" y="189"/>
                    <a:pt x="30" y="190"/>
                    <a:pt x="31" y="191"/>
                  </a:cubicBezTo>
                  <a:cubicBezTo>
                    <a:pt x="32" y="192"/>
                    <a:pt x="32" y="193"/>
                    <a:pt x="32" y="194"/>
                  </a:cubicBezTo>
                  <a:cubicBezTo>
                    <a:pt x="32" y="194"/>
                    <a:pt x="32" y="194"/>
                    <a:pt x="32" y="194"/>
                  </a:cubicBezTo>
                  <a:cubicBezTo>
                    <a:pt x="31" y="193"/>
                    <a:pt x="31" y="192"/>
                    <a:pt x="30" y="190"/>
                  </a:cubicBezTo>
                  <a:close/>
                  <a:moveTo>
                    <a:pt x="31" y="187"/>
                  </a:moveTo>
                  <a:cubicBezTo>
                    <a:pt x="30" y="185"/>
                    <a:pt x="28" y="182"/>
                    <a:pt x="27" y="180"/>
                  </a:cubicBezTo>
                  <a:cubicBezTo>
                    <a:pt x="29" y="182"/>
                    <a:pt x="30" y="184"/>
                    <a:pt x="31" y="186"/>
                  </a:cubicBezTo>
                  <a:cubicBezTo>
                    <a:pt x="31" y="186"/>
                    <a:pt x="31" y="186"/>
                    <a:pt x="32" y="187"/>
                  </a:cubicBezTo>
                  <a:cubicBezTo>
                    <a:pt x="33" y="189"/>
                    <a:pt x="35" y="192"/>
                    <a:pt x="36" y="195"/>
                  </a:cubicBezTo>
                  <a:cubicBezTo>
                    <a:pt x="36" y="195"/>
                    <a:pt x="36" y="195"/>
                    <a:pt x="36" y="195"/>
                  </a:cubicBezTo>
                  <a:cubicBezTo>
                    <a:pt x="36" y="194"/>
                    <a:pt x="35" y="194"/>
                    <a:pt x="35" y="193"/>
                  </a:cubicBezTo>
                  <a:cubicBezTo>
                    <a:pt x="34" y="192"/>
                    <a:pt x="34" y="192"/>
                    <a:pt x="33" y="191"/>
                  </a:cubicBezTo>
                  <a:cubicBezTo>
                    <a:pt x="32" y="190"/>
                    <a:pt x="32" y="188"/>
                    <a:pt x="31" y="187"/>
                  </a:cubicBezTo>
                  <a:close/>
                  <a:moveTo>
                    <a:pt x="37" y="206"/>
                  </a:moveTo>
                  <a:cubicBezTo>
                    <a:pt x="39" y="208"/>
                    <a:pt x="41" y="210"/>
                    <a:pt x="43" y="212"/>
                  </a:cubicBezTo>
                  <a:cubicBezTo>
                    <a:pt x="42" y="211"/>
                    <a:pt x="41" y="211"/>
                    <a:pt x="40" y="210"/>
                  </a:cubicBezTo>
                  <a:cubicBezTo>
                    <a:pt x="40" y="210"/>
                    <a:pt x="40" y="210"/>
                    <a:pt x="39" y="209"/>
                  </a:cubicBezTo>
                  <a:cubicBezTo>
                    <a:pt x="38" y="207"/>
                    <a:pt x="36" y="205"/>
                    <a:pt x="34" y="204"/>
                  </a:cubicBezTo>
                  <a:cubicBezTo>
                    <a:pt x="35" y="204"/>
                    <a:pt x="36" y="205"/>
                    <a:pt x="37" y="206"/>
                  </a:cubicBezTo>
                  <a:close/>
                  <a:moveTo>
                    <a:pt x="41" y="205"/>
                  </a:moveTo>
                  <a:cubicBezTo>
                    <a:pt x="41" y="204"/>
                    <a:pt x="40" y="203"/>
                    <a:pt x="40" y="203"/>
                  </a:cubicBezTo>
                  <a:cubicBezTo>
                    <a:pt x="40" y="203"/>
                    <a:pt x="40" y="203"/>
                    <a:pt x="40" y="203"/>
                  </a:cubicBezTo>
                  <a:cubicBezTo>
                    <a:pt x="42" y="205"/>
                    <a:pt x="44" y="208"/>
                    <a:pt x="46" y="211"/>
                  </a:cubicBezTo>
                  <a:cubicBezTo>
                    <a:pt x="45" y="209"/>
                    <a:pt x="43" y="207"/>
                    <a:pt x="41" y="205"/>
                  </a:cubicBezTo>
                  <a:close/>
                  <a:moveTo>
                    <a:pt x="43" y="212"/>
                  </a:moveTo>
                  <a:cubicBezTo>
                    <a:pt x="44" y="212"/>
                    <a:pt x="44" y="213"/>
                    <a:pt x="45" y="213"/>
                  </a:cubicBezTo>
                  <a:cubicBezTo>
                    <a:pt x="45" y="213"/>
                    <a:pt x="45" y="213"/>
                    <a:pt x="45" y="213"/>
                  </a:cubicBezTo>
                  <a:cubicBezTo>
                    <a:pt x="46" y="214"/>
                    <a:pt x="47" y="215"/>
                    <a:pt x="49" y="216"/>
                  </a:cubicBezTo>
                  <a:cubicBezTo>
                    <a:pt x="47" y="214"/>
                    <a:pt x="45" y="213"/>
                    <a:pt x="43" y="212"/>
                  </a:cubicBezTo>
                  <a:cubicBezTo>
                    <a:pt x="43" y="212"/>
                    <a:pt x="43" y="212"/>
                    <a:pt x="43" y="212"/>
                  </a:cubicBezTo>
                  <a:close/>
                  <a:moveTo>
                    <a:pt x="44" y="215"/>
                  </a:moveTo>
                  <a:cubicBezTo>
                    <a:pt x="45" y="215"/>
                    <a:pt x="45" y="215"/>
                    <a:pt x="45" y="216"/>
                  </a:cubicBezTo>
                  <a:cubicBezTo>
                    <a:pt x="45" y="216"/>
                    <a:pt x="45" y="216"/>
                    <a:pt x="45" y="216"/>
                  </a:cubicBezTo>
                  <a:cubicBezTo>
                    <a:pt x="45" y="217"/>
                    <a:pt x="46" y="217"/>
                    <a:pt x="46" y="217"/>
                  </a:cubicBezTo>
                  <a:cubicBezTo>
                    <a:pt x="45" y="216"/>
                    <a:pt x="44" y="216"/>
                    <a:pt x="44" y="215"/>
                  </a:cubicBezTo>
                  <a:cubicBezTo>
                    <a:pt x="44" y="215"/>
                    <a:pt x="44" y="215"/>
                    <a:pt x="44" y="215"/>
                  </a:cubicBezTo>
                  <a:close/>
                  <a:moveTo>
                    <a:pt x="50" y="222"/>
                  </a:moveTo>
                  <a:cubicBezTo>
                    <a:pt x="51" y="222"/>
                    <a:pt x="51" y="222"/>
                    <a:pt x="51" y="223"/>
                  </a:cubicBezTo>
                  <a:cubicBezTo>
                    <a:pt x="49" y="221"/>
                    <a:pt x="47" y="219"/>
                    <a:pt x="45" y="217"/>
                  </a:cubicBezTo>
                  <a:cubicBezTo>
                    <a:pt x="46" y="219"/>
                    <a:pt x="48" y="220"/>
                    <a:pt x="50" y="222"/>
                  </a:cubicBezTo>
                  <a:close/>
                  <a:moveTo>
                    <a:pt x="73" y="227"/>
                  </a:moveTo>
                  <a:cubicBezTo>
                    <a:pt x="72" y="226"/>
                    <a:pt x="70" y="226"/>
                    <a:pt x="69" y="225"/>
                  </a:cubicBezTo>
                  <a:cubicBezTo>
                    <a:pt x="68" y="223"/>
                    <a:pt x="67" y="222"/>
                    <a:pt x="66" y="221"/>
                  </a:cubicBezTo>
                  <a:cubicBezTo>
                    <a:pt x="74" y="225"/>
                    <a:pt x="81" y="229"/>
                    <a:pt x="88" y="235"/>
                  </a:cubicBezTo>
                  <a:cubicBezTo>
                    <a:pt x="87" y="235"/>
                    <a:pt x="86" y="234"/>
                    <a:pt x="86" y="234"/>
                  </a:cubicBezTo>
                  <a:cubicBezTo>
                    <a:pt x="81" y="232"/>
                    <a:pt x="77" y="229"/>
                    <a:pt x="73" y="227"/>
                  </a:cubicBezTo>
                  <a:close/>
                  <a:moveTo>
                    <a:pt x="81" y="225"/>
                  </a:moveTo>
                  <a:cubicBezTo>
                    <a:pt x="82" y="226"/>
                    <a:pt x="84" y="227"/>
                    <a:pt x="85" y="229"/>
                  </a:cubicBezTo>
                  <a:cubicBezTo>
                    <a:pt x="84" y="228"/>
                    <a:pt x="83" y="227"/>
                    <a:pt x="81" y="226"/>
                  </a:cubicBezTo>
                  <a:cubicBezTo>
                    <a:pt x="81" y="226"/>
                    <a:pt x="81" y="226"/>
                    <a:pt x="81" y="225"/>
                  </a:cubicBezTo>
                  <a:close/>
                  <a:moveTo>
                    <a:pt x="82" y="223"/>
                  </a:moveTo>
                  <a:cubicBezTo>
                    <a:pt x="81" y="223"/>
                    <a:pt x="81" y="223"/>
                    <a:pt x="81" y="224"/>
                  </a:cubicBezTo>
                  <a:cubicBezTo>
                    <a:pt x="81" y="224"/>
                    <a:pt x="81" y="223"/>
                    <a:pt x="80" y="223"/>
                  </a:cubicBezTo>
                  <a:cubicBezTo>
                    <a:pt x="79" y="221"/>
                    <a:pt x="78" y="219"/>
                    <a:pt x="77" y="216"/>
                  </a:cubicBezTo>
                  <a:cubicBezTo>
                    <a:pt x="79" y="218"/>
                    <a:pt x="81" y="220"/>
                    <a:pt x="83" y="222"/>
                  </a:cubicBezTo>
                  <a:cubicBezTo>
                    <a:pt x="83" y="222"/>
                    <a:pt x="83" y="222"/>
                    <a:pt x="83" y="223"/>
                  </a:cubicBezTo>
                  <a:cubicBezTo>
                    <a:pt x="86" y="225"/>
                    <a:pt x="89" y="228"/>
                    <a:pt x="93" y="230"/>
                  </a:cubicBezTo>
                  <a:cubicBezTo>
                    <a:pt x="93" y="230"/>
                    <a:pt x="93" y="230"/>
                    <a:pt x="93" y="231"/>
                  </a:cubicBezTo>
                  <a:cubicBezTo>
                    <a:pt x="89" y="229"/>
                    <a:pt x="86" y="226"/>
                    <a:pt x="82" y="223"/>
                  </a:cubicBezTo>
                  <a:close/>
                  <a:moveTo>
                    <a:pt x="98" y="240"/>
                  </a:moveTo>
                  <a:cubicBezTo>
                    <a:pt x="98" y="240"/>
                    <a:pt x="99" y="239"/>
                    <a:pt x="99" y="239"/>
                  </a:cubicBezTo>
                  <a:cubicBezTo>
                    <a:pt x="99" y="239"/>
                    <a:pt x="99" y="239"/>
                    <a:pt x="99" y="239"/>
                  </a:cubicBezTo>
                  <a:cubicBezTo>
                    <a:pt x="99" y="239"/>
                    <a:pt x="99" y="239"/>
                    <a:pt x="99" y="239"/>
                  </a:cubicBezTo>
                  <a:cubicBezTo>
                    <a:pt x="99" y="239"/>
                    <a:pt x="99" y="239"/>
                    <a:pt x="99" y="239"/>
                  </a:cubicBezTo>
                  <a:cubicBezTo>
                    <a:pt x="98" y="238"/>
                    <a:pt x="97" y="237"/>
                    <a:pt x="96" y="236"/>
                  </a:cubicBezTo>
                  <a:cubicBezTo>
                    <a:pt x="97" y="237"/>
                    <a:pt x="97" y="237"/>
                    <a:pt x="98" y="237"/>
                  </a:cubicBezTo>
                  <a:cubicBezTo>
                    <a:pt x="98" y="237"/>
                    <a:pt x="98" y="238"/>
                    <a:pt x="98" y="238"/>
                  </a:cubicBezTo>
                  <a:cubicBezTo>
                    <a:pt x="100" y="239"/>
                    <a:pt x="102" y="240"/>
                    <a:pt x="104" y="241"/>
                  </a:cubicBezTo>
                  <a:cubicBezTo>
                    <a:pt x="102" y="241"/>
                    <a:pt x="101" y="241"/>
                    <a:pt x="99" y="241"/>
                  </a:cubicBezTo>
                  <a:cubicBezTo>
                    <a:pt x="97" y="239"/>
                    <a:pt x="95" y="238"/>
                    <a:pt x="93" y="237"/>
                  </a:cubicBezTo>
                  <a:cubicBezTo>
                    <a:pt x="91" y="236"/>
                    <a:pt x="90" y="235"/>
                    <a:pt x="89" y="234"/>
                  </a:cubicBezTo>
                  <a:cubicBezTo>
                    <a:pt x="92" y="236"/>
                    <a:pt x="95" y="238"/>
                    <a:pt x="98" y="240"/>
                  </a:cubicBezTo>
                  <a:close/>
                  <a:moveTo>
                    <a:pt x="96" y="243"/>
                  </a:moveTo>
                  <a:cubicBezTo>
                    <a:pt x="99" y="244"/>
                    <a:pt x="102" y="244"/>
                    <a:pt x="105" y="244"/>
                  </a:cubicBezTo>
                  <a:cubicBezTo>
                    <a:pt x="107" y="245"/>
                    <a:pt x="109" y="245"/>
                    <a:pt x="112" y="246"/>
                  </a:cubicBezTo>
                  <a:cubicBezTo>
                    <a:pt x="109" y="246"/>
                    <a:pt x="107" y="246"/>
                    <a:pt x="104" y="246"/>
                  </a:cubicBezTo>
                  <a:cubicBezTo>
                    <a:pt x="101" y="245"/>
                    <a:pt x="99" y="244"/>
                    <a:pt x="96" y="244"/>
                  </a:cubicBezTo>
                  <a:cubicBezTo>
                    <a:pt x="96" y="244"/>
                    <a:pt x="96" y="243"/>
                    <a:pt x="96" y="243"/>
                  </a:cubicBezTo>
                  <a:close/>
                  <a:moveTo>
                    <a:pt x="109" y="242"/>
                  </a:moveTo>
                  <a:cubicBezTo>
                    <a:pt x="106" y="241"/>
                    <a:pt x="104" y="240"/>
                    <a:pt x="101" y="238"/>
                  </a:cubicBezTo>
                  <a:cubicBezTo>
                    <a:pt x="104" y="239"/>
                    <a:pt x="106" y="239"/>
                    <a:pt x="108" y="239"/>
                  </a:cubicBezTo>
                  <a:cubicBezTo>
                    <a:pt x="110" y="241"/>
                    <a:pt x="113" y="242"/>
                    <a:pt x="115" y="243"/>
                  </a:cubicBezTo>
                  <a:cubicBezTo>
                    <a:pt x="113" y="243"/>
                    <a:pt x="111" y="243"/>
                    <a:pt x="109" y="242"/>
                  </a:cubicBezTo>
                  <a:close/>
                  <a:moveTo>
                    <a:pt x="122" y="241"/>
                  </a:moveTo>
                  <a:cubicBezTo>
                    <a:pt x="122" y="241"/>
                    <a:pt x="122" y="240"/>
                    <a:pt x="122" y="240"/>
                  </a:cubicBezTo>
                  <a:cubicBezTo>
                    <a:pt x="122" y="240"/>
                    <a:pt x="122" y="240"/>
                    <a:pt x="122" y="240"/>
                  </a:cubicBezTo>
                  <a:cubicBezTo>
                    <a:pt x="123" y="240"/>
                    <a:pt x="124" y="241"/>
                    <a:pt x="125" y="241"/>
                  </a:cubicBezTo>
                  <a:cubicBezTo>
                    <a:pt x="126" y="241"/>
                    <a:pt x="127" y="240"/>
                    <a:pt x="126" y="240"/>
                  </a:cubicBezTo>
                  <a:cubicBezTo>
                    <a:pt x="126" y="240"/>
                    <a:pt x="126" y="240"/>
                    <a:pt x="126" y="240"/>
                  </a:cubicBezTo>
                  <a:cubicBezTo>
                    <a:pt x="129" y="240"/>
                    <a:pt x="131" y="239"/>
                    <a:pt x="134" y="239"/>
                  </a:cubicBezTo>
                  <a:cubicBezTo>
                    <a:pt x="131" y="240"/>
                    <a:pt x="127" y="241"/>
                    <a:pt x="124" y="242"/>
                  </a:cubicBezTo>
                  <a:cubicBezTo>
                    <a:pt x="123" y="242"/>
                    <a:pt x="122" y="241"/>
                    <a:pt x="122" y="241"/>
                  </a:cubicBezTo>
                  <a:close/>
                  <a:moveTo>
                    <a:pt x="127" y="244"/>
                  </a:moveTo>
                  <a:cubicBezTo>
                    <a:pt x="129" y="244"/>
                    <a:pt x="131" y="244"/>
                    <a:pt x="133" y="244"/>
                  </a:cubicBezTo>
                  <a:cubicBezTo>
                    <a:pt x="131" y="244"/>
                    <a:pt x="129" y="244"/>
                    <a:pt x="127" y="245"/>
                  </a:cubicBezTo>
                  <a:cubicBezTo>
                    <a:pt x="127" y="244"/>
                    <a:pt x="127" y="244"/>
                    <a:pt x="127" y="244"/>
                  </a:cubicBezTo>
                  <a:close/>
                  <a:moveTo>
                    <a:pt x="127" y="243"/>
                  </a:moveTo>
                  <a:cubicBezTo>
                    <a:pt x="136" y="240"/>
                    <a:pt x="146" y="238"/>
                    <a:pt x="155" y="237"/>
                  </a:cubicBezTo>
                  <a:cubicBezTo>
                    <a:pt x="155" y="237"/>
                    <a:pt x="155" y="237"/>
                    <a:pt x="155" y="237"/>
                  </a:cubicBezTo>
                  <a:cubicBezTo>
                    <a:pt x="146" y="239"/>
                    <a:pt x="137" y="242"/>
                    <a:pt x="127" y="243"/>
                  </a:cubicBezTo>
                  <a:close/>
                  <a:moveTo>
                    <a:pt x="140" y="245"/>
                  </a:moveTo>
                  <a:cubicBezTo>
                    <a:pt x="143" y="245"/>
                    <a:pt x="145" y="245"/>
                    <a:pt x="148" y="244"/>
                  </a:cubicBezTo>
                  <a:cubicBezTo>
                    <a:pt x="150" y="244"/>
                    <a:pt x="153" y="244"/>
                    <a:pt x="155" y="243"/>
                  </a:cubicBezTo>
                  <a:cubicBezTo>
                    <a:pt x="152" y="244"/>
                    <a:pt x="149" y="245"/>
                    <a:pt x="146" y="245"/>
                  </a:cubicBezTo>
                  <a:cubicBezTo>
                    <a:pt x="144" y="245"/>
                    <a:pt x="142" y="246"/>
                    <a:pt x="140" y="246"/>
                  </a:cubicBezTo>
                  <a:cubicBezTo>
                    <a:pt x="139" y="246"/>
                    <a:pt x="138" y="246"/>
                    <a:pt x="136" y="246"/>
                  </a:cubicBezTo>
                  <a:cubicBezTo>
                    <a:pt x="138" y="246"/>
                    <a:pt x="139" y="246"/>
                    <a:pt x="140" y="245"/>
                  </a:cubicBezTo>
                  <a:close/>
                  <a:moveTo>
                    <a:pt x="147" y="243"/>
                  </a:moveTo>
                  <a:cubicBezTo>
                    <a:pt x="146" y="243"/>
                    <a:pt x="144" y="243"/>
                    <a:pt x="142" y="243"/>
                  </a:cubicBezTo>
                  <a:cubicBezTo>
                    <a:pt x="150" y="242"/>
                    <a:pt x="157" y="240"/>
                    <a:pt x="164" y="237"/>
                  </a:cubicBezTo>
                  <a:cubicBezTo>
                    <a:pt x="165" y="237"/>
                    <a:pt x="165" y="236"/>
                    <a:pt x="165" y="236"/>
                  </a:cubicBezTo>
                  <a:cubicBezTo>
                    <a:pt x="165" y="236"/>
                    <a:pt x="165" y="236"/>
                    <a:pt x="165" y="236"/>
                  </a:cubicBezTo>
                  <a:cubicBezTo>
                    <a:pt x="165" y="236"/>
                    <a:pt x="166" y="236"/>
                    <a:pt x="166" y="236"/>
                  </a:cubicBezTo>
                  <a:cubicBezTo>
                    <a:pt x="169" y="236"/>
                    <a:pt x="172" y="235"/>
                    <a:pt x="175" y="234"/>
                  </a:cubicBezTo>
                  <a:cubicBezTo>
                    <a:pt x="175" y="234"/>
                    <a:pt x="174" y="234"/>
                    <a:pt x="174" y="234"/>
                  </a:cubicBezTo>
                  <a:cubicBezTo>
                    <a:pt x="174" y="235"/>
                    <a:pt x="174" y="235"/>
                    <a:pt x="174" y="235"/>
                  </a:cubicBezTo>
                  <a:cubicBezTo>
                    <a:pt x="169" y="237"/>
                    <a:pt x="164" y="239"/>
                    <a:pt x="160" y="242"/>
                  </a:cubicBezTo>
                  <a:cubicBezTo>
                    <a:pt x="160" y="242"/>
                    <a:pt x="159" y="242"/>
                    <a:pt x="159" y="242"/>
                  </a:cubicBezTo>
                  <a:cubicBezTo>
                    <a:pt x="155" y="242"/>
                    <a:pt x="151" y="242"/>
                    <a:pt x="147" y="243"/>
                  </a:cubicBezTo>
                  <a:close/>
                  <a:moveTo>
                    <a:pt x="168" y="234"/>
                  </a:moveTo>
                  <a:cubicBezTo>
                    <a:pt x="168" y="234"/>
                    <a:pt x="168" y="233"/>
                    <a:pt x="169" y="233"/>
                  </a:cubicBezTo>
                  <a:cubicBezTo>
                    <a:pt x="172" y="231"/>
                    <a:pt x="175" y="229"/>
                    <a:pt x="178" y="226"/>
                  </a:cubicBezTo>
                  <a:cubicBezTo>
                    <a:pt x="182" y="224"/>
                    <a:pt x="186" y="221"/>
                    <a:pt x="190" y="218"/>
                  </a:cubicBezTo>
                  <a:cubicBezTo>
                    <a:pt x="188" y="220"/>
                    <a:pt x="186" y="223"/>
                    <a:pt x="184" y="225"/>
                  </a:cubicBezTo>
                  <a:cubicBezTo>
                    <a:pt x="184" y="225"/>
                    <a:pt x="184" y="225"/>
                    <a:pt x="184" y="225"/>
                  </a:cubicBezTo>
                  <a:cubicBezTo>
                    <a:pt x="183" y="226"/>
                    <a:pt x="182" y="227"/>
                    <a:pt x="181" y="228"/>
                  </a:cubicBezTo>
                  <a:cubicBezTo>
                    <a:pt x="181" y="228"/>
                    <a:pt x="181" y="228"/>
                    <a:pt x="181" y="229"/>
                  </a:cubicBezTo>
                  <a:cubicBezTo>
                    <a:pt x="180" y="229"/>
                    <a:pt x="180" y="229"/>
                    <a:pt x="180" y="230"/>
                  </a:cubicBezTo>
                  <a:cubicBezTo>
                    <a:pt x="176" y="232"/>
                    <a:pt x="172" y="233"/>
                    <a:pt x="168" y="234"/>
                  </a:cubicBezTo>
                  <a:close/>
                  <a:moveTo>
                    <a:pt x="198" y="221"/>
                  </a:moveTo>
                  <a:cubicBezTo>
                    <a:pt x="198" y="221"/>
                    <a:pt x="199" y="220"/>
                    <a:pt x="199" y="220"/>
                  </a:cubicBezTo>
                  <a:cubicBezTo>
                    <a:pt x="199" y="220"/>
                    <a:pt x="199" y="220"/>
                    <a:pt x="199" y="221"/>
                  </a:cubicBezTo>
                  <a:cubicBezTo>
                    <a:pt x="198" y="221"/>
                    <a:pt x="197" y="222"/>
                    <a:pt x="196" y="223"/>
                  </a:cubicBezTo>
                  <a:cubicBezTo>
                    <a:pt x="196" y="223"/>
                    <a:pt x="196" y="223"/>
                    <a:pt x="196" y="223"/>
                  </a:cubicBezTo>
                  <a:cubicBezTo>
                    <a:pt x="196" y="222"/>
                    <a:pt x="197" y="222"/>
                    <a:pt x="198" y="221"/>
                  </a:cubicBezTo>
                  <a:close/>
                  <a:moveTo>
                    <a:pt x="192" y="219"/>
                  </a:moveTo>
                  <a:cubicBezTo>
                    <a:pt x="193" y="218"/>
                    <a:pt x="193" y="218"/>
                    <a:pt x="194" y="217"/>
                  </a:cubicBezTo>
                  <a:cubicBezTo>
                    <a:pt x="196" y="215"/>
                    <a:pt x="198" y="214"/>
                    <a:pt x="200" y="212"/>
                  </a:cubicBezTo>
                  <a:cubicBezTo>
                    <a:pt x="197" y="214"/>
                    <a:pt x="195" y="217"/>
                    <a:pt x="192" y="219"/>
                  </a:cubicBezTo>
                  <a:close/>
                  <a:moveTo>
                    <a:pt x="229" y="185"/>
                  </a:moveTo>
                  <a:cubicBezTo>
                    <a:pt x="231" y="183"/>
                    <a:pt x="232" y="181"/>
                    <a:pt x="233" y="179"/>
                  </a:cubicBezTo>
                  <a:cubicBezTo>
                    <a:pt x="234" y="177"/>
                    <a:pt x="235" y="175"/>
                    <a:pt x="237" y="172"/>
                  </a:cubicBezTo>
                  <a:cubicBezTo>
                    <a:pt x="237" y="172"/>
                    <a:pt x="237" y="172"/>
                    <a:pt x="237" y="172"/>
                  </a:cubicBezTo>
                  <a:cubicBezTo>
                    <a:pt x="236" y="174"/>
                    <a:pt x="236" y="176"/>
                    <a:pt x="235" y="177"/>
                  </a:cubicBezTo>
                  <a:cubicBezTo>
                    <a:pt x="235" y="178"/>
                    <a:pt x="234" y="179"/>
                    <a:pt x="234" y="180"/>
                  </a:cubicBezTo>
                  <a:cubicBezTo>
                    <a:pt x="232" y="183"/>
                    <a:pt x="230" y="185"/>
                    <a:pt x="228" y="188"/>
                  </a:cubicBezTo>
                  <a:cubicBezTo>
                    <a:pt x="229" y="187"/>
                    <a:pt x="229" y="186"/>
                    <a:pt x="229" y="185"/>
                  </a:cubicBezTo>
                  <a:close/>
                  <a:moveTo>
                    <a:pt x="233" y="152"/>
                  </a:moveTo>
                  <a:cubicBezTo>
                    <a:pt x="234" y="142"/>
                    <a:pt x="235" y="131"/>
                    <a:pt x="236" y="120"/>
                  </a:cubicBezTo>
                  <a:cubicBezTo>
                    <a:pt x="236" y="120"/>
                    <a:pt x="236" y="120"/>
                    <a:pt x="237" y="120"/>
                  </a:cubicBezTo>
                  <a:cubicBezTo>
                    <a:pt x="237" y="121"/>
                    <a:pt x="237" y="122"/>
                    <a:pt x="237" y="122"/>
                  </a:cubicBezTo>
                  <a:cubicBezTo>
                    <a:pt x="237" y="123"/>
                    <a:pt x="237" y="124"/>
                    <a:pt x="237" y="125"/>
                  </a:cubicBezTo>
                  <a:cubicBezTo>
                    <a:pt x="237" y="134"/>
                    <a:pt x="235" y="143"/>
                    <a:pt x="233" y="152"/>
                  </a:cubicBezTo>
                  <a:close/>
                  <a:moveTo>
                    <a:pt x="237" y="112"/>
                  </a:moveTo>
                  <a:cubicBezTo>
                    <a:pt x="237" y="112"/>
                    <a:pt x="237" y="111"/>
                    <a:pt x="237" y="110"/>
                  </a:cubicBezTo>
                  <a:cubicBezTo>
                    <a:pt x="237" y="112"/>
                    <a:pt x="238" y="113"/>
                    <a:pt x="238" y="115"/>
                  </a:cubicBezTo>
                  <a:cubicBezTo>
                    <a:pt x="238" y="115"/>
                    <a:pt x="238" y="116"/>
                    <a:pt x="238" y="117"/>
                  </a:cubicBezTo>
                  <a:cubicBezTo>
                    <a:pt x="238" y="115"/>
                    <a:pt x="237" y="114"/>
                    <a:pt x="237" y="112"/>
                  </a:cubicBezTo>
                  <a:close/>
                  <a:moveTo>
                    <a:pt x="236" y="94"/>
                  </a:moveTo>
                  <a:cubicBezTo>
                    <a:pt x="237" y="98"/>
                    <a:pt x="238" y="101"/>
                    <a:pt x="239" y="105"/>
                  </a:cubicBezTo>
                  <a:cubicBezTo>
                    <a:pt x="239" y="104"/>
                    <a:pt x="239" y="103"/>
                    <a:pt x="238" y="103"/>
                  </a:cubicBezTo>
                  <a:cubicBezTo>
                    <a:pt x="238" y="100"/>
                    <a:pt x="237" y="97"/>
                    <a:pt x="236" y="94"/>
                  </a:cubicBezTo>
                  <a:close/>
                  <a:moveTo>
                    <a:pt x="239" y="156"/>
                  </a:moveTo>
                  <a:cubicBezTo>
                    <a:pt x="239" y="156"/>
                    <a:pt x="239" y="155"/>
                    <a:pt x="240" y="155"/>
                  </a:cubicBezTo>
                  <a:cubicBezTo>
                    <a:pt x="240" y="156"/>
                    <a:pt x="239" y="157"/>
                    <a:pt x="239" y="158"/>
                  </a:cubicBezTo>
                  <a:cubicBezTo>
                    <a:pt x="239" y="158"/>
                    <a:pt x="239" y="159"/>
                    <a:pt x="238" y="160"/>
                  </a:cubicBezTo>
                  <a:cubicBezTo>
                    <a:pt x="239" y="158"/>
                    <a:pt x="239" y="157"/>
                    <a:pt x="239" y="156"/>
                  </a:cubicBezTo>
                  <a:close/>
                  <a:moveTo>
                    <a:pt x="239" y="153"/>
                  </a:moveTo>
                  <a:cubicBezTo>
                    <a:pt x="239" y="151"/>
                    <a:pt x="239" y="150"/>
                    <a:pt x="240" y="148"/>
                  </a:cubicBezTo>
                  <a:cubicBezTo>
                    <a:pt x="241" y="140"/>
                    <a:pt x="241" y="132"/>
                    <a:pt x="241" y="124"/>
                  </a:cubicBezTo>
                  <a:cubicBezTo>
                    <a:pt x="241" y="124"/>
                    <a:pt x="242" y="125"/>
                    <a:pt x="242" y="126"/>
                  </a:cubicBezTo>
                  <a:cubicBezTo>
                    <a:pt x="242" y="127"/>
                    <a:pt x="243" y="127"/>
                    <a:pt x="243" y="127"/>
                  </a:cubicBezTo>
                  <a:cubicBezTo>
                    <a:pt x="243" y="127"/>
                    <a:pt x="243" y="127"/>
                    <a:pt x="243" y="127"/>
                  </a:cubicBezTo>
                  <a:cubicBezTo>
                    <a:pt x="243" y="127"/>
                    <a:pt x="243" y="127"/>
                    <a:pt x="243" y="127"/>
                  </a:cubicBezTo>
                  <a:cubicBezTo>
                    <a:pt x="243" y="136"/>
                    <a:pt x="242" y="144"/>
                    <a:pt x="240" y="153"/>
                  </a:cubicBezTo>
                  <a:cubicBezTo>
                    <a:pt x="240" y="153"/>
                    <a:pt x="240" y="153"/>
                    <a:pt x="240" y="153"/>
                  </a:cubicBezTo>
                  <a:cubicBezTo>
                    <a:pt x="240" y="153"/>
                    <a:pt x="239" y="153"/>
                    <a:pt x="239" y="153"/>
                  </a:cubicBezTo>
                  <a:close/>
                  <a:moveTo>
                    <a:pt x="244" y="139"/>
                  </a:moveTo>
                  <a:cubicBezTo>
                    <a:pt x="245" y="141"/>
                    <a:pt x="245" y="143"/>
                    <a:pt x="245" y="145"/>
                  </a:cubicBezTo>
                  <a:cubicBezTo>
                    <a:pt x="245" y="146"/>
                    <a:pt x="245" y="147"/>
                    <a:pt x="244" y="148"/>
                  </a:cubicBezTo>
                  <a:cubicBezTo>
                    <a:pt x="244" y="148"/>
                    <a:pt x="244" y="148"/>
                    <a:pt x="244" y="148"/>
                  </a:cubicBezTo>
                  <a:cubicBezTo>
                    <a:pt x="244" y="150"/>
                    <a:pt x="243" y="151"/>
                    <a:pt x="243" y="153"/>
                  </a:cubicBezTo>
                  <a:cubicBezTo>
                    <a:pt x="243" y="155"/>
                    <a:pt x="242" y="156"/>
                    <a:pt x="242" y="158"/>
                  </a:cubicBezTo>
                  <a:cubicBezTo>
                    <a:pt x="243" y="152"/>
                    <a:pt x="244" y="145"/>
                    <a:pt x="244" y="139"/>
                  </a:cubicBezTo>
                  <a:close/>
                  <a:moveTo>
                    <a:pt x="245" y="135"/>
                  </a:moveTo>
                  <a:cubicBezTo>
                    <a:pt x="245" y="132"/>
                    <a:pt x="245" y="129"/>
                    <a:pt x="245" y="126"/>
                  </a:cubicBezTo>
                  <a:cubicBezTo>
                    <a:pt x="245" y="126"/>
                    <a:pt x="245" y="126"/>
                    <a:pt x="245" y="127"/>
                  </a:cubicBezTo>
                  <a:cubicBezTo>
                    <a:pt x="245" y="127"/>
                    <a:pt x="245" y="127"/>
                    <a:pt x="246" y="127"/>
                  </a:cubicBezTo>
                  <a:cubicBezTo>
                    <a:pt x="246" y="131"/>
                    <a:pt x="246" y="135"/>
                    <a:pt x="246" y="140"/>
                  </a:cubicBezTo>
                  <a:cubicBezTo>
                    <a:pt x="246" y="138"/>
                    <a:pt x="245" y="137"/>
                    <a:pt x="245" y="136"/>
                  </a:cubicBezTo>
                  <a:cubicBezTo>
                    <a:pt x="245" y="135"/>
                    <a:pt x="245" y="135"/>
                    <a:pt x="245" y="135"/>
                  </a:cubicBezTo>
                  <a:close/>
                  <a:moveTo>
                    <a:pt x="245" y="95"/>
                  </a:moveTo>
                  <a:cubicBezTo>
                    <a:pt x="247" y="99"/>
                    <a:pt x="248" y="103"/>
                    <a:pt x="248" y="107"/>
                  </a:cubicBezTo>
                  <a:cubicBezTo>
                    <a:pt x="248" y="103"/>
                    <a:pt x="246" y="99"/>
                    <a:pt x="245" y="95"/>
                  </a:cubicBezTo>
                  <a:close/>
                  <a:moveTo>
                    <a:pt x="247" y="129"/>
                  </a:moveTo>
                  <a:cubicBezTo>
                    <a:pt x="247" y="129"/>
                    <a:pt x="247" y="129"/>
                    <a:pt x="248" y="128"/>
                  </a:cubicBezTo>
                  <a:cubicBezTo>
                    <a:pt x="247" y="130"/>
                    <a:pt x="247" y="132"/>
                    <a:pt x="247" y="133"/>
                  </a:cubicBezTo>
                  <a:cubicBezTo>
                    <a:pt x="247" y="132"/>
                    <a:pt x="247" y="130"/>
                    <a:pt x="247" y="129"/>
                  </a:cubicBezTo>
                  <a:close/>
                  <a:moveTo>
                    <a:pt x="247" y="123"/>
                  </a:moveTo>
                  <a:cubicBezTo>
                    <a:pt x="247" y="120"/>
                    <a:pt x="247" y="116"/>
                    <a:pt x="247" y="112"/>
                  </a:cubicBezTo>
                  <a:cubicBezTo>
                    <a:pt x="248" y="114"/>
                    <a:pt x="248" y="117"/>
                    <a:pt x="249" y="119"/>
                  </a:cubicBezTo>
                  <a:cubicBezTo>
                    <a:pt x="248" y="122"/>
                    <a:pt x="248" y="125"/>
                    <a:pt x="248" y="127"/>
                  </a:cubicBezTo>
                  <a:cubicBezTo>
                    <a:pt x="248" y="126"/>
                    <a:pt x="247" y="125"/>
                    <a:pt x="247" y="123"/>
                  </a:cubicBezTo>
                  <a:close/>
                  <a:moveTo>
                    <a:pt x="225" y="50"/>
                  </a:moveTo>
                  <a:cubicBezTo>
                    <a:pt x="223" y="47"/>
                    <a:pt x="220" y="45"/>
                    <a:pt x="218" y="42"/>
                  </a:cubicBezTo>
                  <a:cubicBezTo>
                    <a:pt x="218" y="42"/>
                    <a:pt x="217" y="42"/>
                    <a:pt x="217" y="43"/>
                  </a:cubicBezTo>
                  <a:cubicBezTo>
                    <a:pt x="216" y="41"/>
                    <a:pt x="215" y="40"/>
                    <a:pt x="213" y="39"/>
                  </a:cubicBezTo>
                  <a:cubicBezTo>
                    <a:pt x="213" y="38"/>
                    <a:pt x="212" y="39"/>
                    <a:pt x="212" y="39"/>
                  </a:cubicBezTo>
                  <a:cubicBezTo>
                    <a:pt x="211" y="39"/>
                    <a:pt x="211" y="38"/>
                    <a:pt x="211" y="38"/>
                  </a:cubicBezTo>
                  <a:cubicBezTo>
                    <a:pt x="211" y="38"/>
                    <a:pt x="211" y="37"/>
                    <a:pt x="211" y="37"/>
                  </a:cubicBezTo>
                  <a:cubicBezTo>
                    <a:pt x="210" y="36"/>
                    <a:pt x="208" y="34"/>
                    <a:pt x="207" y="33"/>
                  </a:cubicBezTo>
                  <a:cubicBezTo>
                    <a:pt x="204" y="29"/>
                    <a:pt x="200" y="26"/>
                    <a:pt x="195" y="24"/>
                  </a:cubicBezTo>
                  <a:cubicBezTo>
                    <a:pt x="190" y="20"/>
                    <a:pt x="184" y="17"/>
                    <a:pt x="179" y="13"/>
                  </a:cubicBezTo>
                  <a:cubicBezTo>
                    <a:pt x="192" y="19"/>
                    <a:pt x="204" y="28"/>
                    <a:pt x="215" y="38"/>
                  </a:cubicBezTo>
                  <a:cubicBezTo>
                    <a:pt x="219" y="42"/>
                    <a:pt x="222" y="46"/>
                    <a:pt x="225" y="50"/>
                  </a:cubicBezTo>
                  <a:close/>
                  <a:moveTo>
                    <a:pt x="178" y="13"/>
                  </a:moveTo>
                  <a:cubicBezTo>
                    <a:pt x="178" y="13"/>
                    <a:pt x="177" y="13"/>
                    <a:pt x="177" y="13"/>
                  </a:cubicBezTo>
                  <a:cubicBezTo>
                    <a:pt x="177" y="13"/>
                    <a:pt x="177" y="13"/>
                    <a:pt x="177" y="13"/>
                  </a:cubicBezTo>
                  <a:cubicBezTo>
                    <a:pt x="177" y="13"/>
                    <a:pt x="177" y="13"/>
                    <a:pt x="177" y="13"/>
                  </a:cubicBezTo>
                  <a:cubicBezTo>
                    <a:pt x="177" y="13"/>
                    <a:pt x="177" y="13"/>
                    <a:pt x="176" y="13"/>
                  </a:cubicBezTo>
                  <a:cubicBezTo>
                    <a:pt x="176" y="12"/>
                    <a:pt x="175" y="12"/>
                    <a:pt x="175" y="12"/>
                  </a:cubicBezTo>
                  <a:cubicBezTo>
                    <a:pt x="174" y="12"/>
                    <a:pt x="174" y="11"/>
                    <a:pt x="173" y="11"/>
                  </a:cubicBezTo>
                  <a:cubicBezTo>
                    <a:pt x="175" y="11"/>
                    <a:pt x="176" y="12"/>
                    <a:pt x="178" y="13"/>
                  </a:cubicBezTo>
                  <a:close/>
                  <a:moveTo>
                    <a:pt x="128" y="2"/>
                  </a:moveTo>
                  <a:cubicBezTo>
                    <a:pt x="124" y="2"/>
                    <a:pt x="120" y="2"/>
                    <a:pt x="116" y="3"/>
                  </a:cubicBezTo>
                  <a:cubicBezTo>
                    <a:pt x="114" y="3"/>
                    <a:pt x="112" y="3"/>
                    <a:pt x="110" y="3"/>
                  </a:cubicBezTo>
                  <a:cubicBezTo>
                    <a:pt x="116" y="2"/>
                    <a:pt x="121" y="2"/>
                    <a:pt x="126" y="2"/>
                  </a:cubicBezTo>
                  <a:cubicBezTo>
                    <a:pt x="127" y="2"/>
                    <a:pt x="127" y="2"/>
                    <a:pt x="128" y="2"/>
                  </a:cubicBezTo>
                  <a:close/>
                  <a:moveTo>
                    <a:pt x="8" y="87"/>
                  </a:moveTo>
                  <a:cubicBezTo>
                    <a:pt x="9" y="86"/>
                    <a:pt x="10" y="84"/>
                    <a:pt x="11" y="83"/>
                  </a:cubicBezTo>
                  <a:cubicBezTo>
                    <a:pt x="13" y="82"/>
                    <a:pt x="14" y="81"/>
                    <a:pt x="15" y="79"/>
                  </a:cubicBezTo>
                  <a:cubicBezTo>
                    <a:pt x="16" y="79"/>
                    <a:pt x="15" y="79"/>
                    <a:pt x="15" y="79"/>
                  </a:cubicBezTo>
                  <a:cubicBezTo>
                    <a:pt x="14" y="79"/>
                    <a:pt x="14" y="80"/>
                    <a:pt x="13" y="81"/>
                  </a:cubicBezTo>
                  <a:cubicBezTo>
                    <a:pt x="12" y="81"/>
                    <a:pt x="12" y="82"/>
                    <a:pt x="12" y="82"/>
                  </a:cubicBezTo>
                  <a:cubicBezTo>
                    <a:pt x="14" y="78"/>
                    <a:pt x="17" y="75"/>
                    <a:pt x="19" y="71"/>
                  </a:cubicBezTo>
                  <a:cubicBezTo>
                    <a:pt x="20" y="71"/>
                    <a:pt x="20" y="71"/>
                    <a:pt x="20" y="71"/>
                  </a:cubicBezTo>
                  <a:cubicBezTo>
                    <a:pt x="19" y="73"/>
                    <a:pt x="19" y="74"/>
                    <a:pt x="18" y="75"/>
                  </a:cubicBezTo>
                  <a:cubicBezTo>
                    <a:pt x="17" y="77"/>
                    <a:pt x="17" y="78"/>
                    <a:pt x="16" y="79"/>
                  </a:cubicBezTo>
                  <a:cubicBezTo>
                    <a:pt x="13" y="83"/>
                    <a:pt x="10" y="87"/>
                    <a:pt x="7" y="92"/>
                  </a:cubicBezTo>
                  <a:cubicBezTo>
                    <a:pt x="7" y="90"/>
                    <a:pt x="8" y="89"/>
                    <a:pt x="8" y="87"/>
                  </a:cubicBezTo>
                  <a:close/>
                  <a:moveTo>
                    <a:pt x="8" y="166"/>
                  </a:moveTo>
                  <a:cubicBezTo>
                    <a:pt x="9" y="168"/>
                    <a:pt x="10" y="170"/>
                    <a:pt x="11" y="173"/>
                  </a:cubicBezTo>
                  <a:cubicBezTo>
                    <a:pt x="11" y="173"/>
                    <a:pt x="11" y="173"/>
                    <a:pt x="11" y="173"/>
                  </a:cubicBezTo>
                  <a:cubicBezTo>
                    <a:pt x="12" y="173"/>
                    <a:pt x="12" y="173"/>
                    <a:pt x="12" y="173"/>
                  </a:cubicBezTo>
                  <a:cubicBezTo>
                    <a:pt x="13" y="177"/>
                    <a:pt x="15" y="181"/>
                    <a:pt x="17" y="184"/>
                  </a:cubicBezTo>
                  <a:cubicBezTo>
                    <a:pt x="16" y="183"/>
                    <a:pt x="15" y="182"/>
                    <a:pt x="14" y="180"/>
                  </a:cubicBezTo>
                  <a:cubicBezTo>
                    <a:pt x="11" y="176"/>
                    <a:pt x="9" y="171"/>
                    <a:pt x="8" y="166"/>
                  </a:cubicBezTo>
                  <a:close/>
                  <a:moveTo>
                    <a:pt x="17" y="188"/>
                  </a:moveTo>
                  <a:cubicBezTo>
                    <a:pt x="19" y="189"/>
                    <a:pt x="20" y="191"/>
                    <a:pt x="21" y="192"/>
                  </a:cubicBezTo>
                  <a:cubicBezTo>
                    <a:pt x="21" y="192"/>
                    <a:pt x="21" y="192"/>
                    <a:pt x="21" y="192"/>
                  </a:cubicBezTo>
                  <a:cubicBezTo>
                    <a:pt x="22" y="193"/>
                    <a:pt x="23" y="194"/>
                    <a:pt x="23" y="195"/>
                  </a:cubicBezTo>
                  <a:cubicBezTo>
                    <a:pt x="24" y="195"/>
                    <a:pt x="24" y="195"/>
                    <a:pt x="24" y="195"/>
                  </a:cubicBezTo>
                  <a:cubicBezTo>
                    <a:pt x="24" y="195"/>
                    <a:pt x="24" y="195"/>
                    <a:pt x="24" y="196"/>
                  </a:cubicBezTo>
                  <a:cubicBezTo>
                    <a:pt x="24" y="196"/>
                    <a:pt x="25" y="197"/>
                    <a:pt x="25" y="197"/>
                  </a:cubicBezTo>
                  <a:cubicBezTo>
                    <a:pt x="28" y="200"/>
                    <a:pt x="30" y="203"/>
                    <a:pt x="33" y="206"/>
                  </a:cubicBezTo>
                  <a:cubicBezTo>
                    <a:pt x="32" y="206"/>
                    <a:pt x="32" y="207"/>
                    <a:pt x="32" y="207"/>
                  </a:cubicBezTo>
                  <a:cubicBezTo>
                    <a:pt x="33" y="209"/>
                    <a:pt x="35" y="210"/>
                    <a:pt x="36" y="211"/>
                  </a:cubicBezTo>
                  <a:cubicBezTo>
                    <a:pt x="36" y="211"/>
                    <a:pt x="36" y="211"/>
                    <a:pt x="36" y="212"/>
                  </a:cubicBezTo>
                  <a:cubicBezTo>
                    <a:pt x="40" y="216"/>
                    <a:pt x="43" y="220"/>
                    <a:pt x="47" y="223"/>
                  </a:cubicBezTo>
                  <a:cubicBezTo>
                    <a:pt x="44" y="221"/>
                    <a:pt x="41" y="218"/>
                    <a:pt x="38" y="215"/>
                  </a:cubicBezTo>
                  <a:cubicBezTo>
                    <a:pt x="30" y="207"/>
                    <a:pt x="23" y="198"/>
                    <a:pt x="17" y="188"/>
                  </a:cubicBezTo>
                  <a:close/>
                  <a:moveTo>
                    <a:pt x="94" y="245"/>
                  </a:moveTo>
                  <a:cubicBezTo>
                    <a:pt x="95" y="246"/>
                    <a:pt x="96" y="246"/>
                    <a:pt x="97" y="246"/>
                  </a:cubicBezTo>
                  <a:cubicBezTo>
                    <a:pt x="97" y="246"/>
                    <a:pt x="97" y="247"/>
                    <a:pt x="97" y="247"/>
                  </a:cubicBezTo>
                  <a:cubicBezTo>
                    <a:pt x="100" y="248"/>
                    <a:pt x="102" y="248"/>
                    <a:pt x="105" y="249"/>
                  </a:cubicBezTo>
                  <a:cubicBezTo>
                    <a:pt x="105" y="249"/>
                    <a:pt x="105" y="249"/>
                    <a:pt x="105" y="248"/>
                  </a:cubicBezTo>
                  <a:cubicBezTo>
                    <a:pt x="109" y="249"/>
                    <a:pt x="112" y="249"/>
                    <a:pt x="116" y="249"/>
                  </a:cubicBezTo>
                  <a:cubicBezTo>
                    <a:pt x="115" y="250"/>
                    <a:pt x="116" y="250"/>
                    <a:pt x="116" y="250"/>
                  </a:cubicBezTo>
                  <a:cubicBezTo>
                    <a:pt x="119" y="251"/>
                    <a:pt x="121" y="251"/>
                    <a:pt x="123" y="251"/>
                  </a:cubicBezTo>
                  <a:cubicBezTo>
                    <a:pt x="111" y="251"/>
                    <a:pt x="99" y="249"/>
                    <a:pt x="88" y="245"/>
                  </a:cubicBezTo>
                  <a:cubicBezTo>
                    <a:pt x="90" y="245"/>
                    <a:pt x="92" y="245"/>
                    <a:pt x="94" y="245"/>
                  </a:cubicBezTo>
                  <a:close/>
                  <a:moveTo>
                    <a:pt x="135" y="251"/>
                  </a:moveTo>
                  <a:cubicBezTo>
                    <a:pt x="140" y="250"/>
                    <a:pt x="145" y="249"/>
                    <a:pt x="150" y="248"/>
                  </a:cubicBezTo>
                  <a:cubicBezTo>
                    <a:pt x="151" y="248"/>
                    <a:pt x="150" y="247"/>
                    <a:pt x="150" y="247"/>
                  </a:cubicBezTo>
                  <a:cubicBezTo>
                    <a:pt x="142" y="249"/>
                    <a:pt x="134" y="250"/>
                    <a:pt x="127" y="250"/>
                  </a:cubicBezTo>
                  <a:cubicBezTo>
                    <a:pt x="127" y="250"/>
                    <a:pt x="126" y="249"/>
                    <a:pt x="126" y="249"/>
                  </a:cubicBezTo>
                  <a:cubicBezTo>
                    <a:pt x="120" y="248"/>
                    <a:pt x="114" y="248"/>
                    <a:pt x="108" y="248"/>
                  </a:cubicBezTo>
                  <a:cubicBezTo>
                    <a:pt x="108" y="247"/>
                    <a:pt x="108" y="247"/>
                    <a:pt x="108" y="247"/>
                  </a:cubicBezTo>
                  <a:cubicBezTo>
                    <a:pt x="110" y="247"/>
                    <a:pt x="113" y="247"/>
                    <a:pt x="115" y="247"/>
                  </a:cubicBezTo>
                  <a:cubicBezTo>
                    <a:pt x="115" y="247"/>
                    <a:pt x="115" y="247"/>
                    <a:pt x="115" y="246"/>
                  </a:cubicBezTo>
                  <a:cubicBezTo>
                    <a:pt x="117" y="246"/>
                    <a:pt x="118" y="247"/>
                    <a:pt x="119" y="247"/>
                  </a:cubicBezTo>
                  <a:cubicBezTo>
                    <a:pt x="120" y="247"/>
                    <a:pt x="120" y="247"/>
                    <a:pt x="120" y="247"/>
                  </a:cubicBezTo>
                  <a:cubicBezTo>
                    <a:pt x="120" y="247"/>
                    <a:pt x="120" y="247"/>
                    <a:pt x="120" y="247"/>
                  </a:cubicBezTo>
                  <a:cubicBezTo>
                    <a:pt x="121" y="247"/>
                    <a:pt x="121" y="247"/>
                    <a:pt x="121" y="247"/>
                  </a:cubicBezTo>
                  <a:cubicBezTo>
                    <a:pt x="121" y="247"/>
                    <a:pt x="121" y="247"/>
                    <a:pt x="121" y="247"/>
                  </a:cubicBezTo>
                  <a:cubicBezTo>
                    <a:pt x="122" y="247"/>
                    <a:pt x="122" y="247"/>
                    <a:pt x="122" y="247"/>
                  </a:cubicBezTo>
                  <a:cubicBezTo>
                    <a:pt x="123" y="247"/>
                    <a:pt x="125" y="247"/>
                    <a:pt x="126" y="248"/>
                  </a:cubicBezTo>
                  <a:cubicBezTo>
                    <a:pt x="126" y="248"/>
                    <a:pt x="126" y="248"/>
                    <a:pt x="127" y="248"/>
                  </a:cubicBezTo>
                  <a:cubicBezTo>
                    <a:pt x="136" y="248"/>
                    <a:pt x="144" y="247"/>
                    <a:pt x="153" y="246"/>
                  </a:cubicBezTo>
                  <a:cubicBezTo>
                    <a:pt x="153" y="246"/>
                    <a:pt x="153" y="246"/>
                    <a:pt x="154" y="246"/>
                  </a:cubicBezTo>
                  <a:cubicBezTo>
                    <a:pt x="154" y="246"/>
                    <a:pt x="154" y="246"/>
                    <a:pt x="154" y="246"/>
                  </a:cubicBezTo>
                  <a:cubicBezTo>
                    <a:pt x="154" y="246"/>
                    <a:pt x="154" y="246"/>
                    <a:pt x="154" y="246"/>
                  </a:cubicBezTo>
                  <a:cubicBezTo>
                    <a:pt x="155" y="246"/>
                    <a:pt x="156" y="246"/>
                    <a:pt x="157" y="245"/>
                  </a:cubicBezTo>
                  <a:cubicBezTo>
                    <a:pt x="157" y="246"/>
                    <a:pt x="158" y="246"/>
                    <a:pt x="159" y="246"/>
                  </a:cubicBezTo>
                  <a:cubicBezTo>
                    <a:pt x="160" y="246"/>
                    <a:pt x="161" y="245"/>
                    <a:pt x="162" y="244"/>
                  </a:cubicBezTo>
                  <a:cubicBezTo>
                    <a:pt x="164" y="244"/>
                    <a:pt x="165" y="243"/>
                    <a:pt x="166" y="243"/>
                  </a:cubicBezTo>
                  <a:cubicBezTo>
                    <a:pt x="168" y="242"/>
                    <a:pt x="170" y="242"/>
                    <a:pt x="171" y="241"/>
                  </a:cubicBezTo>
                  <a:cubicBezTo>
                    <a:pt x="172" y="241"/>
                    <a:pt x="174" y="240"/>
                    <a:pt x="175" y="240"/>
                  </a:cubicBezTo>
                  <a:cubicBezTo>
                    <a:pt x="177" y="239"/>
                    <a:pt x="178" y="238"/>
                    <a:pt x="180" y="238"/>
                  </a:cubicBezTo>
                  <a:cubicBezTo>
                    <a:pt x="180" y="238"/>
                    <a:pt x="180" y="238"/>
                    <a:pt x="181" y="238"/>
                  </a:cubicBezTo>
                  <a:cubicBezTo>
                    <a:pt x="184" y="236"/>
                    <a:pt x="188" y="234"/>
                    <a:pt x="191" y="232"/>
                  </a:cubicBezTo>
                  <a:cubicBezTo>
                    <a:pt x="192" y="231"/>
                    <a:pt x="191" y="230"/>
                    <a:pt x="190" y="231"/>
                  </a:cubicBezTo>
                  <a:cubicBezTo>
                    <a:pt x="193" y="229"/>
                    <a:pt x="195" y="228"/>
                    <a:pt x="197" y="226"/>
                  </a:cubicBezTo>
                  <a:cubicBezTo>
                    <a:pt x="197" y="226"/>
                    <a:pt x="197" y="226"/>
                    <a:pt x="197" y="226"/>
                  </a:cubicBezTo>
                  <a:cubicBezTo>
                    <a:pt x="198" y="225"/>
                    <a:pt x="199" y="225"/>
                    <a:pt x="200" y="224"/>
                  </a:cubicBezTo>
                  <a:cubicBezTo>
                    <a:pt x="200" y="223"/>
                    <a:pt x="201" y="223"/>
                    <a:pt x="201" y="223"/>
                  </a:cubicBezTo>
                  <a:cubicBezTo>
                    <a:pt x="203" y="221"/>
                    <a:pt x="205" y="220"/>
                    <a:pt x="207" y="218"/>
                  </a:cubicBezTo>
                  <a:cubicBezTo>
                    <a:pt x="207" y="218"/>
                    <a:pt x="207" y="218"/>
                    <a:pt x="208" y="218"/>
                  </a:cubicBezTo>
                  <a:cubicBezTo>
                    <a:pt x="207" y="218"/>
                    <a:pt x="207" y="219"/>
                    <a:pt x="206" y="220"/>
                  </a:cubicBezTo>
                  <a:cubicBezTo>
                    <a:pt x="206" y="220"/>
                    <a:pt x="207" y="221"/>
                    <a:pt x="207" y="221"/>
                  </a:cubicBezTo>
                  <a:cubicBezTo>
                    <a:pt x="208" y="220"/>
                    <a:pt x="209" y="219"/>
                    <a:pt x="210" y="218"/>
                  </a:cubicBezTo>
                  <a:cubicBezTo>
                    <a:pt x="210" y="218"/>
                    <a:pt x="211" y="219"/>
                    <a:pt x="211" y="219"/>
                  </a:cubicBezTo>
                  <a:cubicBezTo>
                    <a:pt x="190" y="237"/>
                    <a:pt x="163" y="249"/>
                    <a:pt x="135" y="251"/>
                  </a:cubicBezTo>
                  <a:close/>
                  <a:moveTo>
                    <a:pt x="215" y="215"/>
                  </a:moveTo>
                  <a:cubicBezTo>
                    <a:pt x="214" y="215"/>
                    <a:pt x="214" y="215"/>
                    <a:pt x="214" y="216"/>
                  </a:cubicBezTo>
                  <a:cubicBezTo>
                    <a:pt x="214" y="215"/>
                    <a:pt x="215" y="214"/>
                    <a:pt x="216" y="213"/>
                  </a:cubicBezTo>
                  <a:cubicBezTo>
                    <a:pt x="220" y="209"/>
                    <a:pt x="224" y="203"/>
                    <a:pt x="227" y="197"/>
                  </a:cubicBezTo>
                  <a:cubicBezTo>
                    <a:pt x="229" y="196"/>
                    <a:pt x="230" y="195"/>
                    <a:pt x="231" y="194"/>
                  </a:cubicBezTo>
                  <a:cubicBezTo>
                    <a:pt x="231" y="193"/>
                    <a:pt x="231" y="193"/>
                    <a:pt x="231" y="193"/>
                  </a:cubicBezTo>
                  <a:cubicBezTo>
                    <a:pt x="229" y="193"/>
                    <a:pt x="228" y="193"/>
                    <a:pt x="227" y="194"/>
                  </a:cubicBezTo>
                  <a:cubicBezTo>
                    <a:pt x="227" y="193"/>
                    <a:pt x="227" y="193"/>
                    <a:pt x="227" y="193"/>
                  </a:cubicBezTo>
                  <a:cubicBezTo>
                    <a:pt x="227" y="193"/>
                    <a:pt x="228" y="193"/>
                    <a:pt x="228" y="193"/>
                  </a:cubicBezTo>
                  <a:cubicBezTo>
                    <a:pt x="230" y="192"/>
                    <a:pt x="231" y="190"/>
                    <a:pt x="232" y="188"/>
                  </a:cubicBezTo>
                  <a:cubicBezTo>
                    <a:pt x="232" y="188"/>
                    <a:pt x="232" y="188"/>
                    <a:pt x="233" y="188"/>
                  </a:cubicBezTo>
                  <a:cubicBezTo>
                    <a:pt x="233" y="188"/>
                    <a:pt x="233" y="188"/>
                    <a:pt x="233" y="188"/>
                  </a:cubicBezTo>
                  <a:cubicBezTo>
                    <a:pt x="234" y="187"/>
                    <a:pt x="234" y="185"/>
                    <a:pt x="235" y="184"/>
                  </a:cubicBezTo>
                  <a:cubicBezTo>
                    <a:pt x="242" y="175"/>
                    <a:pt x="246" y="164"/>
                    <a:pt x="246" y="153"/>
                  </a:cubicBezTo>
                  <a:cubicBezTo>
                    <a:pt x="246" y="152"/>
                    <a:pt x="246" y="151"/>
                    <a:pt x="246" y="150"/>
                  </a:cubicBezTo>
                  <a:cubicBezTo>
                    <a:pt x="248" y="145"/>
                    <a:pt x="248" y="140"/>
                    <a:pt x="248" y="134"/>
                  </a:cubicBezTo>
                  <a:cubicBezTo>
                    <a:pt x="249" y="132"/>
                    <a:pt x="249" y="129"/>
                    <a:pt x="250" y="126"/>
                  </a:cubicBezTo>
                  <a:cubicBezTo>
                    <a:pt x="250" y="128"/>
                    <a:pt x="250" y="131"/>
                    <a:pt x="250" y="133"/>
                  </a:cubicBezTo>
                  <a:cubicBezTo>
                    <a:pt x="250" y="134"/>
                    <a:pt x="251" y="134"/>
                    <a:pt x="252" y="133"/>
                  </a:cubicBezTo>
                  <a:cubicBezTo>
                    <a:pt x="250" y="164"/>
                    <a:pt x="237" y="193"/>
                    <a:pt x="215" y="215"/>
                  </a:cubicBezTo>
                  <a:close/>
                </a:path>
              </a:pathLst>
            </a:custGeom>
            <a:solidFill>
              <a:srgbClr val="D34726"/>
            </a:solidFill>
            <a:ln>
              <a:noFill/>
            </a:ln>
          </p:spPr>
          <p:txBody>
            <a:bodyPr lIns="90000" tIns="46800" rIns="90000" bIns="46800" anchor="ctr">
              <a:normAutofit lnSpcReduction="10000"/>
            </a:bodyPr>
            <a:lstStyle/>
            <a:p>
              <a:pPr algn="ctr">
                <a:defRPr/>
              </a:pPr>
              <a:r>
                <a:rPr lang="zh-CN" altLang="en-US" sz="2000" dirty="0">
                  <a:solidFill>
                    <a:schemeClr val="bg1"/>
                  </a:solidFill>
                  <a:latin typeface="微软雅黑" panose="020B0503020204020204" pitchFamily="34" charset="-122"/>
                  <a:ea typeface="微软雅黑" panose="020B0503020204020204" pitchFamily="34" charset="-122"/>
                  <a:sym typeface="+mn-ea"/>
                </a:rPr>
                <a:t>独裁型</a:t>
              </a:r>
              <a:endParaRPr lang="zh-CN" altLang="en-US" sz="2000" dirty="0">
                <a:solidFill>
                  <a:schemeClr val="bg1"/>
                </a:solidFill>
                <a:latin typeface="微软雅黑" panose="020B0503020204020204" pitchFamily="34" charset="-122"/>
                <a:ea typeface="微软雅黑" panose="020B0503020204020204" pitchFamily="34" charset="-122"/>
                <a:cs typeface="+mn-ea"/>
                <a:sym typeface="+mn-ea"/>
              </a:endParaRPr>
            </a:p>
          </p:txBody>
        </p:sp>
        <p:sp>
          <p:nvSpPr>
            <p:cNvPr id="20487" name="Freeform 13"/>
            <p:cNvSpPr>
              <a:spLocks noEditPoints="1"/>
            </p:cNvSpPr>
            <p:nvPr>
              <p:custDataLst>
                <p:tags r:id="rId4"/>
              </p:custDataLst>
            </p:nvPr>
          </p:nvSpPr>
          <p:spPr bwMode="auto">
            <a:xfrm rot="6727599">
              <a:off x="4699000" y="4008438"/>
              <a:ext cx="498475" cy="396875"/>
            </a:xfrm>
            <a:custGeom>
              <a:avLst/>
              <a:gdLst>
                <a:gd name="T0" fmla="*/ 434176 w 232"/>
                <a:gd name="T1" fmla="*/ 194453 h 184"/>
                <a:gd name="T2" fmla="*/ 45137 w 232"/>
                <a:gd name="T3" fmla="*/ 276556 h 184"/>
                <a:gd name="T4" fmla="*/ 232134 w 232"/>
                <a:gd name="T5" fmla="*/ 313286 h 184"/>
                <a:gd name="T6" fmla="*/ 447073 w 232"/>
                <a:gd name="T7" fmla="*/ 252789 h 184"/>
                <a:gd name="T8" fmla="*/ 8598 w 232"/>
                <a:gd name="T9" fmla="*/ 181490 h 184"/>
                <a:gd name="T10" fmla="*/ 236433 w 232"/>
                <a:gd name="T11" fmla="*/ 343534 h 184"/>
                <a:gd name="T12" fmla="*/ 249329 w 232"/>
                <a:gd name="T13" fmla="*/ 350016 h 184"/>
                <a:gd name="T14" fmla="*/ 60183 w 232"/>
                <a:gd name="T15" fmla="*/ 259271 h 184"/>
                <a:gd name="T16" fmla="*/ 60183 w 232"/>
                <a:gd name="T17" fmla="*/ 259271 h 184"/>
                <a:gd name="T18" fmla="*/ 199893 w 232"/>
                <a:gd name="T19" fmla="*/ 330571 h 184"/>
                <a:gd name="T20" fmla="*/ 53735 w 232"/>
                <a:gd name="T21" fmla="*/ 278716 h 184"/>
                <a:gd name="T22" fmla="*/ 343902 w 232"/>
                <a:gd name="T23" fmla="*/ 369461 h 184"/>
                <a:gd name="T24" fmla="*/ 238582 w 232"/>
                <a:gd name="T25" fmla="*/ 326249 h 184"/>
                <a:gd name="T26" fmla="*/ 288018 w 232"/>
                <a:gd name="T27" fmla="*/ 339213 h 184"/>
                <a:gd name="T28" fmla="*/ 79527 w 232"/>
                <a:gd name="T29" fmla="*/ 272235 h 184"/>
                <a:gd name="T30" fmla="*/ 272972 w 232"/>
                <a:gd name="T31" fmla="*/ 330571 h 184"/>
                <a:gd name="T32" fmla="*/ 214939 w 232"/>
                <a:gd name="T33" fmla="*/ 319768 h 184"/>
                <a:gd name="T34" fmla="*/ 225686 w 232"/>
                <a:gd name="T35" fmla="*/ 326249 h 184"/>
                <a:gd name="T36" fmla="*/ 288018 w 232"/>
                <a:gd name="T37" fmla="*/ 332731 h 184"/>
                <a:gd name="T38" fmla="*/ 373994 w 232"/>
                <a:gd name="T39" fmla="*/ 362980 h 184"/>
                <a:gd name="T40" fmla="*/ 180549 w 232"/>
                <a:gd name="T41" fmla="*/ 287359 h 184"/>
                <a:gd name="T42" fmla="*/ 221387 w 232"/>
                <a:gd name="T43" fmla="*/ 339213 h 184"/>
                <a:gd name="T44" fmla="*/ 386890 w 232"/>
                <a:gd name="T45" fmla="*/ 354337 h 184"/>
                <a:gd name="T46" fmla="*/ 311661 w 232"/>
                <a:gd name="T47" fmla="*/ 341374 h 184"/>
                <a:gd name="T48" fmla="*/ 300914 w 232"/>
                <a:gd name="T49" fmla="*/ 337052 h 184"/>
                <a:gd name="T50" fmla="*/ 206341 w 232"/>
                <a:gd name="T51" fmla="*/ 315446 h 184"/>
                <a:gd name="T52" fmla="*/ 210640 w 232"/>
                <a:gd name="T53" fmla="*/ 302483 h 184"/>
                <a:gd name="T54" fmla="*/ 333155 w 232"/>
                <a:gd name="T55" fmla="*/ 358658 h 184"/>
                <a:gd name="T56" fmla="*/ 315960 w 232"/>
                <a:gd name="T57" fmla="*/ 354337 h 184"/>
                <a:gd name="T58" fmla="*/ 25793 w 232"/>
                <a:gd name="T59" fmla="*/ 82103 h 184"/>
                <a:gd name="T60" fmla="*/ 305213 w 232"/>
                <a:gd name="T61" fmla="*/ 337052 h 184"/>
                <a:gd name="T62" fmla="*/ 178399 w 232"/>
                <a:gd name="T63" fmla="*/ 151241 h 184"/>
                <a:gd name="T64" fmla="*/ 371844 w 232"/>
                <a:gd name="T65" fmla="*/ 343534 h 184"/>
                <a:gd name="T66" fmla="*/ 337454 w 232"/>
                <a:gd name="T67" fmla="*/ 341374 h 184"/>
                <a:gd name="T68" fmla="*/ 309512 w 232"/>
                <a:gd name="T69" fmla="*/ 354337 h 184"/>
                <a:gd name="T70" fmla="*/ 182698 w 232"/>
                <a:gd name="T71" fmla="*/ 287359 h 184"/>
                <a:gd name="T72" fmla="*/ 68780 w 232"/>
                <a:gd name="T73" fmla="*/ 49694 h 184"/>
                <a:gd name="T74" fmla="*/ 36540 w 232"/>
                <a:gd name="T75" fmla="*/ 105869 h 184"/>
                <a:gd name="T76" fmla="*/ 189146 w 232"/>
                <a:gd name="T77" fmla="*/ 144760 h 184"/>
                <a:gd name="T78" fmla="*/ 30091 w 232"/>
                <a:gd name="T79" fmla="*/ 97227 h 184"/>
                <a:gd name="T80" fmla="*/ 202042 w 232"/>
                <a:gd name="T81" fmla="*/ 129636 h 184"/>
                <a:gd name="T82" fmla="*/ 126814 w 232"/>
                <a:gd name="T83" fmla="*/ 246308 h 184"/>
                <a:gd name="T84" fmla="*/ 51585 w 232"/>
                <a:gd name="T85" fmla="*/ 116672 h 184"/>
                <a:gd name="T86" fmla="*/ 40838 w 232"/>
                <a:gd name="T87" fmla="*/ 259271 h 184"/>
                <a:gd name="T88" fmla="*/ 328856 w 232"/>
                <a:gd name="T89" fmla="*/ 317607 h 184"/>
                <a:gd name="T90" fmla="*/ 438475 w 232"/>
                <a:gd name="T91" fmla="*/ 278716 h 184"/>
                <a:gd name="T92" fmla="*/ 399786 w 232"/>
                <a:gd name="T93" fmla="*/ 285198 h 184"/>
                <a:gd name="T94" fmla="*/ 361097 w 232"/>
                <a:gd name="T95" fmla="*/ 252789 h 184"/>
                <a:gd name="T96" fmla="*/ 412682 w 232"/>
                <a:gd name="T97" fmla="*/ 233344 h 184"/>
                <a:gd name="T98" fmla="*/ 137561 w 232"/>
                <a:gd name="T99" fmla="*/ 142599 h 184"/>
                <a:gd name="T100" fmla="*/ 101021 w 232"/>
                <a:gd name="T101" fmla="*/ 66978 h 184"/>
                <a:gd name="T102" fmla="*/ 85976 w 232"/>
                <a:gd name="T103" fmla="*/ 127475 h 184"/>
                <a:gd name="T104" fmla="*/ 60183 w 232"/>
                <a:gd name="T105" fmla="*/ 131796 h 184"/>
                <a:gd name="T106" fmla="*/ 449222 w 232"/>
                <a:gd name="T107" fmla="*/ 371622 h 184"/>
                <a:gd name="T108" fmla="*/ 348201 w 232"/>
                <a:gd name="T109" fmla="*/ 380264 h 184"/>
                <a:gd name="T110" fmla="*/ 101021 w 232"/>
                <a:gd name="T111" fmla="*/ 272235 h 184"/>
                <a:gd name="T112" fmla="*/ 12896 w 232"/>
                <a:gd name="T113" fmla="*/ 159884 h 184"/>
                <a:gd name="T114" fmla="*/ 8598 w 232"/>
                <a:gd name="T115" fmla="*/ 175008 h 184"/>
                <a:gd name="T116" fmla="*/ 4299 w 232"/>
                <a:gd name="T117" fmla="*/ 82103 h 184"/>
                <a:gd name="T118" fmla="*/ 15046 w 232"/>
                <a:gd name="T119" fmla="*/ 12964 h 184"/>
                <a:gd name="T120" fmla="*/ 223536 w 232"/>
                <a:gd name="T121" fmla="*/ 66978 h 184"/>
                <a:gd name="T122" fmla="*/ 399786 w 232"/>
                <a:gd name="T123" fmla="*/ 179329 h 184"/>
                <a:gd name="T124" fmla="*/ 481463 w 232"/>
                <a:gd name="T125" fmla="*/ 302483 h 1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D34726"/>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p>
              <a:endParaRPr lang="zh-CN" altLang="en-US"/>
            </a:p>
          </p:txBody>
        </p:sp>
        <p:sp>
          <p:nvSpPr>
            <p:cNvPr id="20488" name="Freeform 13"/>
            <p:cNvSpPr>
              <a:spLocks noEditPoints="1"/>
            </p:cNvSpPr>
            <p:nvPr>
              <p:custDataLst>
                <p:tags r:id="rId5"/>
              </p:custDataLst>
            </p:nvPr>
          </p:nvSpPr>
          <p:spPr bwMode="auto">
            <a:xfrm rot="-9092862">
              <a:off x="6051550" y="3979863"/>
              <a:ext cx="498475" cy="398462"/>
            </a:xfrm>
            <a:custGeom>
              <a:avLst/>
              <a:gdLst>
                <a:gd name="T0" fmla="*/ 434175 w 232"/>
                <a:gd name="T1" fmla="*/ 194452 h 184"/>
                <a:gd name="T2" fmla="*/ 45137 w 232"/>
                <a:gd name="T3" fmla="*/ 276554 h 184"/>
                <a:gd name="T4" fmla="*/ 232133 w 232"/>
                <a:gd name="T5" fmla="*/ 313284 h 184"/>
                <a:gd name="T6" fmla="*/ 447071 w 232"/>
                <a:gd name="T7" fmla="*/ 252788 h 184"/>
                <a:gd name="T8" fmla="*/ 8598 w 232"/>
                <a:gd name="T9" fmla="*/ 181489 h 184"/>
                <a:gd name="T10" fmla="*/ 236432 w 232"/>
                <a:gd name="T11" fmla="*/ 343532 h 184"/>
                <a:gd name="T12" fmla="*/ 249328 w 232"/>
                <a:gd name="T13" fmla="*/ 350014 h 184"/>
                <a:gd name="T14" fmla="*/ 60183 w 232"/>
                <a:gd name="T15" fmla="*/ 259270 h 184"/>
                <a:gd name="T16" fmla="*/ 60183 w 232"/>
                <a:gd name="T17" fmla="*/ 259270 h 184"/>
                <a:gd name="T18" fmla="*/ 199892 w 232"/>
                <a:gd name="T19" fmla="*/ 330569 h 184"/>
                <a:gd name="T20" fmla="*/ 53734 w 232"/>
                <a:gd name="T21" fmla="*/ 278715 h 184"/>
                <a:gd name="T22" fmla="*/ 343901 w 232"/>
                <a:gd name="T23" fmla="*/ 369459 h 184"/>
                <a:gd name="T24" fmla="*/ 238581 w 232"/>
                <a:gd name="T25" fmla="*/ 326248 h 184"/>
                <a:gd name="T26" fmla="*/ 288017 w 232"/>
                <a:gd name="T27" fmla="*/ 339211 h 184"/>
                <a:gd name="T28" fmla="*/ 79527 w 232"/>
                <a:gd name="T29" fmla="*/ 272233 h 184"/>
                <a:gd name="T30" fmla="*/ 272971 w 232"/>
                <a:gd name="T31" fmla="*/ 330569 h 184"/>
                <a:gd name="T32" fmla="*/ 214938 w 232"/>
                <a:gd name="T33" fmla="*/ 319766 h 184"/>
                <a:gd name="T34" fmla="*/ 225685 w 232"/>
                <a:gd name="T35" fmla="*/ 326248 h 184"/>
                <a:gd name="T36" fmla="*/ 288017 w 232"/>
                <a:gd name="T37" fmla="*/ 332730 h 184"/>
                <a:gd name="T38" fmla="*/ 373992 w 232"/>
                <a:gd name="T39" fmla="*/ 362978 h 184"/>
                <a:gd name="T40" fmla="*/ 180548 w 232"/>
                <a:gd name="T41" fmla="*/ 287357 h 184"/>
                <a:gd name="T42" fmla="*/ 221386 w 232"/>
                <a:gd name="T43" fmla="*/ 339211 h 184"/>
                <a:gd name="T44" fmla="*/ 386888 w 232"/>
                <a:gd name="T45" fmla="*/ 354335 h 184"/>
                <a:gd name="T46" fmla="*/ 311660 w 232"/>
                <a:gd name="T47" fmla="*/ 341372 h 184"/>
                <a:gd name="T48" fmla="*/ 300913 w 232"/>
                <a:gd name="T49" fmla="*/ 337051 h 184"/>
                <a:gd name="T50" fmla="*/ 206340 w 232"/>
                <a:gd name="T51" fmla="*/ 315445 h 184"/>
                <a:gd name="T52" fmla="*/ 210639 w 232"/>
                <a:gd name="T53" fmla="*/ 302481 h 184"/>
                <a:gd name="T54" fmla="*/ 333154 w 232"/>
                <a:gd name="T55" fmla="*/ 358657 h 184"/>
                <a:gd name="T56" fmla="*/ 315959 w 232"/>
                <a:gd name="T57" fmla="*/ 354335 h 184"/>
                <a:gd name="T58" fmla="*/ 25793 w 232"/>
                <a:gd name="T59" fmla="*/ 82102 h 184"/>
                <a:gd name="T60" fmla="*/ 305212 w 232"/>
                <a:gd name="T61" fmla="*/ 337051 h 184"/>
                <a:gd name="T62" fmla="*/ 178398 w 232"/>
                <a:gd name="T63" fmla="*/ 151241 h 184"/>
                <a:gd name="T64" fmla="*/ 371843 w 232"/>
                <a:gd name="T65" fmla="*/ 343532 h 184"/>
                <a:gd name="T66" fmla="*/ 337453 w 232"/>
                <a:gd name="T67" fmla="*/ 341372 h 184"/>
                <a:gd name="T68" fmla="*/ 309511 w 232"/>
                <a:gd name="T69" fmla="*/ 354335 h 184"/>
                <a:gd name="T70" fmla="*/ 182697 w 232"/>
                <a:gd name="T71" fmla="*/ 287357 h 184"/>
                <a:gd name="T72" fmla="*/ 68780 w 232"/>
                <a:gd name="T73" fmla="*/ 49693 h 184"/>
                <a:gd name="T74" fmla="*/ 36539 w 232"/>
                <a:gd name="T75" fmla="*/ 105868 h 184"/>
                <a:gd name="T76" fmla="*/ 189145 w 232"/>
                <a:gd name="T77" fmla="*/ 144759 h 184"/>
                <a:gd name="T78" fmla="*/ 30091 w 232"/>
                <a:gd name="T79" fmla="*/ 97226 h 184"/>
                <a:gd name="T80" fmla="*/ 202042 w 232"/>
                <a:gd name="T81" fmla="*/ 129635 h 184"/>
                <a:gd name="T82" fmla="*/ 126813 w 232"/>
                <a:gd name="T83" fmla="*/ 246306 h 184"/>
                <a:gd name="T84" fmla="*/ 51585 w 232"/>
                <a:gd name="T85" fmla="*/ 116671 h 184"/>
                <a:gd name="T86" fmla="*/ 40838 w 232"/>
                <a:gd name="T87" fmla="*/ 259270 h 184"/>
                <a:gd name="T88" fmla="*/ 328855 w 232"/>
                <a:gd name="T89" fmla="*/ 317605 h 184"/>
                <a:gd name="T90" fmla="*/ 438473 w 232"/>
                <a:gd name="T91" fmla="*/ 278715 h 184"/>
                <a:gd name="T92" fmla="*/ 399785 w 232"/>
                <a:gd name="T93" fmla="*/ 285197 h 184"/>
                <a:gd name="T94" fmla="*/ 361096 w 232"/>
                <a:gd name="T95" fmla="*/ 252788 h 184"/>
                <a:gd name="T96" fmla="*/ 412681 w 232"/>
                <a:gd name="T97" fmla="*/ 233343 h 184"/>
                <a:gd name="T98" fmla="*/ 137560 w 232"/>
                <a:gd name="T99" fmla="*/ 142598 h 184"/>
                <a:gd name="T100" fmla="*/ 101021 w 232"/>
                <a:gd name="T101" fmla="*/ 66978 h 184"/>
                <a:gd name="T102" fmla="*/ 85975 w 232"/>
                <a:gd name="T103" fmla="*/ 127474 h 184"/>
                <a:gd name="T104" fmla="*/ 60183 w 232"/>
                <a:gd name="T105" fmla="*/ 131795 h 184"/>
                <a:gd name="T106" fmla="*/ 449220 w 232"/>
                <a:gd name="T107" fmla="*/ 371620 h 184"/>
                <a:gd name="T108" fmla="*/ 348199 w 232"/>
                <a:gd name="T109" fmla="*/ 380262 h 184"/>
                <a:gd name="T110" fmla="*/ 101021 w 232"/>
                <a:gd name="T111" fmla="*/ 272233 h 184"/>
                <a:gd name="T112" fmla="*/ 12896 w 232"/>
                <a:gd name="T113" fmla="*/ 159883 h 184"/>
                <a:gd name="T114" fmla="*/ 8598 w 232"/>
                <a:gd name="T115" fmla="*/ 175007 h 184"/>
                <a:gd name="T116" fmla="*/ 4299 w 232"/>
                <a:gd name="T117" fmla="*/ 82102 h 184"/>
                <a:gd name="T118" fmla="*/ 15046 w 232"/>
                <a:gd name="T119" fmla="*/ 12963 h 184"/>
                <a:gd name="T120" fmla="*/ 223535 w 232"/>
                <a:gd name="T121" fmla="*/ 66978 h 184"/>
                <a:gd name="T122" fmla="*/ 399785 w 232"/>
                <a:gd name="T123" fmla="*/ 179328 h 184"/>
                <a:gd name="T124" fmla="*/ 481461 w 232"/>
                <a:gd name="T125" fmla="*/ 302481 h 1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D34726"/>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nchor="ctr"/>
            <a:lstStyle/>
            <a:p>
              <a:endParaRPr lang="zh-CN" altLang="en-US"/>
            </a:p>
          </p:txBody>
        </p:sp>
        <p:sp>
          <p:nvSpPr>
            <p:cNvPr id="19" name="Freeform 13"/>
            <p:cNvSpPr>
              <a:spLocks noEditPoints="1"/>
            </p:cNvSpPr>
            <p:nvPr>
              <p:custDataLst>
                <p:tags r:id="rId6"/>
              </p:custDataLst>
            </p:nvPr>
          </p:nvSpPr>
          <p:spPr bwMode="auto">
            <a:xfrm rot="20742571">
              <a:off x="5368925" y="5064125"/>
              <a:ext cx="498475" cy="398463"/>
            </a:xfrm>
            <a:custGeom>
              <a:avLst/>
              <a:gdLst>
                <a:gd name="T0" fmla="*/ 202 w 232"/>
                <a:gd name="T1" fmla="*/ 90 h 184"/>
                <a:gd name="T2" fmla="*/ 21 w 232"/>
                <a:gd name="T3" fmla="*/ 128 h 184"/>
                <a:gd name="T4" fmla="*/ 108 w 232"/>
                <a:gd name="T5" fmla="*/ 145 h 184"/>
                <a:gd name="T6" fmla="*/ 208 w 232"/>
                <a:gd name="T7" fmla="*/ 117 h 184"/>
                <a:gd name="T8" fmla="*/ 4 w 232"/>
                <a:gd name="T9" fmla="*/ 84 h 184"/>
                <a:gd name="T10" fmla="*/ 110 w 232"/>
                <a:gd name="T11" fmla="*/ 159 h 184"/>
                <a:gd name="T12" fmla="*/ 116 w 232"/>
                <a:gd name="T13" fmla="*/ 162 h 184"/>
                <a:gd name="T14" fmla="*/ 28 w 232"/>
                <a:gd name="T15" fmla="*/ 120 h 184"/>
                <a:gd name="T16" fmla="*/ 28 w 232"/>
                <a:gd name="T17" fmla="*/ 120 h 184"/>
                <a:gd name="T18" fmla="*/ 93 w 232"/>
                <a:gd name="T19" fmla="*/ 153 h 184"/>
                <a:gd name="T20" fmla="*/ 25 w 232"/>
                <a:gd name="T21" fmla="*/ 129 h 184"/>
                <a:gd name="T22" fmla="*/ 160 w 232"/>
                <a:gd name="T23" fmla="*/ 171 h 184"/>
                <a:gd name="T24" fmla="*/ 111 w 232"/>
                <a:gd name="T25" fmla="*/ 151 h 184"/>
                <a:gd name="T26" fmla="*/ 134 w 232"/>
                <a:gd name="T27" fmla="*/ 157 h 184"/>
                <a:gd name="T28" fmla="*/ 37 w 232"/>
                <a:gd name="T29" fmla="*/ 126 h 184"/>
                <a:gd name="T30" fmla="*/ 127 w 232"/>
                <a:gd name="T31" fmla="*/ 153 h 184"/>
                <a:gd name="T32" fmla="*/ 100 w 232"/>
                <a:gd name="T33" fmla="*/ 148 h 184"/>
                <a:gd name="T34" fmla="*/ 105 w 232"/>
                <a:gd name="T35" fmla="*/ 151 h 184"/>
                <a:gd name="T36" fmla="*/ 134 w 232"/>
                <a:gd name="T37" fmla="*/ 154 h 184"/>
                <a:gd name="T38" fmla="*/ 174 w 232"/>
                <a:gd name="T39" fmla="*/ 168 h 184"/>
                <a:gd name="T40" fmla="*/ 84 w 232"/>
                <a:gd name="T41" fmla="*/ 133 h 184"/>
                <a:gd name="T42" fmla="*/ 103 w 232"/>
                <a:gd name="T43" fmla="*/ 157 h 184"/>
                <a:gd name="T44" fmla="*/ 180 w 232"/>
                <a:gd name="T45" fmla="*/ 164 h 184"/>
                <a:gd name="T46" fmla="*/ 145 w 232"/>
                <a:gd name="T47" fmla="*/ 158 h 184"/>
                <a:gd name="T48" fmla="*/ 140 w 232"/>
                <a:gd name="T49" fmla="*/ 156 h 184"/>
                <a:gd name="T50" fmla="*/ 96 w 232"/>
                <a:gd name="T51" fmla="*/ 146 h 184"/>
                <a:gd name="T52" fmla="*/ 98 w 232"/>
                <a:gd name="T53" fmla="*/ 140 h 184"/>
                <a:gd name="T54" fmla="*/ 155 w 232"/>
                <a:gd name="T55" fmla="*/ 166 h 184"/>
                <a:gd name="T56" fmla="*/ 147 w 232"/>
                <a:gd name="T57" fmla="*/ 164 h 184"/>
                <a:gd name="T58" fmla="*/ 12 w 232"/>
                <a:gd name="T59" fmla="*/ 38 h 184"/>
                <a:gd name="T60" fmla="*/ 142 w 232"/>
                <a:gd name="T61" fmla="*/ 156 h 184"/>
                <a:gd name="T62" fmla="*/ 83 w 232"/>
                <a:gd name="T63" fmla="*/ 70 h 184"/>
                <a:gd name="T64" fmla="*/ 173 w 232"/>
                <a:gd name="T65" fmla="*/ 159 h 184"/>
                <a:gd name="T66" fmla="*/ 157 w 232"/>
                <a:gd name="T67" fmla="*/ 158 h 184"/>
                <a:gd name="T68" fmla="*/ 144 w 232"/>
                <a:gd name="T69" fmla="*/ 164 h 184"/>
                <a:gd name="T70" fmla="*/ 85 w 232"/>
                <a:gd name="T71" fmla="*/ 133 h 184"/>
                <a:gd name="T72" fmla="*/ 32 w 232"/>
                <a:gd name="T73" fmla="*/ 23 h 184"/>
                <a:gd name="T74" fmla="*/ 17 w 232"/>
                <a:gd name="T75" fmla="*/ 49 h 184"/>
                <a:gd name="T76" fmla="*/ 88 w 232"/>
                <a:gd name="T77" fmla="*/ 67 h 184"/>
                <a:gd name="T78" fmla="*/ 14 w 232"/>
                <a:gd name="T79" fmla="*/ 45 h 184"/>
                <a:gd name="T80" fmla="*/ 94 w 232"/>
                <a:gd name="T81" fmla="*/ 60 h 184"/>
                <a:gd name="T82" fmla="*/ 59 w 232"/>
                <a:gd name="T83" fmla="*/ 114 h 184"/>
                <a:gd name="T84" fmla="*/ 24 w 232"/>
                <a:gd name="T85" fmla="*/ 54 h 184"/>
                <a:gd name="T86" fmla="*/ 19 w 232"/>
                <a:gd name="T87" fmla="*/ 120 h 184"/>
                <a:gd name="T88" fmla="*/ 153 w 232"/>
                <a:gd name="T89" fmla="*/ 147 h 184"/>
                <a:gd name="T90" fmla="*/ 204 w 232"/>
                <a:gd name="T91" fmla="*/ 129 h 184"/>
                <a:gd name="T92" fmla="*/ 186 w 232"/>
                <a:gd name="T93" fmla="*/ 132 h 184"/>
                <a:gd name="T94" fmla="*/ 168 w 232"/>
                <a:gd name="T95" fmla="*/ 117 h 184"/>
                <a:gd name="T96" fmla="*/ 192 w 232"/>
                <a:gd name="T97" fmla="*/ 108 h 184"/>
                <a:gd name="T98" fmla="*/ 64 w 232"/>
                <a:gd name="T99" fmla="*/ 66 h 184"/>
                <a:gd name="T100" fmla="*/ 47 w 232"/>
                <a:gd name="T101" fmla="*/ 31 h 184"/>
                <a:gd name="T102" fmla="*/ 40 w 232"/>
                <a:gd name="T103" fmla="*/ 59 h 184"/>
                <a:gd name="T104" fmla="*/ 28 w 232"/>
                <a:gd name="T105" fmla="*/ 61 h 184"/>
                <a:gd name="T106" fmla="*/ 209 w 232"/>
                <a:gd name="T107" fmla="*/ 172 h 184"/>
                <a:gd name="T108" fmla="*/ 162 w 232"/>
                <a:gd name="T109" fmla="*/ 176 h 184"/>
                <a:gd name="T110" fmla="*/ 47 w 232"/>
                <a:gd name="T111" fmla="*/ 126 h 184"/>
                <a:gd name="T112" fmla="*/ 6 w 232"/>
                <a:gd name="T113" fmla="*/ 74 h 184"/>
                <a:gd name="T114" fmla="*/ 4 w 232"/>
                <a:gd name="T115" fmla="*/ 81 h 184"/>
                <a:gd name="T116" fmla="*/ 2 w 232"/>
                <a:gd name="T117" fmla="*/ 38 h 184"/>
                <a:gd name="T118" fmla="*/ 7 w 232"/>
                <a:gd name="T119" fmla="*/ 6 h 184"/>
                <a:gd name="T120" fmla="*/ 104 w 232"/>
                <a:gd name="T121" fmla="*/ 31 h 184"/>
                <a:gd name="T122" fmla="*/ 186 w 232"/>
                <a:gd name="T123" fmla="*/ 83 h 184"/>
                <a:gd name="T124" fmla="*/ 224 w 232"/>
                <a:gd name="T125"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184">
                  <a:moveTo>
                    <a:pt x="191" y="61"/>
                  </a:moveTo>
                  <a:cubicBezTo>
                    <a:pt x="191" y="61"/>
                    <a:pt x="191" y="62"/>
                    <a:pt x="191" y="62"/>
                  </a:cubicBezTo>
                  <a:cubicBezTo>
                    <a:pt x="190" y="62"/>
                    <a:pt x="191" y="61"/>
                    <a:pt x="191" y="61"/>
                  </a:cubicBezTo>
                  <a:cubicBezTo>
                    <a:pt x="191" y="61"/>
                    <a:pt x="191" y="61"/>
                    <a:pt x="191" y="61"/>
                  </a:cubicBezTo>
                  <a:close/>
                  <a:moveTo>
                    <a:pt x="16" y="50"/>
                  </a:moveTo>
                  <a:cubicBezTo>
                    <a:pt x="16" y="50"/>
                    <a:pt x="16" y="50"/>
                    <a:pt x="16" y="50"/>
                  </a:cubicBezTo>
                  <a:cubicBezTo>
                    <a:pt x="16" y="50"/>
                    <a:pt x="16" y="50"/>
                    <a:pt x="16" y="49"/>
                  </a:cubicBezTo>
                  <a:cubicBezTo>
                    <a:pt x="16" y="51"/>
                    <a:pt x="16" y="51"/>
                    <a:pt x="16" y="51"/>
                  </a:cubicBezTo>
                  <a:cubicBezTo>
                    <a:pt x="15" y="51"/>
                    <a:pt x="15" y="51"/>
                    <a:pt x="15" y="51"/>
                  </a:cubicBezTo>
                  <a:cubicBezTo>
                    <a:pt x="16" y="51"/>
                    <a:pt x="16" y="51"/>
                    <a:pt x="16" y="51"/>
                  </a:cubicBezTo>
                  <a:cubicBezTo>
                    <a:pt x="16" y="50"/>
                    <a:pt x="16" y="50"/>
                    <a:pt x="16" y="50"/>
                  </a:cubicBezTo>
                  <a:close/>
                  <a:moveTo>
                    <a:pt x="201" y="88"/>
                  </a:moveTo>
                  <a:cubicBezTo>
                    <a:pt x="201" y="89"/>
                    <a:pt x="201" y="89"/>
                    <a:pt x="201" y="89"/>
                  </a:cubicBezTo>
                  <a:cubicBezTo>
                    <a:pt x="201" y="90"/>
                    <a:pt x="201" y="90"/>
                    <a:pt x="202" y="90"/>
                  </a:cubicBezTo>
                  <a:cubicBezTo>
                    <a:pt x="201" y="90"/>
                    <a:pt x="201" y="89"/>
                    <a:pt x="201" y="89"/>
                  </a:cubicBezTo>
                  <a:lnTo>
                    <a:pt x="201" y="88"/>
                  </a:lnTo>
                  <a:close/>
                  <a:moveTo>
                    <a:pt x="81" y="71"/>
                  </a:moveTo>
                  <a:cubicBezTo>
                    <a:pt x="81" y="69"/>
                    <a:pt x="81" y="69"/>
                    <a:pt x="81" y="69"/>
                  </a:cubicBezTo>
                  <a:cubicBezTo>
                    <a:pt x="80" y="69"/>
                    <a:pt x="81" y="70"/>
                    <a:pt x="81" y="70"/>
                  </a:cubicBezTo>
                  <a:cubicBezTo>
                    <a:pt x="81" y="71"/>
                    <a:pt x="81" y="71"/>
                    <a:pt x="81" y="71"/>
                  </a:cubicBezTo>
                  <a:close/>
                  <a:moveTo>
                    <a:pt x="91" y="82"/>
                  </a:moveTo>
                  <a:cubicBezTo>
                    <a:pt x="91" y="81"/>
                    <a:pt x="90" y="81"/>
                    <a:pt x="89" y="81"/>
                  </a:cubicBezTo>
                  <a:cubicBezTo>
                    <a:pt x="89" y="82"/>
                    <a:pt x="90" y="82"/>
                    <a:pt x="91" y="82"/>
                  </a:cubicBezTo>
                  <a:close/>
                  <a:moveTo>
                    <a:pt x="21" y="128"/>
                  </a:moveTo>
                  <a:cubicBezTo>
                    <a:pt x="21" y="128"/>
                    <a:pt x="21" y="129"/>
                    <a:pt x="21" y="129"/>
                  </a:cubicBezTo>
                  <a:cubicBezTo>
                    <a:pt x="21" y="130"/>
                    <a:pt x="21" y="130"/>
                    <a:pt x="21" y="130"/>
                  </a:cubicBezTo>
                  <a:cubicBezTo>
                    <a:pt x="21" y="129"/>
                    <a:pt x="21" y="129"/>
                    <a:pt x="21" y="129"/>
                  </a:cubicBezTo>
                  <a:cubicBezTo>
                    <a:pt x="21" y="129"/>
                    <a:pt x="21" y="128"/>
                    <a:pt x="21" y="128"/>
                  </a:cubicBezTo>
                  <a:close/>
                  <a:moveTo>
                    <a:pt x="143" y="168"/>
                  </a:moveTo>
                  <a:cubicBezTo>
                    <a:pt x="143" y="168"/>
                    <a:pt x="143" y="168"/>
                    <a:pt x="143" y="169"/>
                  </a:cubicBezTo>
                  <a:cubicBezTo>
                    <a:pt x="143" y="169"/>
                    <a:pt x="144" y="169"/>
                    <a:pt x="145" y="168"/>
                  </a:cubicBezTo>
                  <a:cubicBezTo>
                    <a:pt x="144" y="168"/>
                    <a:pt x="144" y="168"/>
                    <a:pt x="143" y="168"/>
                  </a:cubicBezTo>
                  <a:close/>
                  <a:moveTo>
                    <a:pt x="4" y="52"/>
                  </a:moveTo>
                  <a:cubicBezTo>
                    <a:pt x="4" y="52"/>
                    <a:pt x="4" y="52"/>
                    <a:pt x="4" y="52"/>
                  </a:cubicBezTo>
                  <a:cubicBezTo>
                    <a:pt x="4" y="53"/>
                    <a:pt x="4" y="54"/>
                    <a:pt x="4" y="54"/>
                  </a:cubicBezTo>
                  <a:lnTo>
                    <a:pt x="4" y="52"/>
                  </a:lnTo>
                  <a:close/>
                  <a:moveTo>
                    <a:pt x="185" y="153"/>
                  </a:moveTo>
                  <a:cubicBezTo>
                    <a:pt x="185" y="154"/>
                    <a:pt x="185" y="153"/>
                    <a:pt x="185" y="153"/>
                  </a:cubicBezTo>
                  <a:cubicBezTo>
                    <a:pt x="184" y="153"/>
                    <a:pt x="184" y="154"/>
                    <a:pt x="185" y="154"/>
                  </a:cubicBezTo>
                  <a:cubicBezTo>
                    <a:pt x="185" y="154"/>
                    <a:pt x="186" y="154"/>
                    <a:pt x="185" y="153"/>
                  </a:cubicBezTo>
                  <a:close/>
                  <a:moveTo>
                    <a:pt x="108" y="145"/>
                  </a:moveTo>
                  <a:cubicBezTo>
                    <a:pt x="108" y="145"/>
                    <a:pt x="108" y="145"/>
                    <a:pt x="108" y="145"/>
                  </a:cubicBezTo>
                  <a:cubicBezTo>
                    <a:pt x="108" y="146"/>
                    <a:pt x="108" y="147"/>
                    <a:pt x="108" y="147"/>
                  </a:cubicBezTo>
                  <a:cubicBezTo>
                    <a:pt x="108" y="146"/>
                    <a:pt x="109" y="146"/>
                    <a:pt x="108" y="145"/>
                  </a:cubicBezTo>
                  <a:close/>
                  <a:moveTo>
                    <a:pt x="25" y="136"/>
                  </a:moveTo>
                  <a:cubicBezTo>
                    <a:pt x="25" y="136"/>
                    <a:pt x="26" y="135"/>
                    <a:pt x="25" y="135"/>
                  </a:cubicBezTo>
                  <a:cubicBezTo>
                    <a:pt x="25" y="135"/>
                    <a:pt x="26" y="137"/>
                    <a:pt x="25" y="136"/>
                  </a:cubicBezTo>
                  <a:close/>
                  <a:moveTo>
                    <a:pt x="175" y="171"/>
                  </a:moveTo>
                  <a:cubicBezTo>
                    <a:pt x="174" y="171"/>
                    <a:pt x="173" y="171"/>
                    <a:pt x="173" y="172"/>
                  </a:cubicBezTo>
                  <a:cubicBezTo>
                    <a:pt x="174" y="172"/>
                    <a:pt x="175" y="172"/>
                    <a:pt x="176" y="172"/>
                  </a:cubicBezTo>
                  <a:cubicBezTo>
                    <a:pt x="175" y="171"/>
                    <a:pt x="175" y="171"/>
                    <a:pt x="175" y="171"/>
                  </a:cubicBezTo>
                  <a:close/>
                  <a:moveTo>
                    <a:pt x="14" y="33"/>
                  </a:moveTo>
                  <a:cubicBezTo>
                    <a:pt x="14" y="34"/>
                    <a:pt x="13" y="34"/>
                    <a:pt x="13" y="35"/>
                  </a:cubicBezTo>
                  <a:cubicBezTo>
                    <a:pt x="13" y="35"/>
                    <a:pt x="14" y="34"/>
                    <a:pt x="14" y="33"/>
                  </a:cubicBezTo>
                  <a:close/>
                  <a:moveTo>
                    <a:pt x="209" y="119"/>
                  </a:moveTo>
                  <a:cubicBezTo>
                    <a:pt x="209" y="119"/>
                    <a:pt x="208" y="118"/>
                    <a:pt x="208" y="117"/>
                  </a:cubicBezTo>
                  <a:cubicBezTo>
                    <a:pt x="208" y="118"/>
                    <a:pt x="208" y="119"/>
                    <a:pt x="209" y="119"/>
                  </a:cubicBezTo>
                  <a:close/>
                  <a:moveTo>
                    <a:pt x="5" y="87"/>
                  </a:moveTo>
                  <a:cubicBezTo>
                    <a:pt x="5" y="88"/>
                    <a:pt x="5" y="89"/>
                    <a:pt x="5" y="89"/>
                  </a:cubicBezTo>
                  <a:cubicBezTo>
                    <a:pt x="4" y="88"/>
                    <a:pt x="4" y="88"/>
                    <a:pt x="4" y="87"/>
                  </a:cubicBezTo>
                  <a:lnTo>
                    <a:pt x="5" y="87"/>
                  </a:lnTo>
                  <a:close/>
                  <a:moveTo>
                    <a:pt x="24" y="123"/>
                  </a:moveTo>
                  <a:cubicBezTo>
                    <a:pt x="24" y="121"/>
                    <a:pt x="24" y="121"/>
                    <a:pt x="24" y="121"/>
                  </a:cubicBezTo>
                  <a:cubicBezTo>
                    <a:pt x="23" y="121"/>
                    <a:pt x="24" y="122"/>
                    <a:pt x="24" y="123"/>
                  </a:cubicBezTo>
                  <a:cubicBezTo>
                    <a:pt x="24" y="123"/>
                    <a:pt x="24" y="123"/>
                    <a:pt x="24" y="123"/>
                  </a:cubicBezTo>
                  <a:close/>
                  <a:moveTo>
                    <a:pt x="21" y="128"/>
                  </a:moveTo>
                  <a:cubicBezTo>
                    <a:pt x="21" y="127"/>
                    <a:pt x="21" y="126"/>
                    <a:pt x="20" y="126"/>
                  </a:cubicBezTo>
                  <a:cubicBezTo>
                    <a:pt x="20" y="126"/>
                    <a:pt x="20" y="127"/>
                    <a:pt x="21" y="128"/>
                  </a:cubicBezTo>
                  <a:close/>
                  <a:moveTo>
                    <a:pt x="4" y="84"/>
                  </a:moveTo>
                  <a:cubicBezTo>
                    <a:pt x="4" y="83"/>
                    <a:pt x="3" y="84"/>
                    <a:pt x="4" y="84"/>
                  </a:cubicBezTo>
                  <a:cubicBezTo>
                    <a:pt x="4" y="84"/>
                    <a:pt x="3" y="86"/>
                    <a:pt x="4" y="85"/>
                  </a:cubicBezTo>
                  <a:cubicBezTo>
                    <a:pt x="4" y="85"/>
                    <a:pt x="4" y="84"/>
                    <a:pt x="4" y="84"/>
                  </a:cubicBezTo>
                  <a:close/>
                  <a:moveTo>
                    <a:pt x="103" y="139"/>
                  </a:moveTo>
                  <a:cubicBezTo>
                    <a:pt x="102" y="139"/>
                    <a:pt x="102" y="139"/>
                    <a:pt x="102" y="139"/>
                  </a:cubicBezTo>
                  <a:cubicBezTo>
                    <a:pt x="102" y="139"/>
                    <a:pt x="103" y="140"/>
                    <a:pt x="104" y="139"/>
                  </a:cubicBezTo>
                  <a:cubicBezTo>
                    <a:pt x="104" y="139"/>
                    <a:pt x="103" y="139"/>
                    <a:pt x="103" y="139"/>
                  </a:cubicBezTo>
                  <a:close/>
                  <a:moveTo>
                    <a:pt x="87" y="67"/>
                  </a:moveTo>
                  <a:cubicBezTo>
                    <a:pt x="87" y="66"/>
                    <a:pt x="86" y="66"/>
                    <a:pt x="86" y="67"/>
                  </a:cubicBezTo>
                  <a:cubicBezTo>
                    <a:pt x="86" y="67"/>
                    <a:pt x="86" y="69"/>
                    <a:pt x="87" y="68"/>
                  </a:cubicBezTo>
                  <a:cubicBezTo>
                    <a:pt x="87" y="68"/>
                    <a:pt x="87" y="67"/>
                    <a:pt x="87" y="67"/>
                  </a:cubicBezTo>
                  <a:close/>
                  <a:moveTo>
                    <a:pt x="191" y="170"/>
                  </a:moveTo>
                  <a:cubicBezTo>
                    <a:pt x="191" y="170"/>
                    <a:pt x="190" y="171"/>
                    <a:pt x="189" y="172"/>
                  </a:cubicBezTo>
                  <a:cubicBezTo>
                    <a:pt x="190" y="171"/>
                    <a:pt x="191" y="171"/>
                    <a:pt x="191" y="170"/>
                  </a:cubicBezTo>
                  <a:close/>
                  <a:moveTo>
                    <a:pt x="110" y="159"/>
                  </a:moveTo>
                  <a:cubicBezTo>
                    <a:pt x="109" y="159"/>
                    <a:pt x="111" y="160"/>
                    <a:pt x="109" y="160"/>
                  </a:cubicBezTo>
                  <a:cubicBezTo>
                    <a:pt x="110" y="161"/>
                    <a:pt x="110" y="161"/>
                    <a:pt x="110" y="161"/>
                  </a:cubicBezTo>
                  <a:cubicBezTo>
                    <a:pt x="110" y="160"/>
                    <a:pt x="111" y="160"/>
                    <a:pt x="110" y="159"/>
                  </a:cubicBezTo>
                  <a:close/>
                  <a:moveTo>
                    <a:pt x="27" y="122"/>
                  </a:moveTo>
                  <a:cubicBezTo>
                    <a:pt x="28" y="121"/>
                    <a:pt x="27" y="120"/>
                    <a:pt x="27" y="118"/>
                  </a:cubicBezTo>
                  <a:cubicBezTo>
                    <a:pt x="27" y="120"/>
                    <a:pt x="27" y="121"/>
                    <a:pt x="27" y="122"/>
                  </a:cubicBezTo>
                  <a:cubicBezTo>
                    <a:pt x="27" y="122"/>
                    <a:pt x="27" y="122"/>
                    <a:pt x="27" y="122"/>
                  </a:cubicBezTo>
                  <a:close/>
                  <a:moveTo>
                    <a:pt x="195" y="170"/>
                  </a:moveTo>
                  <a:cubicBezTo>
                    <a:pt x="194" y="170"/>
                    <a:pt x="193" y="171"/>
                    <a:pt x="193" y="172"/>
                  </a:cubicBezTo>
                  <a:cubicBezTo>
                    <a:pt x="194" y="172"/>
                    <a:pt x="195" y="171"/>
                    <a:pt x="195" y="170"/>
                  </a:cubicBezTo>
                  <a:close/>
                  <a:moveTo>
                    <a:pt x="116" y="162"/>
                  </a:moveTo>
                  <a:cubicBezTo>
                    <a:pt x="116" y="162"/>
                    <a:pt x="116" y="162"/>
                    <a:pt x="115" y="162"/>
                  </a:cubicBezTo>
                  <a:cubicBezTo>
                    <a:pt x="115" y="162"/>
                    <a:pt x="116" y="163"/>
                    <a:pt x="116" y="163"/>
                  </a:cubicBezTo>
                  <a:cubicBezTo>
                    <a:pt x="116" y="163"/>
                    <a:pt x="117" y="162"/>
                    <a:pt x="116" y="162"/>
                  </a:cubicBezTo>
                  <a:close/>
                  <a:moveTo>
                    <a:pt x="92" y="152"/>
                  </a:moveTo>
                  <a:cubicBezTo>
                    <a:pt x="91" y="151"/>
                    <a:pt x="90" y="151"/>
                    <a:pt x="89" y="150"/>
                  </a:cubicBezTo>
                  <a:cubicBezTo>
                    <a:pt x="90" y="151"/>
                    <a:pt x="91" y="152"/>
                    <a:pt x="92" y="152"/>
                  </a:cubicBezTo>
                  <a:cubicBezTo>
                    <a:pt x="92" y="152"/>
                    <a:pt x="92" y="152"/>
                    <a:pt x="92" y="152"/>
                  </a:cubicBezTo>
                  <a:close/>
                  <a:moveTo>
                    <a:pt x="98" y="155"/>
                  </a:moveTo>
                  <a:cubicBezTo>
                    <a:pt x="98" y="155"/>
                    <a:pt x="98" y="154"/>
                    <a:pt x="98" y="154"/>
                  </a:cubicBezTo>
                  <a:cubicBezTo>
                    <a:pt x="97" y="155"/>
                    <a:pt x="98" y="156"/>
                    <a:pt x="99" y="156"/>
                  </a:cubicBezTo>
                  <a:cubicBezTo>
                    <a:pt x="99" y="156"/>
                    <a:pt x="99" y="155"/>
                    <a:pt x="99" y="155"/>
                  </a:cubicBezTo>
                  <a:cubicBezTo>
                    <a:pt x="99" y="155"/>
                    <a:pt x="98" y="155"/>
                    <a:pt x="98" y="155"/>
                  </a:cubicBezTo>
                  <a:close/>
                  <a:moveTo>
                    <a:pt x="107" y="149"/>
                  </a:moveTo>
                  <a:cubicBezTo>
                    <a:pt x="106" y="149"/>
                    <a:pt x="106" y="149"/>
                    <a:pt x="106" y="149"/>
                  </a:cubicBezTo>
                  <a:cubicBezTo>
                    <a:pt x="106" y="150"/>
                    <a:pt x="106" y="153"/>
                    <a:pt x="106" y="153"/>
                  </a:cubicBezTo>
                  <a:cubicBezTo>
                    <a:pt x="106" y="152"/>
                    <a:pt x="106" y="151"/>
                    <a:pt x="107" y="149"/>
                  </a:cubicBezTo>
                  <a:close/>
                  <a:moveTo>
                    <a:pt x="28" y="120"/>
                  </a:moveTo>
                  <a:cubicBezTo>
                    <a:pt x="28" y="119"/>
                    <a:pt x="29" y="118"/>
                    <a:pt x="29" y="117"/>
                  </a:cubicBezTo>
                  <a:cubicBezTo>
                    <a:pt x="28" y="117"/>
                    <a:pt x="28" y="118"/>
                    <a:pt x="28" y="118"/>
                  </a:cubicBezTo>
                  <a:cubicBezTo>
                    <a:pt x="28" y="119"/>
                    <a:pt x="28" y="119"/>
                    <a:pt x="28" y="120"/>
                  </a:cubicBezTo>
                  <a:close/>
                  <a:moveTo>
                    <a:pt x="139" y="167"/>
                  </a:moveTo>
                  <a:cubicBezTo>
                    <a:pt x="138" y="168"/>
                    <a:pt x="137" y="167"/>
                    <a:pt x="136" y="168"/>
                  </a:cubicBezTo>
                  <a:cubicBezTo>
                    <a:pt x="137" y="168"/>
                    <a:pt x="139" y="168"/>
                    <a:pt x="139" y="168"/>
                  </a:cubicBezTo>
                  <a:cubicBezTo>
                    <a:pt x="140" y="168"/>
                    <a:pt x="140" y="167"/>
                    <a:pt x="139" y="167"/>
                  </a:cubicBezTo>
                  <a:close/>
                  <a:moveTo>
                    <a:pt x="28" y="120"/>
                  </a:moveTo>
                  <a:cubicBezTo>
                    <a:pt x="28" y="121"/>
                    <a:pt x="29" y="122"/>
                    <a:pt x="29" y="124"/>
                  </a:cubicBezTo>
                  <a:cubicBezTo>
                    <a:pt x="29" y="124"/>
                    <a:pt x="29" y="124"/>
                    <a:pt x="29" y="124"/>
                  </a:cubicBezTo>
                  <a:cubicBezTo>
                    <a:pt x="29" y="125"/>
                    <a:pt x="29" y="125"/>
                    <a:pt x="29" y="125"/>
                  </a:cubicBezTo>
                  <a:cubicBezTo>
                    <a:pt x="29" y="124"/>
                    <a:pt x="29" y="124"/>
                    <a:pt x="29" y="124"/>
                  </a:cubicBezTo>
                  <a:cubicBezTo>
                    <a:pt x="29" y="123"/>
                    <a:pt x="29" y="121"/>
                    <a:pt x="29" y="120"/>
                  </a:cubicBezTo>
                  <a:cubicBezTo>
                    <a:pt x="29" y="120"/>
                    <a:pt x="28" y="120"/>
                    <a:pt x="28" y="120"/>
                  </a:cubicBezTo>
                  <a:close/>
                  <a:moveTo>
                    <a:pt x="179" y="154"/>
                  </a:moveTo>
                  <a:cubicBezTo>
                    <a:pt x="180" y="154"/>
                    <a:pt x="182" y="154"/>
                    <a:pt x="183" y="154"/>
                  </a:cubicBezTo>
                  <a:cubicBezTo>
                    <a:pt x="182" y="154"/>
                    <a:pt x="181" y="154"/>
                    <a:pt x="181" y="153"/>
                  </a:cubicBezTo>
                  <a:cubicBezTo>
                    <a:pt x="180" y="154"/>
                    <a:pt x="180" y="154"/>
                    <a:pt x="179" y="154"/>
                  </a:cubicBezTo>
                  <a:close/>
                  <a:moveTo>
                    <a:pt x="114" y="148"/>
                  </a:moveTo>
                  <a:cubicBezTo>
                    <a:pt x="114" y="149"/>
                    <a:pt x="114" y="150"/>
                    <a:pt x="114" y="151"/>
                  </a:cubicBezTo>
                  <a:cubicBezTo>
                    <a:pt x="114" y="150"/>
                    <a:pt x="114" y="149"/>
                    <a:pt x="115" y="149"/>
                  </a:cubicBezTo>
                  <a:cubicBezTo>
                    <a:pt x="115" y="148"/>
                    <a:pt x="115" y="148"/>
                    <a:pt x="114" y="148"/>
                  </a:cubicBezTo>
                  <a:close/>
                  <a:moveTo>
                    <a:pt x="156" y="154"/>
                  </a:moveTo>
                  <a:cubicBezTo>
                    <a:pt x="156" y="154"/>
                    <a:pt x="156" y="153"/>
                    <a:pt x="156" y="153"/>
                  </a:cubicBezTo>
                  <a:cubicBezTo>
                    <a:pt x="155" y="153"/>
                    <a:pt x="153" y="153"/>
                    <a:pt x="152" y="153"/>
                  </a:cubicBezTo>
                  <a:lnTo>
                    <a:pt x="156" y="154"/>
                  </a:lnTo>
                  <a:close/>
                  <a:moveTo>
                    <a:pt x="96" y="154"/>
                  </a:moveTo>
                  <a:cubicBezTo>
                    <a:pt x="95" y="153"/>
                    <a:pt x="94" y="153"/>
                    <a:pt x="93" y="153"/>
                  </a:cubicBezTo>
                  <a:cubicBezTo>
                    <a:pt x="94" y="154"/>
                    <a:pt x="95" y="154"/>
                    <a:pt x="96" y="155"/>
                  </a:cubicBezTo>
                  <a:cubicBezTo>
                    <a:pt x="96" y="155"/>
                    <a:pt x="96" y="154"/>
                    <a:pt x="96" y="154"/>
                  </a:cubicBezTo>
                  <a:close/>
                  <a:moveTo>
                    <a:pt x="171" y="171"/>
                  </a:moveTo>
                  <a:cubicBezTo>
                    <a:pt x="170" y="172"/>
                    <a:pt x="169" y="171"/>
                    <a:pt x="168" y="171"/>
                  </a:cubicBezTo>
                  <a:cubicBezTo>
                    <a:pt x="168" y="171"/>
                    <a:pt x="168" y="172"/>
                    <a:pt x="168" y="172"/>
                  </a:cubicBezTo>
                  <a:cubicBezTo>
                    <a:pt x="169" y="172"/>
                    <a:pt x="170" y="172"/>
                    <a:pt x="170" y="172"/>
                  </a:cubicBezTo>
                  <a:cubicBezTo>
                    <a:pt x="171" y="172"/>
                    <a:pt x="172" y="172"/>
                    <a:pt x="171" y="171"/>
                  </a:cubicBezTo>
                  <a:close/>
                  <a:moveTo>
                    <a:pt x="24" y="123"/>
                  </a:moveTo>
                  <a:cubicBezTo>
                    <a:pt x="24" y="123"/>
                    <a:pt x="24" y="124"/>
                    <a:pt x="24" y="125"/>
                  </a:cubicBezTo>
                  <a:cubicBezTo>
                    <a:pt x="24" y="125"/>
                    <a:pt x="25" y="125"/>
                    <a:pt x="25" y="125"/>
                  </a:cubicBezTo>
                  <a:cubicBezTo>
                    <a:pt x="25" y="125"/>
                    <a:pt x="25" y="126"/>
                    <a:pt x="25" y="126"/>
                  </a:cubicBezTo>
                  <a:cubicBezTo>
                    <a:pt x="25" y="127"/>
                    <a:pt x="25" y="127"/>
                    <a:pt x="25" y="127"/>
                  </a:cubicBezTo>
                  <a:cubicBezTo>
                    <a:pt x="25" y="128"/>
                    <a:pt x="25" y="128"/>
                    <a:pt x="25" y="128"/>
                  </a:cubicBezTo>
                  <a:cubicBezTo>
                    <a:pt x="25" y="129"/>
                    <a:pt x="25" y="129"/>
                    <a:pt x="25" y="129"/>
                  </a:cubicBezTo>
                  <a:cubicBezTo>
                    <a:pt x="25" y="130"/>
                    <a:pt x="25" y="130"/>
                    <a:pt x="25" y="130"/>
                  </a:cubicBezTo>
                  <a:cubicBezTo>
                    <a:pt x="25" y="129"/>
                    <a:pt x="25" y="129"/>
                    <a:pt x="25" y="129"/>
                  </a:cubicBezTo>
                  <a:cubicBezTo>
                    <a:pt x="25" y="128"/>
                    <a:pt x="25" y="128"/>
                    <a:pt x="25" y="128"/>
                  </a:cubicBezTo>
                  <a:cubicBezTo>
                    <a:pt x="25" y="127"/>
                    <a:pt x="25" y="127"/>
                    <a:pt x="25" y="127"/>
                  </a:cubicBezTo>
                  <a:cubicBezTo>
                    <a:pt x="25" y="126"/>
                    <a:pt x="25" y="126"/>
                    <a:pt x="25" y="126"/>
                  </a:cubicBezTo>
                  <a:cubicBezTo>
                    <a:pt x="25" y="126"/>
                    <a:pt x="25" y="125"/>
                    <a:pt x="25" y="125"/>
                  </a:cubicBezTo>
                  <a:cubicBezTo>
                    <a:pt x="25" y="124"/>
                    <a:pt x="25" y="124"/>
                    <a:pt x="25" y="123"/>
                  </a:cubicBezTo>
                  <a:cubicBezTo>
                    <a:pt x="24" y="123"/>
                    <a:pt x="24" y="123"/>
                    <a:pt x="24" y="123"/>
                  </a:cubicBezTo>
                  <a:close/>
                  <a:moveTo>
                    <a:pt x="114" y="161"/>
                  </a:moveTo>
                  <a:cubicBezTo>
                    <a:pt x="113" y="161"/>
                    <a:pt x="112" y="160"/>
                    <a:pt x="112" y="160"/>
                  </a:cubicBezTo>
                  <a:cubicBezTo>
                    <a:pt x="111" y="161"/>
                    <a:pt x="112" y="161"/>
                    <a:pt x="113" y="162"/>
                  </a:cubicBezTo>
                  <a:cubicBezTo>
                    <a:pt x="113" y="162"/>
                    <a:pt x="114" y="161"/>
                    <a:pt x="114" y="161"/>
                  </a:cubicBezTo>
                  <a:close/>
                  <a:moveTo>
                    <a:pt x="162" y="171"/>
                  </a:moveTo>
                  <a:cubicBezTo>
                    <a:pt x="161" y="171"/>
                    <a:pt x="161" y="170"/>
                    <a:pt x="160" y="171"/>
                  </a:cubicBezTo>
                  <a:cubicBezTo>
                    <a:pt x="161" y="171"/>
                    <a:pt x="162" y="171"/>
                    <a:pt x="163" y="171"/>
                  </a:cubicBezTo>
                  <a:cubicBezTo>
                    <a:pt x="163" y="171"/>
                    <a:pt x="164" y="171"/>
                    <a:pt x="164" y="171"/>
                  </a:cubicBezTo>
                  <a:cubicBezTo>
                    <a:pt x="163" y="171"/>
                    <a:pt x="163" y="171"/>
                    <a:pt x="162" y="171"/>
                  </a:cubicBezTo>
                  <a:close/>
                  <a:moveTo>
                    <a:pt x="96" y="84"/>
                  </a:moveTo>
                  <a:cubicBezTo>
                    <a:pt x="95" y="83"/>
                    <a:pt x="93" y="82"/>
                    <a:pt x="91" y="82"/>
                  </a:cubicBezTo>
                  <a:cubicBezTo>
                    <a:pt x="93" y="82"/>
                    <a:pt x="94" y="83"/>
                    <a:pt x="96" y="84"/>
                  </a:cubicBezTo>
                  <a:close/>
                  <a:moveTo>
                    <a:pt x="123" y="154"/>
                  </a:moveTo>
                  <a:cubicBezTo>
                    <a:pt x="124" y="153"/>
                    <a:pt x="124" y="152"/>
                    <a:pt x="125" y="152"/>
                  </a:cubicBezTo>
                  <a:cubicBezTo>
                    <a:pt x="124" y="151"/>
                    <a:pt x="124" y="151"/>
                    <a:pt x="124" y="152"/>
                  </a:cubicBezTo>
                  <a:cubicBezTo>
                    <a:pt x="123" y="153"/>
                    <a:pt x="123" y="154"/>
                    <a:pt x="123" y="155"/>
                  </a:cubicBezTo>
                  <a:cubicBezTo>
                    <a:pt x="123" y="155"/>
                    <a:pt x="123" y="154"/>
                    <a:pt x="123" y="154"/>
                  </a:cubicBezTo>
                  <a:close/>
                  <a:moveTo>
                    <a:pt x="112" y="147"/>
                  </a:moveTo>
                  <a:cubicBezTo>
                    <a:pt x="112" y="147"/>
                    <a:pt x="111" y="147"/>
                    <a:pt x="111" y="147"/>
                  </a:cubicBezTo>
                  <a:cubicBezTo>
                    <a:pt x="111" y="148"/>
                    <a:pt x="111" y="150"/>
                    <a:pt x="111" y="151"/>
                  </a:cubicBezTo>
                  <a:cubicBezTo>
                    <a:pt x="111" y="149"/>
                    <a:pt x="112" y="148"/>
                    <a:pt x="112" y="147"/>
                  </a:cubicBezTo>
                  <a:close/>
                  <a:moveTo>
                    <a:pt x="201" y="88"/>
                  </a:moveTo>
                  <a:cubicBezTo>
                    <a:pt x="201" y="87"/>
                    <a:pt x="200" y="85"/>
                    <a:pt x="200" y="83"/>
                  </a:cubicBezTo>
                  <a:cubicBezTo>
                    <a:pt x="200" y="84"/>
                    <a:pt x="199" y="84"/>
                    <a:pt x="199" y="84"/>
                  </a:cubicBezTo>
                  <a:cubicBezTo>
                    <a:pt x="200" y="86"/>
                    <a:pt x="200" y="87"/>
                    <a:pt x="201" y="88"/>
                  </a:cubicBezTo>
                  <a:close/>
                  <a:moveTo>
                    <a:pt x="207" y="158"/>
                  </a:moveTo>
                  <a:cubicBezTo>
                    <a:pt x="206" y="159"/>
                    <a:pt x="204" y="160"/>
                    <a:pt x="203" y="162"/>
                  </a:cubicBezTo>
                  <a:cubicBezTo>
                    <a:pt x="203" y="162"/>
                    <a:pt x="203" y="162"/>
                    <a:pt x="203" y="162"/>
                  </a:cubicBezTo>
                  <a:cubicBezTo>
                    <a:pt x="204" y="161"/>
                    <a:pt x="206" y="160"/>
                    <a:pt x="207" y="158"/>
                  </a:cubicBezTo>
                  <a:cubicBezTo>
                    <a:pt x="207" y="158"/>
                    <a:pt x="207" y="158"/>
                    <a:pt x="207" y="158"/>
                  </a:cubicBezTo>
                  <a:close/>
                  <a:moveTo>
                    <a:pt x="134" y="157"/>
                  </a:moveTo>
                  <a:cubicBezTo>
                    <a:pt x="133" y="159"/>
                    <a:pt x="132" y="160"/>
                    <a:pt x="131" y="162"/>
                  </a:cubicBezTo>
                  <a:cubicBezTo>
                    <a:pt x="131" y="162"/>
                    <a:pt x="131" y="162"/>
                    <a:pt x="132" y="162"/>
                  </a:cubicBezTo>
                  <a:lnTo>
                    <a:pt x="134" y="157"/>
                  </a:lnTo>
                  <a:close/>
                  <a:moveTo>
                    <a:pt x="112" y="151"/>
                  </a:moveTo>
                  <a:cubicBezTo>
                    <a:pt x="112" y="152"/>
                    <a:pt x="111" y="154"/>
                    <a:pt x="111" y="155"/>
                  </a:cubicBezTo>
                  <a:cubicBezTo>
                    <a:pt x="112" y="155"/>
                    <a:pt x="112" y="155"/>
                    <a:pt x="112" y="155"/>
                  </a:cubicBezTo>
                  <a:cubicBezTo>
                    <a:pt x="112" y="154"/>
                    <a:pt x="112" y="153"/>
                    <a:pt x="112" y="152"/>
                  </a:cubicBezTo>
                  <a:cubicBezTo>
                    <a:pt x="112" y="151"/>
                    <a:pt x="113" y="151"/>
                    <a:pt x="112" y="151"/>
                  </a:cubicBezTo>
                  <a:close/>
                  <a:moveTo>
                    <a:pt x="164" y="153"/>
                  </a:moveTo>
                  <a:cubicBezTo>
                    <a:pt x="164" y="153"/>
                    <a:pt x="164" y="154"/>
                    <a:pt x="164" y="154"/>
                  </a:cubicBezTo>
                  <a:cubicBezTo>
                    <a:pt x="157" y="153"/>
                    <a:pt x="157" y="153"/>
                    <a:pt x="157" y="153"/>
                  </a:cubicBezTo>
                  <a:cubicBezTo>
                    <a:pt x="159" y="154"/>
                    <a:pt x="161" y="154"/>
                    <a:pt x="162" y="154"/>
                  </a:cubicBezTo>
                  <a:cubicBezTo>
                    <a:pt x="163" y="154"/>
                    <a:pt x="164" y="154"/>
                    <a:pt x="164" y="153"/>
                  </a:cubicBezTo>
                  <a:close/>
                  <a:moveTo>
                    <a:pt x="37" y="126"/>
                  </a:moveTo>
                  <a:cubicBezTo>
                    <a:pt x="37" y="124"/>
                    <a:pt x="37" y="122"/>
                    <a:pt x="36" y="120"/>
                  </a:cubicBezTo>
                  <a:cubicBezTo>
                    <a:pt x="37" y="120"/>
                    <a:pt x="36" y="119"/>
                    <a:pt x="36" y="120"/>
                  </a:cubicBezTo>
                  <a:cubicBezTo>
                    <a:pt x="37" y="126"/>
                    <a:pt x="37" y="126"/>
                    <a:pt x="37" y="126"/>
                  </a:cubicBezTo>
                  <a:cubicBezTo>
                    <a:pt x="37" y="126"/>
                    <a:pt x="38" y="127"/>
                    <a:pt x="37" y="126"/>
                  </a:cubicBezTo>
                  <a:close/>
                  <a:moveTo>
                    <a:pt x="35" y="127"/>
                  </a:moveTo>
                  <a:cubicBezTo>
                    <a:pt x="33" y="120"/>
                    <a:pt x="33" y="120"/>
                    <a:pt x="33" y="120"/>
                  </a:cubicBezTo>
                  <a:cubicBezTo>
                    <a:pt x="33" y="123"/>
                    <a:pt x="34" y="126"/>
                    <a:pt x="34" y="129"/>
                  </a:cubicBezTo>
                  <a:cubicBezTo>
                    <a:pt x="34" y="128"/>
                    <a:pt x="35" y="128"/>
                    <a:pt x="35" y="127"/>
                  </a:cubicBezTo>
                  <a:close/>
                  <a:moveTo>
                    <a:pt x="15" y="21"/>
                  </a:moveTo>
                  <a:cubicBezTo>
                    <a:pt x="13" y="21"/>
                    <a:pt x="12" y="23"/>
                    <a:pt x="11" y="25"/>
                  </a:cubicBezTo>
                  <a:cubicBezTo>
                    <a:pt x="13" y="24"/>
                    <a:pt x="14" y="22"/>
                    <a:pt x="15" y="21"/>
                  </a:cubicBezTo>
                  <a:close/>
                  <a:moveTo>
                    <a:pt x="74" y="67"/>
                  </a:moveTo>
                  <a:cubicBezTo>
                    <a:pt x="74" y="67"/>
                    <a:pt x="73" y="64"/>
                    <a:pt x="73" y="63"/>
                  </a:cubicBezTo>
                  <a:cubicBezTo>
                    <a:pt x="73" y="64"/>
                    <a:pt x="72" y="64"/>
                    <a:pt x="72" y="65"/>
                  </a:cubicBezTo>
                  <a:cubicBezTo>
                    <a:pt x="73" y="66"/>
                    <a:pt x="73" y="67"/>
                    <a:pt x="74" y="68"/>
                  </a:cubicBezTo>
                  <a:cubicBezTo>
                    <a:pt x="74" y="68"/>
                    <a:pt x="74" y="68"/>
                    <a:pt x="74" y="67"/>
                  </a:cubicBezTo>
                  <a:close/>
                  <a:moveTo>
                    <a:pt x="127" y="153"/>
                  </a:moveTo>
                  <a:cubicBezTo>
                    <a:pt x="126" y="154"/>
                    <a:pt x="126" y="156"/>
                    <a:pt x="126" y="157"/>
                  </a:cubicBezTo>
                  <a:cubicBezTo>
                    <a:pt x="127" y="156"/>
                    <a:pt x="128" y="154"/>
                    <a:pt x="128" y="153"/>
                  </a:cubicBezTo>
                  <a:lnTo>
                    <a:pt x="127" y="153"/>
                  </a:lnTo>
                  <a:close/>
                  <a:moveTo>
                    <a:pt x="125" y="154"/>
                  </a:moveTo>
                  <a:cubicBezTo>
                    <a:pt x="124" y="155"/>
                    <a:pt x="123" y="157"/>
                    <a:pt x="122" y="159"/>
                  </a:cubicBezTo>
                  <a:cubicBezTo>
                    <a:pt x="122" y="159"/>
                    <a:pt x="123" y="160"/>
                    <a:pt x="123" y="159"/>
                  </a:cubicBezTo>
                  <a:lnTo>
                    <a:pt x="125" y="154"/>
                  </a:lnTo>
                  <a:close/>
                  <a:moveTo>
                    <a:pt x="30" y="123"/>
                  </a:moveTo>
                  <a:cubicBezTo>
                    <a:pt x="30" y="124"/>
                    <a:pt x="30" y="124"/>
                    <a:pt x="30" y="124"/>
                  </a:cubicBezTo>
                  <a:cubicBezTo>
                    <a:pt x="31" y="131"/>
                    <a:pt x="31" y="131"/>
                    <a:pt x="31" y="131"/>
                  </a:cubicBezTo>
                  <a:cubicBezTo>
                    <a:pt x="31" y="131"/>
                    <a:pt x="32" y="131"/>
                    <a:pt x="32" y="130"/>
                  </a:cubicBezTo>
                  <a:cubicBezTo>
                    <a:pt x="30" y="124"/>
                    <a:pt x="30" y="124"/>
                    <a:pt x="30" y="124"/>
                  </a:cubicBezTo>
                  <a:lnTo>
                    <a:pt x="30" y="123"/>
                  </a:lnTo>
                  <a:close/>
                  <a:moveTo>
                    <a:pt x="100" y="148"/>
                  </a:moveTo>
                  <a:cubicBezTo>
                    <a:pt x="99" y="147"/>
                    <a:pt x="100" y="146"/>
                    <a:pt x="99" y="145"/>
                  </a:cubicBezTo>
                  <a:cubicBezTo>
                    <a:pt x="98" y="150"/>
                    <a:pt x="98" y="150"/>
                    <a:pt x="98" y="150"/>
                  </a:cubicBezTo>
                  <a:cubicBezTo>
                    <a:pt x="100" y="151"/>
                    <a:pt x="100" y="151"/>
                    <a:pt x="100" y="151"/>
                  </a:cubicBezTo>
                  <a:cubicBezTo>
                    <a:pt x="100" y="150"/>
                    <a:pt x="100" y="149"/>
                    <a:pt x="100" y="148"/>
                  </a:cubicBezTo>
                  <a:close/>
                  <a:moveTo>
                    <a:pt x="134" y="160"/>
                  </a:moveTo>
                  <a:cubicBezTo>
                    <a:pt x="135" y="158"/>
                    <a:pt x="137" y="157"/>
                    <a:pt x="138" y="155"/>
                  </a:cubicBezTo>
                  <a:cubicBezTo>
                    <a:pt x="137" y="155"/>
                    <a:pt x="136" y="154"/>
                    <a:pt x="136" y="155"/>
                  </a:cubicBezTo>
                  <a:cubicBezTo>
                    <a:pt x="136" y="157"/>
                    <a:pt x="135" y="158"/>
                    <a:pt x="134" y="160"/>
                  </a:cubicBezTo>
                  <a:close/>
                  <a:moveTo>
                    <a:pt x="27" y="122"/>
                  </a:moveTo>
                  <a:cubicBezTo>
                    <a:pt x="29" y="133"/>
                    <a:pt x="29" y="133"/>
                    <a:pt x="29" y="133"/>
                  </a:cubicBezTo>
                  <a:cubicBezTo>
                    <a:pt x="29" y="133"/>
                    <a:pt x="30" y="133"/>
                    <a:pt x="29" y="132"/>
                  </a:cubicBezTo>
                  <a:lnTo>
                    <a:pt x="27" y="122"/>
                  </a:lnTo>
                  <a:close/>
                  <a:moveTo>
                    <a:pt x="104" y="151"/>
                  </a:moveTo>
                  <a:cubicBezTo>
                    <a:pt x="105" y="151"/>
                    <a:pt x="105" y="151"/>
                    <a:pt x="105" y="151"/>
                  </a:cubicBezTo>
                  <a:cubicBezTo>
                    <a:pt x="105" y="149"/>
                    <a:pt x="106" y="146"/>
                    <a:pt x="106" y="144"/>
                  </a:cubicBezTo>
                  <a:cubicBezTo>
                    <a:pt x="105" y="144"/>
                    <a:pt x="105" y="144"/>
                    <a:pt x="105" y="144"/>
                  </a:cubicBezTo>
                  <a:cubicBezTo>
                    <a:pt x="105" y="146"/>
                    <a:pt x="105" y="148"/>
                    <a:pt x="104" y="151"/>
                  </a:cubicBezTo>
                  <a:close/>
                  <a:moveTo>
                    <a:pt x="179" y="154"/>
                  </a:moveTo>
                  <a:cubicBezTo>
                    <a:pt x="175" y="154"/>
                    <a:pt x="171" y="154"/>
                    <a:pt x="166" y="154"/>
                  </a:cubicBezTo>
                  <a:cubicBezTo>
                    <a:pt x="166" y="155"/>
                    <a:pt x="167" y="154"/>
                    <a:pt x="167" y="154"/>
                  </a:cubicBezTo>
                  <a:cubicBezTo>
                    <a:pt x="172" y="154"/>
                    <a:pt x="175" y="154"/>
                    <a:pt x="179" y="154"/>
                  </a:cubicBezTo>
                  <a:close/>
                  <a:moveTo>
                    <a:pt x="77" y="69"/>
                  </a:moveTo>
                  <a:cubicBezTo>
                    <a:pt x="76" y="62"/>
                    <a:pt x="76" y="62"/>
                    <a:pt x="76" y="62"/>
                  </a:cubicBezTo>
                  <a:cubicBezTo>
                    <a:pt x="76" y="62"/>
                    <a:pt x="75" y="62"/>
                    <a:pt x="75" y="62"/>
                  </a:cubicBezTo>
                  <a:cubicBezTo>
                    <a:pt x="76" y="65"/>
                    <a:pt x="76" y="68"/>
                    <a:pt x="77" y="71"/>
                  </a:cubicBezTo>
                  <a:cubicBezTo>
                    <a:pt x="77" y="70"/>
                    <a:pt x="77" y="69"/>
                    <a:pt x="77" y="69"/>
                  </a:cubicBezTo>
                  <a:close/>
                  <a:moveTo>
                    <a:pt x="130" y="160"/>
                  </a:moveTo>
                  <a:cubicBezTo>
                    <a:pt x="132" y="158"/>
                    <a:pt x="133" y="156"/>
                    <a:pt x="134" y="154"/>
                  </a:cubicBezTo>
                  <a:cubicBezTo>
                    <a:pt x="133" y="155"/>
                    <a:pt x="133" y="154"/>
                    <a:pt x="132" y="154"/>
                  </a:cubicBezTo>
                  <a:lnTo>
                    <a:pt x="130" y="160"/>
                  </a:lnTo>
                  <a:close/>
                  <a:moveTo>
                    <a:pt x="188" y="169"/>
                  </a:moveTo>
                  <a:cubicBezTo>
                    <a:pt x="187" y="170"/>
                    <a:pt x="186" y="171"/>
                    <a:pt x="184" y="171"/>
                  </a:cubicBezTo>
                  <a:cubicBezTo>
                    <a:pt x="184" y="171"/>
                    <a:pt x="183" y="171"/>
                    <a:pt x="183" y="172"/>
                  </a:cubicBezTo>
                  <a:cubicBezTo>
                    <a:pt x="188" y="172"/>
                    <a:pt x="188" y="172"/>
                    <a:pt x="188" y="172"/>
                  </a:cubicBezTo>
                  <a:cubicBezTo>
                    <a:pt x="187" y="171"/>
                    <a:pt x="189" y="170"/>
                    <a:pt x="188" y="169"/>
                  </a:cubicBezTo>
                  <a:close/>
                  <a:moveTo>
                    <a:pt x="125" y="165"/>
                  </a:moveTo>
                  <a:cubicBezTo>
                    <a:pt x="118" y="162"/>
                    <a:pt x="118" y="162"/>
                    <a:pt x="118" y="162"/>
                  </a:cubicBezTo>
                  <a:cubicBezTo>
                    <a:pt x="118" y="162"/>
                    <a:pt x="118" y="163"/>
                    <a:pt x="117" y="163"/>
                  </a:cubicBezTo>
                  <a:cubicBezTo>
                    <a:pt x="120" y="164"/>
                    <a:pt x="122" y="164"/>
                    <a:pt x="125" y="165"/>
                  </a:cubicBezTo>
                  <a:close/>
                  <a:moveTo>
                    <a:pt x="179" y="163"/>
                  </a:moveTo>
                  <a:cubicBezTo>
                    <a:pt x="177" y="164"/>
                    <a:pt x="175" y="166"/>
                    <a:pt x="173" y="168"/>
                  </a:cubicBezTo>
                  <a:cubicBezTo>
                    <a:pt x="173" y="168"/>
                    <a:pt x="174" y="168"/>
                    <a:pt x="174" y="168"/>
                  </a:cubicBezTo>
                  <a:cubicBezTo>
                    <a:pt x="176" y="167"/>
                    <a:pt x="177" y="165"/>
                    <a:pt x="179" y="163"/>
                  </a:cubicBezTo>
                  <a:cubicBezTo>
                    <a:pt x="179" y="163"/>
                    <a:pt x="179" y="163"/>
                    <a:pt x="179" y="163"/>
                  </a:cubicBezTo>
                  <a:close/>
                  <a:moveTo>
                    <a:pt x="122" y="151"/>
                  </a:moveTo>
                  <a:cubicBezTo>
                    <a:pt x="122" y="151"/>
                    <a:pt x="122" y="151"/>
                    <a:pt x="122" y="151"/>
                  </a:cubicBezTo>
                  <a:cubicBezTo>
                    <a:pt x="121" y="153"/>
                    <a:pt x="120" y="156"/>
                    <a:pt x="119" y="158"/>
                  </a:cubicBezTo>
                  <a:cubicBezTo>
                    <a:pt x="120" y="158"/>
                    <a:pt x="120" y="159"/>
                    <a:pt x="121" y="158"/>
                  </a:cubicBezTo>
                  <a:cubicBezTo>
                    <a:pt x="123" y="152"/>
                    <a:pt x="123" y="152"/>
                    <a:pt x="123" y="152"/>
                  </a:cubicBezTo>
                  <a:cubicBezTo>
                    <a:pt x="123" y="152"/>
                    <a:pt x="122" y="151"/>
                    <a:pt x="122" y="151"/>
                  </a:cubicBezTo>
                  <a:close/>
                  <a:moveTo>
                    <a:pt x="84" y="133"/>
                  </a:moveTo>
                  <a:cubicBezTo>
                    <a:pt x="84" y="133"/>
                    <a:pt x="84" y="132"/>
                    <a:pt x="84" y="132"/>
                  </a:cubicBezTo>
                  <a:cubicBezTo>
                    <a:pt x="83" y="132"/>
                    <a:pt x="82" y="131"/>
                    <a:pt x="82" y="131"/>
                  </a:cubicBezTo>
                  <a:cubicBezTo>
                    <a:pt x="81" y="131"/>
                    <a:pt x="81" y="131"/>
                    <a:pt x="81" y="132"/>
                  </a:cubicBezTo>
                  <a:cubicBezTo>
                    <a:pt x="82" y="133"/>
                    <a:pt x="82" y="136"/>
                    <a:pt x="83" y="138"/>
                  </a:cubicBezTo>
                  <a:lnTo>
                    <a:pt x="84" y="133"/>
                  </a:lnTo>
                  <a:close/>
                  <a:moveTo>
                    <a:pt x="94" y="138"/>
                  </a:moveTo>
                  <a:cubicBezTo>
                    <a:pt x="94" y="138"/>
                    <a:pt x="94" y="138"/>
                    <a:pt x="93" y="138"/>
                  </a:cubicBezTo>
                  <a:cubicBezTo>
                    <a:pt x="93" y="140"/>
                    <a:pt x="93" y="143"/>
                    <a:pt x="94" y="146"/>
                  </a:cubicBezTo>
                  <a:cubicBezTo>
                    <a:pt x="94" y="143"/>
                    <a:pt x="95" y="141"/>
                    <a:pt x="95" y="139"/>
                  </a:cubicBezTo>
                  <a:cubicBezTo>
                    <a:pt x="95" y="139"/>
                    <a:pt x="94" y="139"/>
                    <a:pt x="94" y="138"/>
                  </a:cubicBezTo>
                  <a:close/>
                  <a:moveTo>
                    <a:pt x="119" y="150"/>
                  </a:moveTo>
                  <a:cubicBezTo>
                    <a:pt x="119" y="150"/>
                    <a:pt x="118" y="150"/>
                    <a:pt x="118" y="149"/>
                  </a:cubicBezTo>
                  <a:cubicBezTo>
                    <a:pt x="118" y="152"/>
                    <a:pt x="117" y="155"/>
                    <a:pt x="116" y="157"/>
                  </a:cubicBezTo>
                  <a:cubicBezTo>
                    <a:pt x="117" y="155"/>
                    <a:pt x="118" y="152"/>
                    <a:pt x="119" y="150"/>
                  </a:cubicBezTo>
                  <a:close/>
                  <a:moveTo>
                    <a:pt x="108" y="159"/>
                  </a:moveTo>
                  <a:cubicBezTo>
                    <a:pt x="107" y="158"/>
                    <a:pt x="107" y="158"/>
                    <a:pt x="106" y="158"/>
                  </a:cubicBezTo>
                  <a:cubicBezTo>
                    <a:pt x="106" y="158"/>
                    <a:pt x="105" y="158"/>
                    <a:pt x="105" y="157"/>
                  </a:cubicBezTo>
                  <a:cubicBezTo>
                    <a:pt x="104" y="157"/>
                    <a:pt x="104" y="157"/>
                    <a:pt x="103" y="158"/>
                  </a:cubicBezTo>
                  <a:cubicBezTo>
                    <a:pt x="103" y="158"/>
                    <a:pt x="103" y="157"/>
                    <a:pt x="103" y="157"/>
                  </a:cubicBezTo>
                  <a:cubicBezTo>
                    <a:pt x="103" y="156"/>
                    <a:pt x="102" y="156"/>
                    <a:pt x="101" y="156"/>
                  </a:cubicBezTo>
                  <a:cubicBezTo>
                    <a:pt x="100" y="155"/>
                    <a:pt x="100" y="156"/>
                    <a:pt x="100" y="156"/>
                  </a:cubicBezTo>
                  <a:cubicBezTo>
                    <a:pt x="103" y="158"/>
                    <a:pt x="105" y="159"/>
                    <a:pt x="108" y="160"/>
                  </a:cubicBezTo>
                  <a:cubicBezTo>
                    <a:pt x="108" y="159"/>
                    <a:pt x="108" y="159"/>
                    <a:pt x="108" y="159"/>
                  </a:cubicBezTo>
                  <a:close/>
                  <a:moveTo>
                    <a:pt x="17" y="21"/>
                  </a:moveTo>
                  <a:cubicBezTo>
                    <a:pt x="17" y="21"/>
                    <a:pt x="17" y="21"/>
                    <a:pt x="17" y="21"/>
                  </a:cubicBezTo>
                  <a:cubicBezTo>
                    <a:pt x="15" y="23"/>
                    <a:pt x="13" y="25"/>
                    <a:pt x="12" y="27"/>
                  </a:cubicBezTo>
                  <a:cubicBezTo>
                    <a:pt x="12" y="27"/>
                    <a:pt x="12" y="28"/>
                    <a:pt x="12" y="28"/>
                  </a:cubicBezTo>
                  <a:cubicBezTo>
                    <a:pt x="14" y="26"/>
                    <a:pt x="16" y="24"/>
                    <a:pt x="17" y="22"/>
                  </a:cubicBezTo>
                  <a:cubicBezTo>
                    <a:pt x="18" y="22"/>
                    <a:pt x="18" y="21"/>
                    <a:pt x="17" y="21"/>
                  </a:cubicBezTo>
                  <a:close/>
                  <a:moveTo>
                    <a:pt x="180" y="164"/>
                  </a:moveTo>
                  <a:cubicBezTo>
                    <a:pt x="183" y="162"/>
                    <a:pt x="185" y="160"/>
                    <a:pt x="188" y="158"/>
                  </a:cubicBezTo>
                  <a:cubicBezTo>
                    <a:pt x="187" y="158"/>
                    <a:pt x="186" y="158"/>
                    <a:pt x="186" y="158"/>
                  </a:cubicBezTo>
                  <a:cubicBezTo>
                    <a:pt x="184" y="160"/>
                    <a:pt x="182" y="162"/>
                    <a:pt x="180" y="164"/>
                  </a:cubicBezTo>
                  <a:close/>
                  <a:moveTo>
                    <a:pt x="198" y="152"/>
                  </a:moveTo>
                  <a:cubicBezTo>
                    <a:pt x="194" y="152"/>
                    <a:pt x="190" y="152"/>
                    <a:pt x="187" y="153"/>
                  </a:cubicBezTo>
                  <a:cubicBezTo>
                    <a:pt x="186" y="153"/>
                    <a:pt x="186" y="154"/>
                    <a:pt x="186" y="153"/>
                  </a:cubicBezTo>
                  <a:cubicBezTo>
                    <a:pt x="190" y="153"/>
                    <a:pt x="195" y="153"/>
                    <a:pt x="198" y="152"/>
                  </a:cubicBezTo>
                  <a:close/>
                  <a:moveTo>
                    <a:pt x="116" y="149"/>
                  </a:moveTo>
                  <a:cubicBezTo>
                    <a:pt x="116" y="149"/>
                    <a:pt x="116" y="149"/>
                    <a:pt x="116" y="149"/>
                  </a:cubicBezTo>
                  <a:cubicBezTo>
                    <a:pt x="113" y="156"/>
                    <a:pt x="113" y="156"/>
                    <a:pt x="113" y="156"/>
                  </a:cubicBezTo>
                  <a:cubicBezTo>
                    <a:pt x="114" y="156"/>
                    <a:pt x="115" y="157"/>
                    <a:pt x="115" y="156"/>
                  </a:cubicBezTo>
                  <a:cubicBezTo>
                    <a:pt x="116" y="154"/>
                    <a:pt x="116" y="151"/>
                    <a:pt x="116" y="149"/>
                  </a:cubicBezTo>
                  <a:close/>
                  <a:moveTo>
                    <a:pt x="145" y="158"/>
                  </a:moveTo>
                  <a:cubicBezTo>
                    <a:pt x="143" y="160"/>
                    <a:pt x="142" y="162"/>
                    <a:pt x="140" y="164"/>
                  </a:cubicBezTo>
                  <a:cubicBezTo>
                    <a:pt x="142" y="164"/>
                    <a:pt x="142" y="164"/>
                    <a:pt x="142" y="164"/>
                  </a:cubicBezTo>
                  <a:cubicBezTo>
                    <a:pt x="143" y="162"/>
                    <a:pt x="144" y="160"/>
                    <a:pt x="145" y="159"/>
                  </a:cubicBezTo>
                  <a:cubicBezTo>
                    <a:pt x="145" y="159"/>
                    <a:pt x="145" y="158"/>
                    <a:pt x="145" y="158"/>
                  </a:cubicBezTo>
                  <a:close/>
                  <a:moveTo>
                    <a:pt x="109" y="153"/>
                  </a:moveTo>
                  <a:cubicBezTo>
                    <a:pt x="110" y="149"/>
                    <a:pt x="110" y="149"/>
                    <a:pt x="110" y="149"/>
                  </a:cubicBezTo>
                  <a:cubicBezTo>
                    <a:pt x="110" y="148"/>
                    <a:pt x="110" y="146"/>
                    <a:pt x="109" y="147"/>
                  </a:cubicBezTo>
                  <a:cubicBezTo>
                    <a:pt x="108" y="154"/>
                    <a:pt x="108" y="154"/>
                    <a:pt x="108" y="154"/>
                  </a:cubicBezTo>
                  <a:cubicBezTo>
                    <a:pt x="107" y="154"/>
                    <a:pt x="109" y="155"/>
                    <a:pt x="109" y="155"/>
                  </a:cubicBezTo>
                  <a:cubicBezTo>
                    <a:pt x="109" y="154"/>
                    <a:pt x="109" y="153"/>
                    <a:pt x="109" y="153"/>
                  </a:cubicBezTo>
                  <a:close/>
                  <a:moveTo>
                    <a:pt x="173" y="161"/>
                  </a:moveTo>
                  <a:cubicBezTo>
                    <a:pt x="170" y="163"/>
                    <a:pt x="167" y="165"/>
                    <a:pt x="165" y="167"/>
                  </a:cubicBezTo>
                  <a:cubicBezTo>
                    <a:pt x="166" y="167"/>
                    <a:pt x="167" y="168"/>
                    <a:pt x="168" y="167"/>
                  </a:cubicBezTo>
                  <a:lnTo>
                    <a:pt x="173" y="161"/>
                  </a:lnTo>
                  <a:close/>
                  <a:moveTo>
                    <a:pt x="140" y="156"/>
                  </a:moveTo>
                  <a:cubicBezTo>
                    <a:pt x="137" y="158"/>
                    <a:pt x="136" y="160"/>
                    <a:pt x="134" y="163"/>
                  </a:cubicBezTo>
                  <a:cubicBezTo>
                    <a:pt x="135" y="163"/>
                    <a:pt x="136" y="163"/>
                    <a:pt x="136" y="163"/>
                  </a:cubicBezTo>
                  <a:cubicBezTo>
                    <a:pt x="137" y="161"/>
                    <a:pt x="139" y="158"/>
                    <a:pt x="140" y="156"/>
                  </a:cubicBezTo>
                  <a:close/>
                  <a:moveTo>
                    <a:pt x="80" y="72"/>
                  </a:moveTo>
                  <a:cubicBezTo>
                    <a:pt x="80" y="68"/>
                    <a:pt x="79" y="64"/>
                    <a:pt x="78" y="60"/>
                  </a:cubicBezTo>
                  <a:cubicBezTo>
                    <a:pt x="78" y="59"/>
                    <a:pt x="77" y="60"/>
                    <a:pt x="77" y="61"/>
                  </a:cubicBezTo>
                  <a:cubicBezTo>
                    <a:pt x="78" y="64"/>
                    <a:pt x="78" y="67"/>
                    <a:pt x="79" y="70"/>
                  </a:cubicBezTo>
                  <a:cubicBezTo>
                    <a:pt x="79" y="70"/>
                    <a:pt x="79" y="72"/>
                    <a:pt x="80" y="72"/>
                  </a:cubicBezTo>
                  <a:close/>
                  <a:moveTo>
                    <a:pt x="199" y="159"/>
                  </a:moveTo>
                  <a:cubicBezTo>
                    <a:pt x="195" y="161"/>
                    <a:pt x="192" y="164"/>
                    <a:pt x="189" y="166"/>
                  </a:cubicBezTo>
                  <a:cubicBezTo>
                    <a:pt x="191" y="167"/>
                    <a:pt x="193" y="166"/>
                    <a:pt x="194" y="164"/>
                  </a:cubicBezTo>
                  <a:cubicBezTo>
                    <a:pt x="195" y="163"/>
                    <a:pt x="197" y="161"/>
                    <a:pt x="199" y="159"/>
                  </a:cubicBezTo>
                  <a:close/>
                  <a:moveTo>
                    <a:pt x="96" y="146"/>
                  </a:moveTo>
                  <a:cubicBezTo>
                    <a:pt x="96" y="140"/>
                    <a:pt x="96" y="140"/>
                    <a:pt x="96" y="140"/>
                  </a:cubicBezTo>
                  <a:cubicBezTo>
                    <a:pt x="96" y="143"/>
                    <a:pt x="95" y="145"/>
                    <a:pt x="94" y="149"/>
                  </a:cubicBezTo>
                  <a:cubicBezTo>
                    <a:pt x="96" y="149"/>
                    <a:pt x="96" y="149"/>
                    <a:pt x="96" y="149"/>
                  </a:cubicBezTo>
                  <a:cubicBezTo>
                    <a:pt x="97" y="148"/>
                    <a:pt x="97" y="147"/>
                    <a:pt x="96" y="146"/>
                  </a:cubicBezTo>
                  <a:close/>
                  <a:moveTo>
                    <a:pt x="86" y="69"/>
                  </a:moveTo>
                  <a:cubicBezTo>
                    <a:pt x="84" y="56"/>
                    <a:pt x="84" y="56"/>
                    <a:pt x="84" y="56"/>
                  </a:cubicBezTo>
                  <a:cubicBezTo>
                    <a:pt x="84" y="56"/>
                    <a:pt x="82" y="56"/>
                    <a:pt x="83" y="56"/>
                  </a:cubicBezTo>
                  <a:cubicBezTo>
                    <a:pt x="85" y="68"/>
                    <a:pt x="85" y="68"/>
                    <a:pt x="85" y="68"/>
                  </a:cubicBezTo>
                  <a:cubicBezTo>
                    <a:pt x="85" y="69"/>
                    <a:pt x="86" y="69"/>
                    <a:pt x="86" y="69"/>
                  </a:cubicBezTo>
                  <a:close/>
                  <a:moveTo>
                    <a:pt x="104" y="150"/>
                  </a:moveTo>
                  <a:cubicBezTo>
                    <a:pt x="104" y="146"/>
                    <a:pt x="104" y="146"/>
                    <a:pt x="104" y="146"/>
                  </a:cubicBezTo>
                  <a:cubicBezTo>
                    <a:pt x="104" y="145"/>
                    <a:pt x="104" y="144"/>
                    <a:pt x="103" y="143"/>
                  </a:cubicBezTo>
                  <a:cubicBezTo>
                    <a:pt x="101" y="151"/>
                    <a:pt x="101" y="151"/>
                    <a:pt x="101" y="151"/>
                  </a:cubicBezTo>
                  <a:cubicBezTo>
                    <a:pt x="101" y="152"/>
                    <a:pt x="102" y="152"/>
                    <a:pt x="103" y="152"/>
                  </a:cubicBezTo>
                  <a:cubicBezTo>
                    <a:pt x="103" y="152"/>
                    <a:pt x="104" y="150"/>
                    <a:pt x="104" y="150"/>
                  </a:cubicBezTo>
                  <a:close/>
                  <a:moveTo>
                    <a:pt x="102" y="143"/>
                  </a:moveTo>
                  <a:cubicBezTo>
                    <a:pt x="102" y="143"/>
                    <a:pt x="102" y="142"/>
                    <a:pt x="102" y="142"/>
                  </a:cubicBezTo>
                  <a:cubicBezTo>
                    <a:pt x="100" y="142"/>
                    <a:pt x="99" y="141"/>
                    <a:pt x="98" y="140"/>
                  </a:cubicBezTo>
                  <a:cubicBezTo>
                    <a:pt x="97" y="142"/>
                    <a:pt x="98" y="144"/>
                    <a:pt x="98" y="146"/>
                  </a:cubicBezTo>
                  <a:cubicBezTo>
                    <a:pt x="98" y="145"/>
                    <a:pt x="98" y="144"/>
                    <a:pt x="99" y="143"/>
                  </a:cubicBezTo>
                  <a:cubicBezTo>
                    <a:pt x="99" y="142"/>
                    <a:pt x="100" y="142"/>
                    <a:pt x="100" y="142"/>
                  </a:cubicBezTo>
                  <a:cubicBezTo>
                    <a:pt x="100" y="143"/>
                    <a:pt x="101" y="145"/>
                    <a:pt x="101" y="147"/>
                  </a:cubicBezTo>
                  <a:cubicBezTo>
                    <a:pt x="101" y="145"/>
                    <a:pt x="102" y="144"/>
                    <a:pt x="102" y="143"/>
                  </a:cubicBezTo>
                  <a:close/>
                  <a:moveTo>
                    <a:pt x="36" y="127"/>
                  </a:moveTo>
                  <a:cubicBezTo>
                    <a:pt x="35" y="122"/>
                    <a:pt x="34" y="117"/>
                    <a:pt x="34" y="112"/>
                  </a:cubicBezTo>
                  <a:cubicBezTo>
                    <a:pt x="33" y="113"/>
                    <a:pt x="33" y="113"/>
                    <a:pt x="33" y="113"/>
                  </a:cubicBezTo>
                  <a:cubicBezTo>
                    <a:pt x="35" y="126"/>
                    <a:pt x="35" y="126"/>
                    <a:pt x="35" y="126"/>
                  </a:cubicBezTo>
                  <a:cubicBezTo>
                    <a:pt x="35" y="126"/>
                    <a:pt x="36" y="128"/>
                    <a:pt x="36" y="127"/>
                  </a:cubicBezTo>
                  <a:close/>
                  <a:moveTo>
                    <a:pt x="162" y="158"/>
                  </a:moveTo>
                  <a:cubicBezTo>
                    <a:pt x="161" y="158"/>
                    <a:pt x="161" y="159"/>
                    <a:pt x="161" y="159"/>
                  </a:cubicBezTo>
                  <a:cubicBezTo>
                    <a:pt x="158" y="161"/>
                    <a:pt x="156" y="163"/>
                    <a:pt x="153" y="166"/>
                  </a:cubicBezTo>
                  <a:cubicBezTo>
                    <a:pt x="154" y="166"/>
                    <a:pt x="155" y="166"/>
                    <a:pt x="155" y="166"/>
                  </a:cubicBezTo>
                  <a:cubicBezTo>
                    <a:pt x="158" y="164"/>
                    <a:pt x="159" y="161"/>
                    <a:pt x="162" y="158"/>
                  </a:cubicBezTo>
                  <a:close/>
                  <a:moveTo>
                    <a:pt x="218" y="145"/>
                  </a:moveTo>
                  <a:cubicBezTo>
                    <a:pt x="217" y="141"/>
                    <a:pt x="217" y="141"/>
                    <a:pt x="217" y="141"/>
                  </a:cubicBezTo>
                  <a:cubicBezTo>
                    <a:pt x="216" y="139"/>
                    <a:pt x="216" y="137"/>
                    <a:pt x="215" y="137"/>
                  </a:cubicBezTo>
                  <a:cubicBezTo>
                    <a:pt x="215" y="140"/>
                    <a:pt x="216" y="143"/>
                    <a:pt x="217" y="145"/>
                  </a:cubicBezTo>
                  <a:cubicBezTo>
                    <a:pt x="217" y="146"/>
                    <a:pt x="217" y="145"/>
                    <a:pt x="218" y="145"/>
                  </a:cubicBezTo>
                  <a:cubicBezTo>
                    <a:pt x="218" y="145"/>
                    <a:pt x="218" y="146"/>
                    <a:pt x="218" y="145"/>
                  </a:cubicBezTo>
                  <a:close/>
                  <a:moveTo>
                    <a:pt x="191" y="160"/>
                  </a:moveTo>
                  <a:cubicBezTo>
                    <a:pt x="187" y="162"/>
                    <a:pt x="184" y="164"/>
                    <a:pt x="181" y="167"/>
                  </a:cubicBezTo>
                  <a:cubicBezTo>
                    <a:pt x="180" y="168"/>
                    <a:pt x="181" y="168"/>
                    <a:pt x="181" y="168"/>
                  </a:cubicBezTo>
                  <a:cubicBezTo>
                    <a:pt x="182" y="167"/>
                    <a:pt x="183" y="168"/>
                    <a:pt x="183" y="168"/>
                  </a:cubicBezTo>
                  <a:cubicBezTo>
                    <a:pt x="186" y="164"/>
                    <a:pt x="188" y="162"/>
                    <a:pt x="191" y="160"/>
                  </a:cubicBezTo>
                  <a:close/>
                  <a:moveTo>
                    <a:pt x="154" y="158"/>
                  </a:moveTo>
                  <a:cubicBezTo>
                    <a:pt x="152" y="160"/>
                    <a:pt x="149" y="162"/>
                    <a:pt x="147" y="164"/>
                  </a:cubicBezTo>
                  <a:cubicBezTo>
                    <a:pt x="147" y="165"/>
                    <a:pt x="149" y="166"/>
                    <a:pt x="149" y="165"/>
                  </a:cubicBezTo>
                  <a:cubicBezTo>
                    <a:pt x="154" y="159"/>
                    <a:pt x="154" y="159"/>
                    <a:pt x="154" y="159"/>
                  </a:cubicBezTo>
                  <a:cubicBezTo>
                    <a:pt x="153" y="158"/>
                    <a:pt x="154" y="157"/>
                    <a:pt x="154" y="158"/>
                  </a:cubicBezTo>
                  <a:close/>
                  <a:moveTo>
                    <a:pt x="33" y="129"/>
                  </a:moveTo>
                  <a:cubicBezTo>
                    <a:pt x="33" y="124"/>
                    <a:pt x="31" y="120"/>
                    <a:pt x="32" y="114"/>
                  </a:cubicBezTo>
                  <a:cubicBezTo>
                    <a:pt x="31" y="115"/>
                    <a:pt x="30" y="115"/>
                    <a:pt x="30" y="116"/>
                  </a:cubicBezTo>
                  <a:cubicBezTo>
                    <a:pt x="31" y="120"/>
                    <a:pt x="32" y="124"/>
                    <a:pt x="33" y="129"/>
                  </a:cubicBezTo>
                  <a:cubicBezTo>
                    <a:pt x="33" y="129"/>
                    <a:pt x="33" y="130"/>
                    <a:pt x="33" y="129"/>
                  </a:cubicBezTo>
                  <a:close/>
                  <a:moveTo>
                    <a:pt x="24" y="26"/>
                  </a:moveTo>
                  <a:cubicBezTo>
                    <a:pt x="24" y="27"/>
                    <a:pt x="24" y="27"/>
                    <a:pt x="24" y="27"/>
                  </a:cubicBezTo>
                  <a:cubicBezTo>
                    <a:pt x="24" y="27"/>
                    <a:pt x="24" y="27"/>
                    <a:pt x="24" y="27"/>
                  </a:cubicBezTo>
                  <a:cubicBezTo>
                    <a:pt x="23" y="27"/>
                    <a:pt x="23" y="27"/>
                    <a:pt x="23" y="28"/>
                  </a:cubicBezTo>
                  <a:cubicBezTo>
                    <a:pt x="23" y="28"/>
                    <a:pt x="23" y="28"/>
                    <a:pt x="23" y="28"/>
                  </a:cubicBezTo>
                  <a:cubicBezTo>
                    <a:pt x="19" y="31"/>
                    <a:pt x="16" y="34"/>
                    <a:pt x="12" y="38"/>
                  </a:cubicBezTo>
                  <a:cubicBezTo>
                    <a:pt x="12" y="38"/>
                    <a:pt x="12" y="39"/>
                    <a:pt x="12" y="40"/>
                  </a:cubicBezTo>
                  <a:cubicBezTo>
                    <a:pt x="13" y="41"/>
                    <a:pt x="13" y="40"/>
                    <a:pt x="13" y="40"/>
                  </a:cubicBezTo>
                  <a:cubicBezTo>
                    <a:pt x="16" y="35"/>
                    <a:pt x="19" y="32"/>
                    <a:pt x="23" y="28"/>
                  </a:cubicBezTo>
                  <a:cubicBezTo>
                    <a:pt x="23" y="28"/>
                    <a:pt x="23" y="28"/>
                    <a:pt x="23" y="28"/>
                  </a:cubicBezTo>
                  <a:cubicBezTo>
                    <a:pt x="23" y="28"/>
                    <a:pt x="24" y="27"/>
                    <a:pt x="24" y="27"/>
                  </a:cubicBezTo>
                  <a:cubicBezTo>
                    <a:pt x="24" y="27"/>
                    <a:pt x="24" y="27"/>
                    <a:pt x="24" y="27"/>
                  </a:cubicBezTo>
                  <a:lnTo>
                    <a:pt x="24" y="26"/>
                  </a:lnTo>
                  <a:close/>
                  <a:moveTo>
                    <a:pt x="21" y="21"/>
                  </a:moveTo>
                  <a:cubicBezTo>
                    <a:pt x="21" y="21"/>
                    <a:pt x="20" y="21"/>
                    <a:pt x="20" y="21"/>
                  </a:cubicBezTo>
                  <a:cubicBezTo>
                    <a:pt x="17" y="25"/>
                    <a:pt x="14" y="28"/>
                    <a:pt x="12" y="32"/>
                  </a:cubicBezTo>
                  <a:cubicBezTo>
                    <a:pt x="23" y="22"/>
                    <a:pt x="23" y="22"/>
                    <a:pt x="23" y="22"/>
                  </a:cubicBezTo>
                  <a:cubicBezTo>
                    <a:pt x="22" y="22"/>
                    <a:pt x="22" y="21"/>
                    <a:pt x="21" y="21"/>
                  </a:cubicBezTo>
                  <a:close/>
                  <a:moveTo>
                    <a:pt x="144" y="156"/>
                  </a:moveTo>
                  <a:cubicBezTo>
                    <a:pt x="143" y="156"/>
                    <a:pt x="142" y="156"/>
                    <a:pt x="142" y="156"/>
                  </a:cubicBezTo>
                  <a:cubicBezTo>
                    <a:pt x="141" y="156"/>
                    <a:pt x="141" y="156"/>
                    <a:pt x="141" y="156"/>
                  </a:cubicBezTo>
                  <a:cubicBezTo>
                    <a:pt x="140" y="159"/>
                    <a:pt x="139" y="161"/>
                    <a:pt x="137" y="163"/>
                  </a:cubicBezTo>
                  <a:cubicBezTo>
                    <a:pt x="137" y="163"/>
                    <a:pt x="138" y="163"/>
                    <a:pt x="138" y="163"/>
                  </a:cubicBezTo>
                  <a:cubicBezTo>
                    <a:pt x="140" y="161"/>
                    <a:pt x="142" y="159"/>
                    <a:pt x="144" y="156"/>
                  </a:cubicBezTo>
                  <a:cubicBezTo>
                    <a:pt x="144" y="156"/>
                    <a:pt x="144" y="156"/>
                    <a:pt x="144" y="156"/>
                  </a:cubicBezTo>
                  <a:close/>
                  <a:moveTo>
                    <a:pt x="197" y="163"/>
                  </a:moveTo>
                  <a:cubicBezTo>
                    <a:pt x="201" y="161"/>
                    <a:pt x="205" y="158"/>
                    <a:pt x="208" y="155"/>
                  </a:cubicBezTo>
                  <a:cubicBezTo>
                    <a:pt x="207" y="155"/>
                    <a:pt x="205" y="155"/>
                    <a:pt x="205" y="155"/>
                  </a:cubicBezTo>
                  <a:cubicBezTo>
                    <a:pt x="202" y="158"/>
                    <a:pt x="199" y="160"/>
                    <a:pt x="197" y="163"/>
                  </a:cubicBezTo>
                  <a:close/>
                  <a:moveTo>
                    <a:pt x="83" y="70"/>
                  </a:moveTo>
                  <a:cubicBezTo>
                    <a:pt x="83" y="66"/>
                    <a:pt x="82" y="61"/>
                    <a:pt x="81" y="57"/>
                  </a:cubicBezTo>
                  <a:cubicBezTo>
                    <a:pt x="81" y="58"/>
                    <a:pt x="80" y="58"/>
                    <a:pt x="80" y="59"/>
                  </a:cubicBezTo>
                  <a:cubicBezTo>
                    <a:pt x="81" y="63"/>
                    <a:pt x="82" y="67"/>
                    <a:pt x="83" y="71"/>
                  </a:cubicBezTo>
                  <a:cubicBezTo>
                    <a:pt x="84" y="71"/>
                    <a:pt x="83" y="70"/>
                    <a:pt x="83" y="70"/>
                  </a:cubicBezTo>
                  <a:close/>
                  <a:moveTo>
                    <a:pt x="129" y="154"/>
                  </a:moveTo>
                  <a:cubicBezTo>
                    <a:pt x="128" y="156"/>
                    <a:pt x="127" y="158"/>
                    <a:pt x="125" y="160"/>
                  </a:cubicBezTo>
                  <a:cubicBezTo>
                    <a:pt x="126" y="160"/>
                    <a:pt x="127" y="160"/>
                    <a:pt x="128" y="161"/>
                  </a:cubicBezTo>
                  <a:cubicBezTo>
                    <a:pt x="129" y="159"/>
                    <a:pt x="130" y="156"/>
                    <a:pt x="131" y="154"/>
                  </a:cubicBezTo>
                  <a:cubicBezTo>
                    <a:pt x="131" y="154"/>
                    <a:pt x="130" y="153"/>
                    <a:pt x="129" y="154"/>
                  </a:cubicBezTo>
                  <a:close/>
                  <a:moveTo>
                    <a:pt x="14" y="33"/>
                  </a:moveTo>
                  <a:cubicBezTo>
                    <a:pt x="14" y="33"/>
                    <a:pt x="15" y="34"/>
                    <a:pt x="15" y="33"/>
                  </a:cubicBezTo>
                  <a:cubicBezTo>
                    <a:pt x="27" y="22"/>
                    <a:pt x="27" y="22"/>
                    <a:pt x="27" y="22"/>
                  </a:cubicBezTo>
                  <a:cubicBezTo>
                    <a:pt x="26" y="22"/>
                    <a:pt x="26" y="22"/>
                    <a:pt x="25" y="21"/>
                  </a:cubicBezTo>
                  <a:cubicBezTo>
                    <a:pt x="21" y="25"/>
                    <a:pt x="18" y="29"/>
                    <a:pt x="14" y="33"/>
                  </a:cubicBezTo>
                  <a:close/>
                  <a:moveTo>
                    <a:pt x="173" y="159"/>
                  </a:moveTo>
                  <a:cubicBezTo>
                    <a:pt x="171" y="159"/>
                    <a:pt x="170" y="158"/>
                    <a:pt x="169" y="159"/>
                  </a:cubicBezTo>
                  <a:cubicBezTo>
                    <a:pt x="162" y="167"/>
                    <a:pt x="162" y="167"/>
                    <a:pt x="162" y="167"/>
                  </a:cubicBezTo>
                  <a:lnTo>
                    <a:pt x="173" y="159"/>
                  </a:lnTo>
                  <a:close/>
                  <a:moveTo>
                    <a:pt x="39" y="123"/>
                  </a:moveTo>
                  <a:cubicBezTo>
                    <a:pt x="38" y="118"/>
                    <a:pt x="37" y="114"/>
                    <a:pt x="37" y="109"/>
                  </a:cubicBezTo>
                  <a:cubicBezTo>
                    <a:pt x="36" y="109"/>
                    <a:pt x="35" y="110"/>
                    <a:pt x="35" y="111"/>
                  </a:cubicBezTo>
                  <a:cubicBezTo>
                    <a:pt x="39" y="126"/>
                    <a:pt x="39" y="126"/>
                    <a:pt x="39" y="126"/>
                  </a:cubicBezTo>
                  <a:cubicBezTo>
                    <a:pt x="39" y="124"/>
                    <a:pt x="39" y="123"/>
                    <a:pt x="39" y="123"/>
                  </a:cubicBezTo>
                  <a:close/>
                  <a:moveTo>
                    <a:pt x="46" y="119"/>
                  </a:moveTo>
                  <a:cubicBezTo>
                    <a:pt x="45" y="113"/>
                    <a:pt x="45" y="113"/>
                    <a:pt x="45" y="113"/>
                  </a:cubicBezTo>
                  <a:cubicBezTo>
                    <a:pt x="45" y="113"/>
                    <a:pt x="44" y="112"/>
                    <a:pt x="44" y="112"/>
                  </a:cubicBezTo>
                  <a:cubicBezTo>
                    <a:pt x="43" y="112"/>
                    <a:pt x="43" y="111"/>
                    <a:pt x="43" y="111"/>
                  </a:cubicBezTo>
                  <a:cubicBezTo>
                    <a:pt x="43" y="115"/>
                    <a:pt x="44" y="118"/>
                    <a:pt x="44" y="123"/>
                  </a:cubicBezTo>
                  <a:cubicBezTo>
                    <a:pt x="44" y="122"/>
                    <a:pt x="45" y="122"/>
                    <a:pt x="45" y="122"/>
                  </a:cubicBezTo>
                  <a:cubicBezTo>
                    <a:pt x="45" y="121"/>
                    <a:pt x="46" y="120"/>
                    <a:pt x="46" y="119"/>
                  </a:cubicBezTo>
                  <a:close/>
                  <a:moveTo>
                    <a:pt x="159" y="158"/>
                  </a:moveTo>
                  <a:cubicBezTo>
                    <a:pt x="158" y="158"/>
                    <a:pt x="158" y="158"/>
                    <a:pt x="157" y="158"/>
                  </a:cubicBezTo>
                  <a:cubicBezTo>
                    <a:pt x="157" y="158"/>
                    <a:pt x="155" y="157"/>
                    <a:pt x="155" y="158"/>
                  </a:cubicBezTo>
                  <a:cubicBezTo>
                    <a:pt x="154" y="160"/>
                    <a:pt x="153" y="162"/>
                    <a:pt x="152" y="163"/>
                  </a:cubicBezTo>
                  <a:cubicBezTo>
                    <a:pt x="152" y="164"/>
                    <a:pt x="151" y="166"/>
                    <a:pt x="151" y="166"/>
                  </a:cubicBezTo>
                  <a:cubicBezTo>
                    <a:pt x="159" y="159"/>
                    <a:pt x="159" y="159"/>
                    <a:pt x="159" y="159"/>
                  </a:cubicBezTo>
                  <a:cubicBezTo>
                    <a:pt x="159" y="159"/>
                    <a:pt x="160" y="158"/>
                    <a:pt x="159" y="158"/>
                  </a:cubicBezTo>
                  <a:close/>
                  <a:moveTo>
                    <a:pt x="42" y="123"/>
                  </a:moveTo>
                  <a:cubicBezTo>
                    <a:pt x="42" y="123"/>
                    <a:pt x="42" y="123"/>
                    <a:pt x="42" y="123"/>
                  </a:cubicBezTo>
                  <a:cubicBezTo>
                    <a:pt x="40" y="118"/>
                    <a:pt x="39" y="114"/>
                    <a:pt x="38" y="109"/>
                  </a:cubicBezTo>
                  <a:cubicBezTo>
                    <a:pt x="39" y="114"/>
                    <a:pt x="39" y="120"/>
                    <a:pt x="40" y="125"/>
                  </a:cubicBezTo>
                  <a:cubicBezTo>
                    <a:pt x="40" y="125"/>
                    <a:pt x="41" y="124"/>
                    <a:pt x="42" y="123"/>
                  </a:cubicBezTo>
                  <a:close/>
                  <a:moveTo>
                    <a:pt x="149" y="157"/>
                  </a:moveTo>
                  <a:cubicBezTo>
                    <a:pt x="149" y="157"/>
                    <a:pt x="148" y="157"/>
                    <a:pt x="148" y="157"/>
                  </a:cubicBezTo>
                  <a:cubicBezTo>
                    <a:pt x="144" y="164"/>
                    <a:pt x="144" y="164"/>
                    <a:pt x="144" y="164"/>
                  </a:cubicBezTo>
                  <a:cubicBezTo>
                    <a:pt x="143" y="164"/>
                    <a:pt x="144" y="165"/>
                    <a:pt x="144" y="164"/>
                  </a:cubicBezTo>
                  <a:cubicBezTo>
                    <a:pt x="147" y="162"/>
                    <a:pt x="149" y="160"/>
                    <a:pt x="152" y="157"/>
                  </a:cubicBezTo>
                  <a:cubicBezTo>
                    <a:pt x="151" y="157"/>
                    <a:pt x="150" y="157"/>
                    <a:pt x="149" y="157"/>
                  </a:cubicBezTo>
                  <a:close/>
                  <a:moveTo>
                    <a:pt x="200" y="156"/>
                  </a:moveTo>
                  <a:cubicBezTo>
                    <a:pt x="195" y="156"/>
                    <a:pt x="193" y="159"/>
                    <a:pt x="191" y="162"/>
                  </a:cubicBezTo>
                  <a:cubicBezTo>
                    <a:pt x="186" y="167"/>
                    <a:pt x="186" y="167"/>
                    <a:pt x="186" y="167"/>
                  </a:cubicBezTo>
                  <a:cubicBezTo>
                    <a:pt x="190" y="163"/>
                    <a:pt x="195" y="160"/>
                    <a:pt x="200" y="156"/>
                  </a:cubicBezTo>
                  <a:close/>
                  <a:moveTo>
                    <a:pt x="157" y="166"/>
                  </a:moveTo>
                  <a:cubicBezTo>
                    <a:pt x="157" y="167"/>
                    <a:pt x="158" y="167"/>
                    <a:pt x="158" y="167"/>
                  </a:cubicBezTo>
                  <a:cubicBezTo>
                    <a:pt x="161" y="164"/>
                    <a:pt x="164" y="162"/>
                    <a:pt x="167" y="159"/>
                  </a:cubicBezTo>
                  <a:cubicBezTo>
                    <a:pt x="166" y="159"/>
                    <a:pt x="165" y="158"/>
                    <a:pt x="163" y="159"/>
                  </a:cubicBezTo>
                  <a:lnTo>
                    <a:pt x="157" y="166"/>
                  </a:lnTo>
                  <a:close/>
                  <a:moveTo>
                    <a:pt x="87" y="144"/>
                  </a:moveTo>
                  <a:cubicBezTo>
                    <a:pt x="87" y="140"/>
                    <a:pt x="86" y="137"/>
                    <a:pt x="86" y="134"/>
                  </a:cubicBezTo>
                  <a:cubicBezTo>
                    <a:pt x="86" y="134"/>
                    <a:pt x="85" y="133"/>
                    <a:pt x="85" y="133"/>
                  </a:cubicBezTo>
                  <a:cubicBezTo>
                    <a:pt x="84" y="137"/>
                    <a:pt x="83" y="140"/>
                    <a:pt x="83" y="143"/>
                  </a:cubicBezTo>
                  <a:cubicBezTo>
                    <a:pt x="84" y="143"/>
                    <a:pt x="85" y="144"/>
                    <a:pt x="86" y="145"/>
                  </a:cubicBezTo>
                  <a:cubicBezTo>
                    <a:pt x="86" y="145"/>
                    <a:pt x="87" y="144"/>
                    <a:pt x="87" y="144"/>
                  </a:cubicBezTo>
                  <a:close/>
                  <a:moveTo>
                    <a:pt x="182" y="158"/>
                  </a:moveTo>
                  <a:cubicBezTo>
                    <a:pt x="180" y="159"/>
                    <a:pt x="179" y="159"/>
                    <a:pt x="177" y="159"/>
                  </a:cubicBezTo>
                  <a:cubicBezTo>
                    <a:pt x="169" y="168"/>
                    <a:pt x="169" y="168"/>
                    <a:pt x="169" y="168"/>
                  </a:cubicBezTo>
                  <a:cubicBezTo>
                    <a:pt x="169" y="168"/>
                    <a:pt x="170" y="168"/>
                    <a:pt x="170" y="168"/>
                  </a:cubicBezTo>
                  <a:cubicBezTo>
                    <a:pt x="174" y="165"/>
                    <a:pt x="178" y="162"/>
                    <a:pt x="181" y="159"/>
                  </a:cubicBezTo>
                  <a:cubicBezTo>
                    <a:pt x="182" y="159"/>
                    <a:pt x="183" y="158"/>
                    <a:pt x="182" y="158"/>
                  </a:cubicBezTo>
                  <a:close/>
                  <a:moveTo>
                    <a:pt x="30" y="23"/>
                  </a:moveTo>
                  <a:cubicBezTo>
                    <a:pt x="30" y="23"/>
                    <a:pt x="29" y="23"/>
                    <a:pt x="29" y="23"/>
                  </a:cubicBezTo>
                  <a:cubicBezTo>
                    <a:pt x="24" y="29"/>
                    <a:pt x="18" y="34"/>
                    <a:pt x="14" y="41"/>
                  </a:cubicBezTo>
                  <a:cubicBezTo>
                    <a:pt x="14" y="41"/>
                    <a:pt x="15" y="41"/>
                    <a:pt x="15" y="41"/>
                  </a:cubicBezTo>
                  <a:cubicBezTo>
                    <a:pt x="20" y="35"/>
                    <a:pt x="26" y="29"/>
                    <a:pt x="32" y="23"/>
                  </a:cubicBezTo>
                  <a:cubicBezTo>
                    <a:pt x="31" y="23"/>
                    <a:pt x="30" y="23"/>
                    <a:pt x="30" y="23"/>
                  </a:cubicBezTo>
                  <a:close/>
                  <a:moveTo>
                    <a:pt x="44" y="112"/>
                  </a:moveTo>
                  <a:cubicBezTo>
                    <a:pt x="44" y="109"/>
                    <a:pt x="44" y="107"/>
                    <a:pt x="43" y="104"/>
                  </a:cubicBezTo>
                  <a:cubicBezTo>
                    <a:pt x="39" y="107"/>
                    <a:pt x="39" y="107"/>
                    <a:pt x="39" y="107"/>
                  </a:cubicBezTo>
                  <a:cubicBezTo>
                    <a:pt x="40" y="112"/>
                    <a:pt x="41" y="118"/>
                    <a:pt x="43" y="122"/>
                  </a:cubicBezTo>
                  <a:cubicBezTo>
                    <a:pt x="43" y="117"/>
                    <a:pt x="42" y="112"/>
                    <a:pt x="42" y="108"/>
                  </a:cubicBezTo>
                  <a:cubicBezTo>
                    <a:pt x="42" y="107"/>
                    <a:pt x="42" y="107"/>
                    <a:pt x="42" y="107"/>
                  </a:cubicBezTo>
                  <a:cubicBezTo>
                    <a:pt x="44" y="112"/>
                    <a:pt x="44" y="112"/>
                    <a:pt x="44" y="112"/>
                  </a:cubicBezTo>
                  <a:cubicBezTo>
                    <a:pt x="44" y="112"/>
                    <a:pt x="44" y="112"/>
                    <a:pt x="44" y="112"/>
                  </a:cubicBezTo>
                  <a:close/>
                  <a:moveTo>
                    <a:pt x="17" y="49"/>
                  </a:moveTo>
                  <a:cubicBezTo>
                    <a:pt x="25" y="41"/>
                    <a:pt x="32" y="32"/>
                    <a:pt x="41" y="25"/>
                  </a:cubicBezTo>
                  <a:cubicBezTo>
                    <a:pt x="41" y="25"/>
                    <a:pt x="39" y="25"/>
                    <a:pt x="38" y="25"/>
                  </a:cubicBezTo>
                  <a:cubicBezTo>
                    <a:pt x="38" y="25"/>
                    <a:pt x="37" y="25"/>
                    <a:pt x="37" y="26"/>
                  </a:cubicBezTo>
                  <a:cubicBezTo>
                    <a:pt x="30" y="33"/>
                    <a:pt x="24" y="41"/>
                    <a:pt x="17" y="49"/>
                  </a:cubicBezTo>
                  <a:close/>
                  <a:moveTo>
                    <a:pt x="82" y="140"/>
                  </a:moveTo>
                  <a:cubicBezTo>
                    <a:pt x="82" y="137"/>
                    <a:pt x="81" y="136"/>
                    <a:pt x="81" y="134"/>
                  </a:cubicBezTo>
                  <a:cubicBezTo>
                    <a:pt x="81" y="133"/>
                    <a:pt x="80" y="131"/>
                    <a:pt x="80" y="132"/>
                  </a:cubicBezTo>
                  <a:cubicBezTo>
                    <a:pt x="79" y="134"/>
                    <a:pt x="78" y="136"/>
                    <a:pt x="77" y="139"/>
                  </a:cubicBezTo>
                  <a:cubicBezTo>
                    <a:pt x="77" y="139"/>
                    <a:pt x="77" y="139"/>
                    <a:pt x="77" y="138"/>
                  </a:cubicBezTo>
                  <a:cubicBezTo>
                    <a:pt x="76" y="136"/>
                    <a:pt x="76" y="134"/>
                    <a:pt x="75" y="132"/>
                  </a:cubicBezTo>
                  <a:cubicBezTo>
                    <a:pt x="75" y="134"/>
                    <a:pt x="75" y="136"/>
                    <a:pt x="75" y="139"/>
                  </a:cubicBezTo>
                  <a:cubicBezTo>
                    <a:pt x="77" y="140"/>
                    <a:pt x="80" y="141"/>
                    <a:pt x="82" y="142"/>
                  </a:cubicBezTo>
                  <a:cubicBezTo>
                    <a:pt x="82" y="141"/>
                    <a:pt x="82" y="140"/>
                    <a:pt x="82" y="140"/>
                  </a:cubicBezTo>
                  <a:close/>
                  <a:moveTo>
                    <a:pt x="89" y="64"/>
                  </a:moveTo>
                  <a:cubicBezTo>
                    <a:pt x="89" y="64"/>
                    <a:pt x="89" y="63"/>
                    <a:pt x="89" y="63"/>
                  </a:cubicBezTo>
                  <a:cubicBezTo>
                    <a:pt x="89" y="59"/>
                    <a:pt x="89" y="55"/>
                    <a:pt x="89" y="51"/>
                  </a:cubicBezTo>
                  <a:cubicBezTo>
                    <a:pt x="85" y="55"/>
                    <a:pt x="85" y="55"/>
                    <a:pt x="85" y="55"/>
                  </a:cubicBezTo>
                  <a:cubicBezTo>
                    <a:pt x="86" y="58"/>
                    <a:pt x="87" y="62"/>
                    <a:pt x="88" y="67"/>
                  </a:cubicBezTo>
                  <a:cubicBezTo>
                    <a:pt x="88" y="67"/>
                    <a:pt x="89" y="67"/>
                    <a:pt x="89" y="66"/>
                  </a:cubicBezTo>
                  <a:cubicBezTo>
                    <a:pt x="89" y="66"/>
                    <a:pt x="89" y="65"/>
                    <a:pt x="89" y="64"/>
                  </a:cubicBezTo>
                  <a:close/>
                  <a:moveTo>
                    <a:pt x="92" y="145"/>
                  </a:moveTo>
                  <a:cubicBezTo>
                    <a:pt x="92" y="137"/>
                    <a:pt x="92" y="137"/>
                    <a:pt x="92" y="137"/>
                  </a:cubicBezTo>
                  <a:cubicBezTo>
                    <a:pt x="91" y="137"/>
                    <a:pt x="89" y="136"/>
                    <a:pt x="88" y="135"/>
                  </a:cubicBezTo>
                  <a:cubicBezTo>
                    <a:pt x="87" y="135"/>
                    <a:pt x="87" y="133"/>
                    <a:pt x="87" y="135"/>
                  </a:cubicBezTo>
                  <a:cubicBezTo>
                    <a:pt x="88" y="142"/>
                    <a:pt x="88" y="142"/>
                    <a:pt x="88" y="142"/>
                  </a:cubicBezTo>
                  <a:cubicBezTo>
                    <a:pt x="88" y="140"/>
                    <a:pt x="89" y="139"/>
                    <a:pt x="89" y="137"/>
                  </a:cubicBezTo>
                  <a:cubicBezTo>
                    <a:pt x="89" y="136"/>
                    <a:pt x="90" y="136"/>
                    <a:pt x="90" y="137"/>
                  </a:cubicBezTo>
                  <a:cubicBezTo>
                    <a:pt x="89" y="140"/>
                    <a:pt x="89" y="143"/>
                    <a:pt x="88" y="146"/>
                  </a:cubicBezTo>
                  <a:cubicBezTo>
                    <a:pt x="90" y="146"/>
                    <a:pt x="91" y="147"/>
                    <a:pt x="92" y="148"/>
                  </a:cubicBezTo>
                  <a:cubicBezTo>
                    <a:pt x="92" y="146"/>
                    <a:pt x="92" y="145"/>
                    <a:pt x="92" y="145"/>
                  </a:cubicBezTo>
                  <a:close/>
                  <a:moveTo>
                    <a:pt x="34" y="24"/>
                  </a:moveTo>
                  <a:cubicBezTo>
                    <a:pt x="27" y="30"/>
                    <a:pt x="20" y="37"/>
                    <a:pt x="14" y="45"/>
                  </a:cubicBezTo>
                  <a:cubicBezTo>
                    <a:pt x="13" y="46"/>
                    <a:pt x="12" y="47"/>
                    <a:pt x="13" y="49"/>
                  </a:cubicBezTo>
                  <a:cubicBezTo>
                    <a:pt x="13" y="50"/>
                    <a:pt x="13" y="50"/>
                    <a:pt x="13" y="50"/>
                  </a:cubicBezTo>
                  <a:cubicBezTo>
                    <a:pt x="21" y="41"/>
                    <a:pt x="28" y="32"/>
                    <a:pt x="37" y="24"/>
                  </a:cubicBezTo>
                  <a:cubicBezTo>
                    <a:pt x="36" y="24"/>
                    <a:pt x="34" y="23"/>
                    <a:pt x="34" y="24"/>
                  </a:cubicBezTo>
                  <a:close/>
                  <a:moveTo>
                    <a:pt x="103" y="54"/>
                  </a:moveTo>
                  <a:cubicBezTo>
                    <a:pt x="102" y="53"/>
                    <a:pt x="101" y="53"/>
                    <a:pt x="101" y="53"/>
                  </a:cubicBezTo>
                  <a:cubicBezTo>
                    <a:pt x="101" y="48"/>
                    <a:pt x="101" y="43"/>
                    <a:pt x="101" y="38"/>
                  </a:cubicBezTo>
                  <a:cubicBezTo>
                    <a:pt x="97" y="42"/>
                    <a:pt x="94" y="46"/>
                    <a:pt x="91" y="50"/>
                  </a:cubicBezTo>
                  <a:cubicBezTo>
                    <a:pt x="92" y="52"/>
                    <a:pt x="92" y="55"/>
                    <a:pt x="93" y="59"/>
                  </a:cubicBezTo>
                  <a:cubicBezTo>
                    <a:pt x="93" y="59"/>
                    <a:pt x="94" y="59"/>
                    <a:pt x="94" y="59"/>
                  </a:cubicBezTo>
                  <a:cubicBezTo>
                    <a:pt x="96" y="50"/>
                    <a:pt x="96" y="50"/>
                    <a:pt x="96" y="50"/>
                  </a:cubicBezTo>
                  <a:cubicBezTo>
                    <a:pt x="96" y="49"/>
                    <a:pt x="96" y="49"/>
                    <a:pt x="97" y="48"/>
                  </a:cubicBezTo>
                  <a:cubicBezTo>
                    <a:pt x="96" y="59"/>
                    <a:pt x="96" y="59"/>
                    <a:pt x="96" y="59"/>
                  </a:cubicBezTo>
                  <a:cubicBezTo>
                    <a:pt x="96" y="60"/>
                    <a:pt x="95" y="60"/>
                    <a:pt x="94" y="60"/>
                  </a:cubicBezTo>
                  <a:cubicBezTo>
                    <a:pt x="93" y="60"/>
                    <a:pt x="93" y="60"/>
                    <a:pt x="92" y="59"/>
                  </a:cubicBezTo>
                  <a:cubicBezTo>
                    <a:pt x="91" y="56"/>
                    <a:pt x="91" y="53"/>
                    <a:pt x="90" y="50"/>
                  </a:cubicBezTo>
                  <a:cubicBezTo>
                    <a:pt x="90" y="56"/>
                    <a:pt x="90" y="60"/>
                    <a:pt x="90" y="66"/>
                  </a:cubicBezTo>
                  <a:cubicBezTo>
                    <a:pt x="95" y="62"/>
                    <a:pt x="98" y="58"/>
                    <a:pt x="103" y="54"/>
                  </a:cubicBezTo>
                  <a:close/>
                  <a:moveTo>
                    <a:pt x="73" y="136"/>
                  </a:moveTo>
                  <a:cubicBezTo>
                    <a:pt x="73" y="137"/>
                    <a:pt x="74" y="137"/>
                    <a:pt x="74" y="138"/>
                  </a:cubicBezTo>
                  <a:cubicBezTo>
                    <a:pt x="74" y="135"/>
                    <a:pt x="74" y="132"/>
                    <a:pt x="75" y="130"/>
                  </a:cubicBezTo>
                  <a:cubicBezTo>
                    <a:pt x="75" y="129"/>
                    <a:pt x="76" y="130"/>
                    <a:pt x="76" y="130"/>
                  </a:cubicBezTo>
                  <a:cubicBezTo>
                    <a:pt x="77" y="137"/>
                    <a:pt x="77" y="137"/>
                    <a:pt x="77" y="137"/>
                  </a:cubicBezTo>
                  <a:cubicBezTo>
                    <a:pt x="78" y="136"/>
                    <a:pt x="78" y="133"/>
                    <a:pt x="79" y="131"/>
                  </a:cubicBezTo>
                  <a:cubicBezTo>
                    <a:pt x="80" y="131"/>
                    <a:pt x="80" y="130"/>
                    <a:pt x="81" y="131"/>
                  </a:cubicBezTo>
                  <a:cubicBezTo>
                    <a:pt x="73" y="126"/>
                    <a:pt x="67" y="121"/>
                    <a:pt x="60" y="115"/>
                  </a:cubicBezTo>
                  <a:cubicBezTo>
                    <a:pt x="60" y="115"/>
                    <a:pt x="59" y="115"/>
                    <a:pt x="60" y="115"/>
                  </a:cubicBezTo>
                  <a:cubicBezTo>
                    <a:pt x="60" y="114"/>
                    <a:pt x="60" y="115"/>
                    <a:pt x="59" y="114"/>
                  </a:cubicBezTo>
                  <a:cubicBezTo>
                    <a:pt x="58" y="114"/>
                    <a:pt x="58" y="113"/>
                    <a:pt x="57" y="112"/>
                  </a:cubicBezTo>
                  <a:cubicBezTo>
                    <a:pt x="50" y="105"/>
                    <a:pt x="50" y="105"/>
                    <a:pt x="50" y="105"/>
                  </a:cubicBezTo>
                  <a:cubicBezTo>
                    <a:pt x="50" y="111"/>
                    <a:pt x="51" y="116"/>
                    <a:pt x="52" y="121"/>
                  </a:cubicBezTo>
                  <a:cubicBezTo>
                    <a:pt x="58" y="127"/>
                    <a:pt x="65" y="132"/>
                    <a:pt x="73" y="137"/>
                  </a:cubicBezTo>
                  <a:cubicBezTo>
                    <a:pt x="72" y="137"/>
                    <a:pt x="72" y="136"/>
                    <a:pt x="73" y="136"/>
                  </a:cubicBezTo>
                  <a:close/>
                  <a:moveTo>
                    <a:pt x="33" y="51"/>
                  </a:moveTo>
                  <a:cubicBezTo>
                    <a:pt x="33" y="51"/>
                    <a:pt x="33" y="51"/>
                    <a:pt x="33" y="51"/>
                  </a:cubicBezTo>
                  <a:cubicBezTo>
                    <a:pt x="33" y="51"/>
                    <a:pt x="33" y="51"/>
                    <a:pt x="33" y="51"/>
                  </a:cubicBezTo>
                  <a:cubicBezTo>
                    <a:pt x="31" y="53"/>
                    <a:pt x="30" y="54"/>
                    <a:pt x="28" y="56"/>
                  </a:cubicBezTo>
                  <a:cubicBezTo>
                    <a:pt x="25" y="58"/>
                    <a:pt x="23" y="61"/>
                    <a:pt x="20" y="63"/>
                  </a:cubicBezTo>
                  <a:cubicBezTo>
                    <a:pt x="19" y="64"/>
                    <a:pt x="18" y="62"/>
                    <a:pt x="18" y="62"/>
                  </a:cubicBezTo>
                  <a:cubicBezTo>
                    <a:pt x="20" y="59"/>
                    <a:pt x="22" y="57"/>
                    <a:pt x="24" y="54"/>
                  </a:cubicBezTo>
                  <a:cubicBezTo>
                    <a:pt x="24" y="54"/>
                    <a:pt x="24" y="54"/>
                    <a:pt x="24" y="54"/>
                  </a:cubicBezTo>
                  <a:cubicBezTo>
                    <a:pt x="24" y="54"/>
                    <a:pt x="24" y="54"/>
                    <a:pt x="24" y="54"/>
                  </a:cubicBezTo>
                  <a:cubicBezTo>
                    <a:pt x="24" y="54"/>
                    <a:pt x="23" y="54"/>
                    <a:pt x="23" y="54"/>
                  </a:cubicBezTo>
                  <a:cubicBezTo>
                    <a:pt x="21" y="56"/>
                    <a:pt x="19" y="59"/>
                    <a:pt x="17" y="61"/>
                  </a:cubicBezTo>
                  <a:cubicBezTo>
                    <a:pt x="16" y="61"/>
                    <a:pt x="15" y="62"/>
                    <a:pt x="14" y="61"/>
                  </a:cubicBezTo>
                  <a:cubicBezTo>
                    <a:pt x="13" y="61"/>
                    <a:pt x="13" y="60"/>
                    <a:pt x="14" y="59"/>
                  </a:cubicBezTo>
                  <a:cubicBezTo>
                    <a:pt x="16" y="54"/>
                    <a:pt x="19" y="50"/>
                    <a:pt x="23" y="46"/>
                  </a:cubicBezTo>
                  <a:cubicBezTo>
                    <a:pt x="28" y="39"/>
                    <a:pt x="35" y="34"/>
                    <a:pt x="42" y="27"/>
                  </a:cubicBezTo>
                  <a:cubicBezTo>
                    <a:pt x="39" y="29"/>
                    <a:pt x="37" y="30"/>
                    <a:pt x="35" y="32"/>
                  </a:cubicBezTo>
                  <a:cubicBezTo>
                    <a:pt x="27" y="39"/>
                    <a:pt x="20" y="48"/>
                    <a:pt x="13" y="56"/>
                  </a:cubicBezTo>
                  <a:cubicBezTo>
                    <a:pt x="13" y="66"/>
                    <a:pt x="12" y="78"/>
                    <a:pt x="13" y="88"/>
                  </a:cubicBezTo>
                  <a:cubicBezTo>
                    <a:pt x="13" y="93"/>
                    <a:pt x="13" y="97"/>
                    <a:pt x="14" y="101"/>
                  </a:cubicBezTo>
                  <a:cubicBezTo>
                    <a:pt x="14" y="101"/>
                    <a:pt x="14" y="102"/>
                    <a:pt x="13" y="102"/>
                  </a:cubicBezTo>
                  <a:cubicBezTo>
                    <a:pt x="14" y="109"/>
                    <a:pt x="14" y="116"/>
                    <a:pt x="16" y="121"/>
                  </a:cubicBezTo>
                  <a:cubicBezTo>
                    <a:pt x="16" y="122"/>
                    <a:pt x="17" y="122"/>
                    <a:pt x="17" y="122"/>
                  </a:cubicBezTo>
                  <a:cubicBezTo>
                    <a:pt x="18" y="122"/>
                    <a:pt x="19" y="121"/>
                    <a:pt x="19" y="120"/>
                  </a:cubicBezTo>
                  <a:cubicBezTo>
                    <a:pt x="21" y="119"/>
                    <a:pt x="23" y="117"/>
                    <a:pt x="24" y="115"/>
                  </a:cubicBezTo>
                  <a:cubicBezTo>
                    <a:pt x="24" y="115"/>
                    <a:pt x="25" y="115"/>
                    <a:pt x="25" y="115"/>
                  </a:cubicBezTo>
                  <a:cubicBezTo>
                    <a:pt x="25" y="114"/>
                    <a:pt x="25" y="113"/>
                    <a:pt x="26" y="112"/>
                  </a:cubicBezTo>
                  <a:cubicBezTo>
                    <a:pt x="26" y="112"/>
                    <a:pt x="26" y="113"/>
                    <a:pt x="27" y="114"/>
                  </a:cubicBezTo>
                  <a:cubicBezTo>
                    <a:pt x="33" y="108"/>
                    <a:pt x="38" y="103"/>
                    <a:pt x="45" y="99"/>
                  </a:cubicBezTo>
                  <a:cubicBezTo>
                    <a:pt x="45" y="97"/>
                    <a:pt x="46" y="97"/>
                    <a:pt x="47" y="97"/>
                  </a:cubicBezTo>
                  <a:cubicBezTo>
                    <a:pt x="48" y="98"/>
                    <a:pt x="48" y="99"/>
                    <a:pt x="49" y="100"/>
                  </a:cubicBezTo>
                  <a:cubicBezTo>
                    <a:pt x="49" y="100"/>
                    <a:pt x="50" y="100"/>
                    <a:pt x="51" y="100"/>
                  </a:cubicBezTo>
                  <a:cubicBezTo>
                    <a:pt x="60" y="107"/>
                    <a:pt x="68" y="113"/>
                    <a:pt x="77" y="120"/>
                  </a:cubicBezTo>
                  <a:cubicBezTo>
                    <a:pt x="81" y="122"/>
                    <a:pt x="85" y="125"/>
                    <a:pt x="89" y="127"/>
                  </a:cubicBezTo>
                  <a:cubicBezTo>
                    <a:pt x="98" y="132"/>
                    <a:pt x="107" y="136"/>
                    <a:pt x="117" y="140"/>
                  </a:cubicBezTo>
                  <a:cubicBezTo>
                    <a:pt x="123" y="142"/>
                    <a:pt x="129" y="143"/>
                    <a:pt x="135" y="144"/>
                  </a:cubicBezTo>
                  <a:cubicBezTo>
                    <a:pt x="141" y="146"/>
                    <a:pt x="146" y="146"/>
                    <a:pt x="152" y="147"/>
                  </a:cubicBezTo>
                  <a:cubicBezTo>
                    <a:pt x="153" y="146"/>
                    <a:pt x="153" y="147"/>
                    <a:pt x="153" y="147"/>
                  </a:cubicBezTo>
                  <a:cubicBezTo>
                    <a:pt x="154" y="147"/>
                    <a:pt x="155" y="147"/>
                    <a:pt x="155" y="146"/>
                  </a:cubicBezTo>
                  <a:cubicBezTo>
                    <a:pt x="155" y="147"/>
                    <a:pt x="155" y="147"/>
                    <a:pt x="155" y="147"/>
                  </a:cubicBezTo>
                  <a:cubicBezTo>
                    <a:pt x="155" y="148"/>
                    <a:pt x="156" y="148"/>
                    <a:pt x="156" y="148"/>
                  </a:cubicBezTo>
                  <a:cubicBezTo>
                    <a:pt x="177" y="150"/>
                    <a:pt x="196" y="148"/>
                    <a:pt x="215" y="146"/>
                  </a:cubicBezTo>
                  <a:cubicBezTo>
                    <a:pt x="212" y="134"/>
                    <a:pt x="212" y="134"/>
                    <a:pt x="212" y="134"/>
                  </a:cubicBezTo>
                  <a:cubicBezTo>
                    <a:pt x="211" y="130"/>
                    <a:pt x="209" y="127"/>
                    <a:pt x="208" y="123"/>
                  </a:cubicBezTo>
                  <a:cubicBezTo>
                    <a:pt x="209" y="127"/>
                    <a:pt x="210" y="131"/>
                    <a:pt x="211" y="134"/>
                  </a:cubicBezTo>
                  <a:cubicBezTo>
                    <a:pt x="211" y="134"/>
                    <a:pt x="211" y="134"/>
                    <a:pt x="212" y="134"/>
                  </a:cubicBezTo>
                  <a:cubicBezTo>
                    <a:pt x="212" y="135"/>
                    <a:pt x="212" y="135"/>
                    <a:pt x="211" y="136"/>
                  </a:cubicBezTo>
                  <a:cubicBezTo>
                    <a:pt x="210" y="136"/>
                    <a:pt x="210" y="135"/>
                    <a:pt x="210" y="135"/>
                  </a:cubicBezTo>
                  <a:cubicBezTo>
                    <a:pt x="207" y="126"/>
                    <a:pt x="205" y="116"/>
                    <a:pt x="201" y="106"/>
                  </a:cubicBezTo>
                  <a:cubicBezTo>
                    <a:pt x="203" y="114"/>
                    <a:pt x="203" y="122"/>
                    <a:pt x="206" y="129"/>
                  </a:cubicBezTo>
                  <a:cubicBezTo>
                    <a:pt x="206" y="130"/>
                    <a:pt x="205" y="130"/>
                    <a:pt x="205" y="130"/>
                  </a:cubicBezTo>
                  <a:cubicBezTo>
                    <a:pt x="205" y="130"/>
                    <a:pt x="204" y="130"/>
                    <a:pt x="204" y="129"/>
                  </a:cubicBezTo>
                  <a:cubicBezTo>
                    <a:pt x="202" y="123"/>
                    <a:pt x="201" y="117"/>
                    <a:pt x="199" y="111"/>
                  </a:cubicBezTo>
                  <a:cubicBezTo>
                    <a:pt x="198" y="110"/>
                    <a:pt x="198" y="109"/>
                    <a:pt x="198" y="109"/>
                  </a:cubicBezTo>
                  <a:cubicBezTo>
                    <a:pt x="198" y="110"/>
                    <a:pt x="198" y="110"/>
                    <a:pt x="198" y="111"/>
                  </a:cubicBezTo>
                  <a:cubicBezTo>
                    <a:pt x="198" y="111"/>
                    <a:pt x="198" y="111"/>
                    <a:pt x="199" y="111"/>
                  </a:cubicBezTo>
                  <a:cubicBezTo>
                    <a:pt x="198" y="111"/>
                    <a:pt x="198" y="111"/>
                    <a:pt x="198" y="111"/>
                  </a:cubicBezTo>
                  <a:cubicBezTo>
                    <a:pt x="199" y="119"/>
                    <a:pt x="200" y="126"/>
                    <a:pt x="201" y="134"/>
                  </a:cubicBezTo>
                  <a:cubicBezTo>
                    <a:pt x="201" y="134"/>
                    <a:pt x="200" y="134"/>
                    <a:pt x="200" y="134"/>
                  </a:cubicBezTo>
                  <a:cubicBezTo>
                    <a:pt x="198" y="126"/>
                    <a:pt x="195" y="118"/>
                    <a:pt x="193" y="110"/>
                  </a:cubicBezTo>
                  <a:cubicBezTo>
                    <a:pt x="193" y="117"/>
                    <a:pt x="194" y="124"/>
                    <a:pt x="194" y="131"/>
                  </a:cubicBezTo>
                  <a:cubicBezTo>
                    <a:pt x="194" y="132"/>
                    <a:pt x="193" y="132"/>
                    <a:pt x="193" y="131"/>
                  </a:cubicBezTo>
                  <a:cubicBezTo>
                    <a:pt x="191" y="125"/>
                    <a:pt x="190" y="119"/>
                    <a:pt x="188" y="113"/>
                  </a:cubicBezTo>
                  <a:cubicBezTo>
                    <a:pt x="188" y="120"/>
                    <a:pt x="188" y="120"/>
                    <a:pt x="188" y="120"/>
                  </a:cubicBezTo>
                  <a:cubicBezTo>
                    <a:pt x="188" y="124"/>
                    <a:pt x="188" y="128"/>
                    <a:pt x="187" y="133"/>
                  </a:cubicBezTo>
                  <a:cubicBezTo>
                    <a:pt x="187" y="132"/>
                    <a:pt x="186" y="133"/>
                    <a:pt x="186" y="132"/>
                  </a:cubicBezTo>
                  <a:cubicBezTo>
                    <a:pt x="185" y="127"/>
                    <a:pt x="183" y="121"/>
                    <a:pt x="182" y="115"/>
                  </a:cubicBezTo>
                  <a:cubicBezTo>
                    <a:pt x="180" y="128"/>
                    <a:pt x="180" y="128"/>
                    <a:pt x="180" y="128"/>
                  </a:cubicBezTo>
                  <a:cubicBezTo>
                    <a:pt x="180" y="128"/>
                    <a:pt x="179" y="128"/>
                    <a:pt x="179" y="128"/>
                  </a:cubicBezTo>
                  <a:cubicBezTo>
                    <a:pt x="178" y="124"/>
                    <a:pt x="178" y="120"/>
                    <a:pt x="177" y="116"/>
                  </a:cubicBezTo>
                  <a:cubicBezTo>
                    <a:pt x="176" y="120"/>
                    <a:pt x="175" y="123"/>
                    <a:pt x="175" y="126"/>
                  </a:cubicBezTo>
                  <a:cubicBezTo>
                    <a:pt x="174" y="127"/>
                    <a:pt x="173" y="126"/>
                    <a:pt x="173" y="126"/>
                  </a:cubicBezTo>
                  <a:cubicBezTo>
                    <a:pt x="171" y="124"/>
                    <a:pt x="171" y="121"/>
                    <a:pt x="170" y="119"/>
                  </a:cubicBezTo>
                  <a:cubicBezTo>
                    <a:pt x="170" y="118"/>
                    <a:pt x="169" y="118"/>
                    <a:pt x="168" y="118"/>
                  </a:cubicBezTo>
                  <a:cubicBezTo>
                    <a:pt x="166" y="121"/>
                    <a:pt x="164" y="123"/>
                    <a:pt x="162" y="126"/>
                  </a:cubicBezTo>
                  <a:cubicBezTo>
                    <a:pt x="161" y="127"/>
                    <a:pt x="160" y="128"/>
                    <a:pt x="158" y="128"/>
                  </a:cubicBezTo>
                  <a:cubicBezTo>
                    <a:pt x="155" y="127"/>
                    <a:pt x="154" y="125"/>
                    <a:pt x="153" y="123"/>
                  </a:cubicBezTo>
                  <a:cubicBezTo>
                    <a:pt x="155" y="125"/>
                    <a:pt x="156" y="127"/>
                    <a:pt x="159" y="127"/>
                  </a:cubicBezTo>
                  <a:cubicBezTo>
                    <a:pt x="161" y="125"/>
                    <a:pt x="162" y="124"/>
                    <a:pt x="164" y="122"/>
                  </a:cubicBezTo>
                  <a:cubicBezTo>
                    <a:pt x="165" y="120"/>
                    <a:pt x="166" y="118"/>
                    <a:pt x="168" y="117"/>
                  </a:cubicBezTo>
                  <a:cubicBezTo>
                    <a:pt x="169" y="117"/>
                    <a:pt x="170" y="117"/>
                    <a:pt x="170" y="118"/>
                  </a:cubicBezTo>
                  <a:cubicBezTo>
                    <a:pt x="172" y="119"/>
                    <a:pt x="172" y="122"/>
                    <a:pt x="174" y="125"/>
                  </a:cubicBezTo>
                  <a:cubicBezTo>
                    <a:pt x="176" y="115"/>
                    <a:pt x="176" y="115"/>
                    <a:pt x="176" y="115"/>
                  </a:cubicBezTo>
                  <a:cubicBezTo>
                    <a:pt x="176" y="114"/>
                    <a:pt x="177" y="114"/>
                    <a:pt x="177" y="115"/>
                  </a:cubicBezTo>
                  <a:cubicBezTo>
                    <a:pt x="178" y="117"/>
                    <a:pt x="179" y="120"/>
                    <a:pt x="179" y="123"/>
                  </a:cubicBezTo>
                  <a:cubicBezTo>
                    <a:pt x="180" y="121"/>
                    <a:pt x="180" y="118"/>
                    <a:pt x="181" y="114"/>
                  </a:cubicBezTo>
                  <a:cubicBezTo>
                    <a:pt x="181" y="113"/>
                    <a:pt x="183" y="114"/>
                    <a:pt x="183" y="115"/>
                  </a:cubicBezTo>
                  <a:cubicBezTo>
                    <a:pt x="185" y="119"/>
                    <a:pt x="185" y="124"/>
                    <a:pt x="186" y="128"/>
                  </a:cubicBezTo>
                  <a:cubicBezTo>
                    <a:pt x="187" y="123"/>
                    <a:pt x="187" y="119"/>
                    <a:pt x="187" y="114"/>
                  </a:cubicBezTo>
                  <a:cubicBezTo>
                    <a:pt x="187" y="113"/>
                    <a:pt x="186" y="111"/>
                    <a:pt x="187" y="110"/>
                  </a:cubicBezTo>
                  <a:cubicBezTo>
                    <a:pt x="188" y="110"/>
                    <a:pt x="188" y="110"/>
                    <a:pt x="189" y="111"/>
                  </a:cubicBezTo>
                  <a:cubicBezTo>
                    <a:pt x="190" y="113"/>
                    <a:pt x="191" y="117"/>
                    <a:pt x="192" y="120"/>
                  </a:cubicBezTo>
                  <a:cubicBezTo>
                    <a:pt x="191" y="112"/>
                    <a:pt x="191" y="112"/>
                    <a:pt x="191" y="112"/>
                  </a:cubicBezTo>
                  <a:cubicBezTo>
                    <a:pt x="191" y="111"/>
                    <a:pt x="191" y="109"/>
                    <a:pt x="192" y="108"/>
                  </a:cubicBezTo>
                  <a:cubicBezTo>
                    <a:pt x="192" y="108"/>
                    <a:pt x="193" y="108"/>
                    <a:pt x="193" y="109"/>
                  </a:cubicBezTo>
                  <a:cubicBezTo>
                    <a:pt x="198" y="121"/>
                    <a:pt x="198" y="121"/>
                    <a:pt x="198" y="121"/>
                  </a:cubicBezTo>
                  <a:cubicBezTo>
                    <a:pt x="198" y="122"/>
                    <a:pt x="198" y="122"/>
                    <a:pt x="198" y="122"/>
                  </a:cubicBezTo>
                  <a:cubicBezTo>
                    <a:pt x="198" y="121"/>
                    <a:pt x="198" y="121"/>
                    <a:pt x="198" y="121"/>
                  </a:cubicBezTo>
                  <a:cubicBezTo>
                    <a:pt x="196" y="107"/>
                    <a:pt x="196" y="107"/>
                    <a:pt x="196" y="107"/>
                  </a:cubicBezTo>
                  <a:cubicBezTo>
                    <a:pt x="196" y="106"/>
                    <a:pt x="195" y="104"/>
                    <a:pt x="196" y="102"/>
                  </a:cubicBezTo>
                  <a:cubicBezTo>
                    <a:pt x="196" y="102"/>
                    <a:pt x="197" y="103"/>
                    <a:pt x="197" y="103"/>
                  </a:cubicBezTo>
                  <a:cubicBezTo>
                    <a:pt x="199" y="106"/>
                    <a:pt x="200" y="108"/>
                    <a:pt x="200" y="111"/>
                  </a:cubicBezTo>
                  <a:cubicBezTo>
                    <a:pt x="200" y="107"/>
                    <a:pt x="199" y="102"/>
                    <a:pt x="198" y="98"/>
                  </a:cubicBezTo>
                  <a:cubicBezTo>
                    <a:pt x="198" y="97"/>
                    <a:pt x="198" y="96"/>
                    <a:pt x="199" y="95"/>
                  </a:cubicBezTo>
                  <a:cubicBezTo>
                    <a:pt x="198" y="92"/>
                    <a:pt x="197" y="89"/>
                    <a:pt x="196" y="86"/>
                  </a:cubicBezTo>
                  <a:cubicBezTo>
                    <a:pt x="182" y="91"/>
                    <a:pt x="168" y="94"/>
                    <a:pt x="153" y="96"/>
                  </a:cubicBezTo>
                  <a:cubicBezTo>
                    <a:pt x="133" y="98"/>
                    <a:pt x="105" y="94"/>
                    <a:pt x="87" y="85"/>
                  </a:cubicBezTo>
                  <a:cubicBezTo>
                    <a:pt x="77" y="80"/>
                    <a:pt x="69" y="74"/>
                    <a:pt x="64" y="66"/>
                  </a:cubicBezTo>
                  <a:cubicBezTo>
                    <a:pt x="62" y="61"/>
                    <a:pt x="62" y="61"/>
                    <a:pt x="62" y="61"/>
                  </a:cubicBezTo>
                  <a:cubicBezTo>
                    <a:pt x="61" y="61"/>
                    <a:pt x="63" y="59"/>
                    <a:pt x="64" y="60"/>
                  </a:cubicBezTo>
                  <a:cubicBezTo>
                    <a:pt x="68" y="63"/>
                    <a:pt x="68" y="63"/>
                    <a:pt x="68" y="63"/>
                  </a:cubicBezTo>
                  <a:cubicBezTo>
                    <a:pt x="77" y="55"/>
                    <a:pt x="77" y="55"/>
                    <a:pt x="77" y="55"/>
                  </a:cubicBezTo>
                  <a:cubicBezTo>
                    <a:pt x="85" y="49"/>
                    <a:pt x="93" y="43"/>
                    <a:pt x="99" y="35"/>
                  </a:cubicBezTo>
                  <a:cubicBezTo>
                    <a:pt x="94" y="35"/>
                    <a:pt x="90" y="35"/>
                    <a:pt x="85" y="34"/>
                  </a:cubicBezTo>
                  <a:cubicBezTo>
                    <a:pt x="75" y="32"/>
                    <a:pt x="66" y="31"/>
                    <a:pt x="58" y="29"/>
                  </a:cubicBezTo>
                  <a:cubicBezTo>
                    <a:pt x="53" y="27"/>
                    <a:pt x="49" y="27"/>
                    <a:pt x="44" y="26"/>
                  </a:cubicBezTo>
                  <a:cubicBezTo>
                    <a:pt x="43" y="29"/>
                    <a:pt x="40" y="30"/>
                    <a:pt x="38" y="32"/>
                  </a:cubicBezTo>
                  <a:cubicBezTo>
                    <a:pt x="30" y="41"/>
                    <a:pt x="22" y="48"/>
                    <a:pt x="15" y="59"/>
                  </a:cubicBezTo>
                  <a:cubicBezTo>
                    <a:pt x="16" y="59"/>
                    <a:pt x="14" y="60"/>
                    <a:pt x="15" y="60"/>
                  </a:cubicBezTo>
                  <a:cubicBezTo>
                    <a:pt x="16" y="60"/>
                    <a:pt x="17" y="58"/>
                    <a:pt x="18" y="58"/>
                  </a:cubicBezTo>
                  <a:cubicBezTo>
                    <a:pt x="22" y="53"/>
                    <a:pt x="27" y="49"/>
                    <a:pt x="32" y="44"/>
                  </a:cubicBezTo>
                  <a:cubicBezTo>
                    <a:pt x="36" y="39"/>
                    <a:pt x="41" y="35"/>
                    <a:pt x="47" y="31"/>
                  </a:cubicBezTo>
                  <a:cubicBezTo>
                    <a:pt x="47" y="30"/>
                    <a:pt x="48" y="31"/>
                    <a:pt x="48" y="32"/>
                  </a:cubicBezTo>
                  <a:cubicBezTo>
                    <a:pt x="46" y="34"/>
                    <a:pt x="45" y="35"/>
                    <a:pt x="43" y="37"/>
                  </a:cubicBezTo>
                  <a:cubicBezTo>
                    <a:pt x="36" y="44"/>
                    <a:pt x="28" y="51"/>
                    <a:pt x="22" y="60"/>
                  </a:cubicBezTo>
                  <a:cubicBezTo>
                    <a:pt x="21" y="60"/>
                    <a:pt x="21" y="60"/>
                    <a:pt x="21" y="61"/>
                  </a:cubicBezTo>
                  <a:cubicBezTo>
                    <a:pt x="21" y="60"/>
                    <a:pt x="22" y="60"/>
                    <a:pt x="22" y="60"/>
                  </a:cubicBezTo>
                  <a:cubicBezTo>
                    <a:pt x="22" y="60"/>
                    <a:pt x="22" y="60"/>
                    <a:pt x="22" y="60"/>
                  </a:cubicBezTo>
                  <a:cubicBezTo>
                    <a:pt x="24" y="58"/>
                    <a:pt x="25" y="57"/>
                    <a:pt x="26" y="55"/>
                  </a:cubicBezTo>
                  <a:cubicBezTo>
                    <a:pt x="32" y="51"/>
                    <a:pt x="36" y="46"/>
                    <a:pt x="41" y="43"/>
                  </a:cubicBezTo>
                  <a:cubicBezTo>
                    <a:pt x="42" y="42"/>
                    <a:pt x="42" y="44"/>
                    <a:pt x="42" y="44"/>
                  </a:cubicBezTo>
                  <a:cubicBezTo>
                    <a:pt x="37" y="49"/>
                    <a:pt x="33" y="54"/>
                    <a:pt x="29" y="60"/>
                  </a:cubicBezTo>
                  <a:cubicBezTo>
                    <a:pt x="43" y="50"/>
                    <a:pt x="43" y="50"/>
                    <a:pt x="43" y="50"/>
                  </a:cubicBezTo>
                  <a:cubicBezTo>
                    <a:pt x="44" y="49"/>
                    <a:pt x="44" y="51"/>
                    <a:pt x="44" y="51"/>
                  </a:cubicBezTo>
                  <a:cubicBezTo>
                    <a:pt x="42" y="55"/>
                    <a:pt x="39" y="58"/>
                    <a:pt x="36" y="62"/>
                  </a:cubicBezTo>
                  <a:cubicBezTo>
                    <a:pt x="38" y="61"/>
                    <a:pt x="39" y="60"/>
                    <a:pt x="40" y="59"/>
                  </a:cubicBezTo>
                  <a:cubicBezTo>
                    <a:pt x="41" y="59"/>
                    <a:pt x="42" y="59"/>
                    <a:pt x="42" y="60"/>
                  </a:cubicBezTo>
                  <a:cubicBezTo>
                    <a:pt x="42" y="62"/>
                    <a:pt x="41" y="64"/>
                    <a:pt x="41" y="66"/>
                  </a:cubicBezTo>
                  <a:cubicBezTo>
                    <a:pt x="41" y="66"/>
                    <a:pt x="41" y="67"/>
                    <a:pt x="42" y="67"/>
                  </a:cubicBezTo>
                  <a:cubicBezTo>
                    <a:pt x="43" y="67"/>
                    <a:pt x="45" y="67"/>
                    <a:pt x="46" y="67"/>
                  </a:cubicBezTo>
                  <a:cubicBezTo>
                    <a:pt x="46" y="67"/>
                    <a:pt x="46" y="68"/>
                    <a:pt x="45" y="68"/>
                  </a:cubicBezTo>
                  <a:cubicBezTo>
                    <a:pt x="45" y="68"/>
                    <a:pt x="44" y="68"/>
                    <a:pt x="43" y="69"/>
                  </a:cubicBezTo>
                  <a:cubicBezTo>
                    <a:pt x="41" y="69"/>
                    <a:pt x="40" y="68"/>
                    <a:pt x="39" y="66"/>
                  </a:cubicBezTo>
                  <a:cubicBezTo>
                    <a:pt x="39" y="65"/>
                    <a:pt x="39" y="63"/>
                    <a:pt x="40" y="61"/>
                  </a:cubicBezTo>
                  <a:cubicBezTo>
                    <a:pt x="39" y="62"/>
                    <a:pt x="38" y="62"/>
                    <a:pt x="37" y="63"/>
                  </a:cubicBezTo>
                  <a:cubicBezTo>
                    <a:pt x="37" y="64"/>
                    <a:pt x="36" y="64"/>
                    <a:pt x="35" y="63"/>
                  </a:cubicBezTo>
                  <a:cubicBezTo>
                    <a:pt x="34" y="62"/>
                    <a:pt x="35" y="61"/>
                    <a:pt x="36" y="60"/>
                  </a:cubicBezTo>
                  <a:cubicBezTo>
                    <a:pt x="41" y="53"/>
                    <a:pt x="41" y="53"/>
                    <a:pt x="41" y="53"/>
                  </a:cubicBezTo>
                  <a:cubicBezTo>
                    <a:pt x="32" y="60"/>
                    <a:pt x="32" y="60"/>
                    <a:pt x="32" y="60"/>
                  </a:cubicBezTo>
                  <a:cubicBezTo>
                    <a:pt x="31" y="61"/>
                    <a:pt x="30" y="62"/>
                    <a:pt x="28" y="61"/>
                  </a:cubicBezTo>
                  <a:cubicBezTo>
                    <a:pt x="28" y="61"/>
                    <a:pt x="27" y="60"/>
                    <a:pt x="28" y="59"/>
                  </a:cubicBezTo>
                  <a:cubicBezTo>
                    <a:pt x="29" y="56"/>
                    <a:pt x="31" y="54"/>
                    <a:pt x="33" y="51"/>
                  </a:cubicBezTo>
                  <a:close/>
                  <a:moveTo>
                    <a:pt x="232" y="140"/>
                  </a:moveTo>
                  <a:cubicBezTo>
                    <a:pt x="230" y="143"/>
                    <a:pt x="228" y="146"/>
                    <a:pt x="226" y="148"/>
                  </a:cubicBezTo>
                  <a:cubicBezTo>
                    <a:pt x="228" y="154"/>
                    <a:pt x="228" y="154"/>
                    <a:pt x="228" y="154"/>
                  </a:cubicBezTo>
                  <a:cubicBezTo>
                    <a:pt x="228" y="154"/>
                    <a:pt x="227" y="155"/>
                    <a:pt x="228" y="156"/>
                  </a:cubicBezTo>
                  <a:cubicBezTo>
                    <a:pt x="227" y="156"/>
                    <a:pt x="225" y="156"/>
                    <a:pt x="224" y="156"/>
                  </a:cubicBezTo>
                  <a:cubicBezTo>
                    <a:pt x="223" y="156"/>
                    <a:pt x="222" y="154"/>
                    <a:pt x="222" y="153"/>
                  </a:cubicBezTo>
                  <a:cubicBezTo>
                    <a:pt x="216" y="158"/>
                    <a:pt x="211" y="163"/>
                    <a:pt x="206" y="169"/>
                  </a:cubicBezTo>
                  <a:cubicBezTo>
                    <a:pt x="206" y="169"/>
                    <a:pt x="206" y="170"/>
                    <a:pt x="205" y="170"/>
                  </a:cubicBezTo>
                  <a:cubicBezTo>
                    <a:pt x="207" y="170"/>
                    <a:pt x="207" y="170"/>
                    <a:pt x="207" y="170"/>
                  </a:cubicBezTo>
                  <a:cubicBezTo>
                    <a:pt x="207" y="170"/>
                    <a:pt x="207" y="169"/>
                    <a:pt x="207" y="169"/>
                  </a:cubicBezTo>
                  <a:cubicBezTo>
                    <a:pt x="207" y="169"/>
                    <a:pt x="209" y="169"/>
                    <a:pt x="209" y="170"/>
                  </a:cubicBezTo>
                  <a:cubicBezTo>
                    <a:pt x="210" y="170"/>
                    <a:pt x="210" y="172"/>
                    <a:pt x="209" y="172"/>
                  </a:cubicBezTo>
                  <a:cubicBezTo>
                    <a:pt x="208" y="173"/>
                    <a:pt x="207" y="174"/>
                    <a:pt x="206" y="174"/>
                  </a:cubicBezTo>
                  <a:cubicBezTo>
                    <a:pt x="207" y="176"/>
                    <a:pt x="207" y="178"/>
                    <a:pt x="208" y="180"/>
                  </a:cubicBezTo>
                  <a:cubicBezTo>
                    <a:pt x="209" y="181"/>
                    <a:pt x="209" y="181"/>
                    <a:pt x="209" y="182"/>
                  </a:cubicBezTo>
                  <a:cubicBezTo>
                    <a:pt x="208" y="183"/>
                    <a:pt x="207" y="184"/>
                    <a:pt x="205" y="183"/>
                  </a:cubicBezTo>
                  <a:cubicBezTo>
                    <a:pt x="205" y="183"/>
                    <a:pt x="205" y="183"/>
                    <a:pt x="205" y="182"/>
                  </a:cubicBezTo>
                  <a:cubicBezTo>
                    <a:pt x="205" y="182"/>
                    <a:pt x="204" y="183"/>
                    <a:pt x="204" y="182"/>
                  </a:cubicBezTo>
                  <a:cubicBezTo>
                    <a:pt x="203" y="180"/>
                    <a:pt x="203" y="177"/>
                    <a:pt x="202" y="175"/>
                  </a:cubicBezTo>
                  <a:cubicBezTo>
                    <a:pt x="198" y="175"/>
                    <a:pt x="195" y="177"/>
                    <a:pt x="193" y="180"/>
                  </a:cubicBezTo>
                  <a:cubicBezTo>
                    <a:pt x="193" y="181"/>
                    <a:pt x="192" y="182"/>
                    <a:pt x="191" y="182"/>
                  </a:cubicBezTo>
                  <a:cubicBezTo>
                    <a:pt x="191" y="183"/>
                    <a:pt x="190" y="183"/>
                    <a:pt x="190" y="183"/>
                  </a:cubicBezTo>
                  <a:cubicBezTo>
                    <a:pt x="189" y="182"/>
                    <a:pt x="189" y="182"/>
                    <a:pt x="189" y="181"/>
                  </a:cubicBezTo>
                  <a:cubicBezTo>
                    <a:pt x="189" y="181"/>
                    <a:pt x="189" y="180"/>
                    <a:pt x="188" y="181"/>
                  </a:cubicBezTo>
                  <a:cubicBezTo>
                    <a:pt x="187" y="179"/>
                    <a:pt x="187" y="177"/>
                    <a:pt x="189" y="176"/>
                  </a:cubicBezTo>
                  <a:cubicBezTo>
                    <a:pt x="180" y="175"/>
                    <a:pt x="172" y="177"/>
                    <a:pt x="162" y="176"/>
                  </a:cubicBezTo>
                  <a:cubicBezTo>
                    <a:pt x="162" y="176"/>
                    <a:pt x="161" y="177"/>
                    <a:pt x="161" y="176"/>
                  </a:cubicBezTo>
                  <a:cubicBezTo>
                    <a:pt x="161" y="175"/>
                    <a:pt x="159" y="175"/>
                    <a:pt x="159" y="175"/>
                  </a:cubicBezTo>
                  <a:cubicBezTo>
                    <a:pt x="153" y="175"/>
                    <a:pt x="150" y="174"/>
                    <a:pt x="145" y="173"/>
                  </a:cubicBezTo>
                  <a:cubicBezTo>
                    <a:pt x="145" y="173"/>
                    <a:pt x="145" y="174"/>
                    <a:pt x="144" y="174"/>
                  </a:cubicBezTo>
                  <a:cubicBezTo>
                    <a:pt x="143" y="174"/>
                    <a:pt x="143" y="173"/>
                    <a:pt x="143" y="173"/>
                  </a:cubicBezTo>
                  <a:cubicBezTo>
                    <a:pt x="129" y="170"/>
                    <a:pt x="113" y="168"/>
                    <a:pt x="102" y="162"/>
                  </a:cubicBezTo>
                  <a:cubicBezTo>
                    <a:pt x="94" y="159"/>
                    <a:pt x="87" y="155"/>
                    <a:pt x="80" y="151"/>
                  </a:cubicBezTo>
                  <a:cubicBezTo>
                    <a:pt x="71" y="146"/>
                    <a:pt x="62" y="139"/>
                    <a:pt x="55" y="133"/>
                  </a:cubicBezTo>
                  <a:cubicBezTo>
                    <a:pt x="54" y="132"/>
                    <a:pt x="53" y="131"/>
                    <a:pt x="52" y="130"/>
                  </a:cubicBezTo>
                  <a:cubicBezTo>
                    <a:pt x="51" y="129"/>
                    <a:pt x="52" y="130"/>
                    <a:pt x="52" y="130"/>
                  </a:cubicBezTo>
                  <a:cubicBezTo>
                    <a:pt x="51" y="132"/>
                    <a:pt x="52" y="133"/>
                    <a:pt x="52" y="135"/>
                  </a:cubicBezTo>
                  <a:cubicBezTo>
                    <a:pt x="52" y="136"/>
                    <a:pt x="51" y="136"/>
                    <a:pt x="51" y="136"/>
                  </a:cubicBezTo>
                  <a:cubicBezTo>
                    <a:pt x="50" y="136"/>
                    <a:pt x="48" y="137"/>
                    <a:pt x="48" y="136"/>
                  </a:cubicBezTo>
                  <a:cubicBezTo>
                    <a:pt x="47" y="132"/>
                    <a:pt x="47" y="129"/>
                    <a:pt x="47" y="126"/>
                  </a:cubicBezTo>
                  <a:cubicBezTo>
                    <a:pt x="46" y="126"/>
                    <a:pt x="44" y="127"/>
                    <a:pt x="43" y="127"/>
                  </a:cubicBezTo>
                  <a:cubicBezTo>
                    <a:pt x="36" y="131"/>
                    <a:pt x="31" y="136"/>
                    <a:pt x="26" y="142"/>
                  </a:cubicBezTo>
                  <a:cubicBezTo>
                    <a:pt x="25" y="143"/>
                    <a:pt x="24" y="144"/>
                    <a:pt x="23" y="144"/>
                  </a:cubicBezTo>
                  <a:cubicBezTo>
                    <a:pt x="23" y="144"/>
                    <a:pt x="22" y="143"/>
                    <a:pt x="21" y="142"/>
                  </a:cubicBezTo>
                  <a:cubicBezTo>
                    <a:pt x="22" y="145"/>
                    <a:pt x="24" y="147"/>
                    <a:pt x="24" y="149"/>
                  </a:cubicBezTo>
                  <a:cubicBezTo>
                    <a:pt x="24" y="150"/>
                    <a:pt x="24" y="152"/>
                    <a:pt x="24" y="152"/>
                  </a:cubicBezTo>
                  <a:cubicBezTo>
                    <a:pt x="23" y="151"/>
                    <a:pt x="21" y="153"/>
                    <a:pt x="21" y="152"/>
                  </a:cubicBezTo>
                  <a:cubicBezTo>
                    <a:pt x="19" y="146"/>
                    <a:pt x="17" y="139"/>
                    <a:pt x="15" y="133"/>
                  </a:cubicBezTo>
                  <a:cubicBezTo>
                    <a:pt x="14" y="133"/>
                    <a:pt x="14" y="133"/>
                    <a:pt x="14" y="133"/>
                  </a:cubicBezTo>
                  <a:cubicBezTo>
                    <a:pt x="14" y="134"/>
                    <a:pt x="15" y="135"/>
                    <a:pt x="14" y="136"/>
                  </a:cubicBezTo>
                  <a:cubicBezTo>
                    <a:pt x="14" y="136"/>
                    <a:pt x="12" y="136"/>
                    <a:pt x="11" y="136"/>
                  </a:cubicBezTo>
                  <a:cubicBezTo>
                    <a:pt x="11" y="135"/>
                    <a:pt x="10" y="133"/>
                    <a:pt x="10" y="133"/>
                  </a:cubicBezTo>
                  <a:cubicBezTo>
                    <a:pt x="8" y="119"/>
                    <a:pt x="7" y="105"/>
                    <a:pt x="7" y="90"/>
                  </a:cubicBezTo>
                  <a:cubicBezTo>
                    <a:pt x="7" y="85"/>
                    <a:pt x="7" y="79"/>
                    <a:pt x="6" y="74"/>
                  </a:cubicBezTo>
                  <a:cubicBezTo>
                    <a:pt x="6" y="70"/>
                    <a:pt x="5" y="65"/>
                    <a:pt x="5" y="60"/>
                  </a:cubicBezTo>
                  <a:cubicBezTo>
                    <a:pt x="4" y="60"/>
                    <a:pt x="4" y="60"/>
                    <a:pt x="4" y="59"/>
                  </a:cubicBezTo>
                  <a:cubicBezTo>
                    <a:pt x="5" y="60"/>
                    <a:pt x="5" y="59"/>
                    <a:pt x="5" y="59"/>
                  </a:cubicBezTo>
                  <a:cubicBezTo>
                    <a:pt x="4" y="59"/>
                    <a:pt x="4" y="58"/>
                    <a:pt x="4" y="58"/>
                  </a:cubicBezTo>
                  <a:cubicBezTo>
                    <a:pt x="5" y="57"/>
                    <a:pt x="4" y="56"/>
                    <a:pt x="4" y="54"/>
                  </a:cubicBezTo>
                  <a:cubicBezTo>
                    <a:pt x="4" y="55"/>
                    <a:pt x="4" y="56"/>
                    <a:pt x="4" y="57"/>
                  </a:cubicBezTo>
                  <a:cubicBezTo>
                    <a:pt x="4" y="58"/>
                    <a:pt x="4" y="60"/>
                    <a:pt x="4" y="61"/>
                  </a:cubicBezTo>
                  <a:cubicBezTo>
                    <a:pt x="4" y="60"/>
                    <a:pt x="5" y="61"/>
                    <a:pt x="4" y="62"/>
                  </a:cubicBezTo>
                  <a:cubicBezTo>
                    <a:pt x="4" y="62"/>
                    <a:pt x="4" y="61"/>
                    <a:pt x="4" y="61"/>
                  </a:cubicBezTo>
                  <a:cubicBezTo>
                    <a:pt x="4" y="62"/>
                    <a:pt x="4" y="64"/>
                    <a:pt x="4" y="65"/>
                  </a:cubicBezTo>
                  <a:cubicBezTo>
                    <a:pt x="4" y="66"/>
                    <a:pt x="5" y="66"/>
                    <a:pt x="4" y="66"/>
                  </a:cubicBezTo>
                  <a:cubicBezTo>
                    <a:pt x="3" y="70"/>
                    <a:pt x="4" y="75"/>
                    <a:pt x="4" y="79"/>
                  </a:cubicBezTo>
                  <a:cubicBezTo>
                    <a:pt x="4" y="79"/>
                    <a:pt x="5" y="80"/>
                    <a:pt x="4" y="81"/>
                  </a:cubicBezTo>
                  <a:cubicBezTo>
                    <a:pt x="3" y="81"/>
                    <a:pt x="4" y="81"/>
                    <a:pt x="4" y="81"/>
                  </a:cubicBezTo>
                  <a:cubicBezTo>
                    <a:pt x="4" y="82"/>
                    <a:pt x="4" y="84"/>
                    <a:pt x="5" y="85"/>
                  </a:cubicBezTo>
                  <a:cubicBezTo>
                    <a:pt x="5" y="85"/>
                    <a:pt x="5" y="85"/>
                    <a:pt x="4" y="85"/>
                  </a:cubicBezTo>
                  <a:cubicBezTo>
                    <a:pt x="5" y="86"/>
                    <a:pt x="5" y="87"/>
                    <a:pt x="4" y="87"/>
                  </a:cubicBezTo>
                  <a:cubicBezTo>
                    <a:pt x="4" y="87"/>
                    <a:pt x="4" y="86"/>
                    <a:pt x="4" y="86"/>
                  </a:cubicBezTo>
                  <a:cubicBezTo>
                    <a:pt x="5" y="98"/>
                    <a:pt x="5" y="98"/>
                    <a:pt x="5" y="98"/>
                  </a:cubicBezTo>
                  <a:cubicBezTo>
                    <a:pt x="5" y="98"/>
                    <a:pt x="5" y="99"/>
                    <a:pt x="5" y="100"/>
                  </a:cubicBezTo>
                  <a:cubicBezTo>
                    <a:pt x="4" y="96"/>
                    <a:pt x="4" y="93"/>
                    <a:pt x="3" y="90"/>
                  </a:cubicBezTo>
                  <a:cubicBezTo>
                    <a:pt x="3" y="87"/>
                    <a:pt x="3" y="84"/>
                    <a:pt x="2" y="81"/>
                  </a:cubicBezTo>
                  <a:cubicBezTo>
                    <a:pt x="2" y="80"/>
                    <a:pt x="2" y="80"/>
                    <a:pt x="3" y="80"/>
                  </a:cubicBezTo>
                  <a:cubicBezTo>
                    <a:pt x="3" y="80"/>
                    <a:pt x="2" y="79"/>
                    <a:pt x="2" y="79"/>
                  </a:cubicBezTo>
                  <a:cubicBezTo>
                    <a:pt x="2" y="76"/>
                    <a:pt x="2" y="73"/>
                    <a:pt x="2" y="70"/>
                  </a:cubicBezTo>
                  <a:cubicBezTo>
                    <a:pt x="2" y="70"/>
                    <a:pt x="2" y="70"/>
                    <a:pt x="2" y="69"/>
                  </a:cubicBezTo>
                  <a:cubicBezTo>
                    <a:pt x="2" y="69"/>
                    <a:pt x="2" y="68"/>
                    <a:pt x="2" y="68"/>
                  </a:cubicBezTo>
                  <a:cubicBezTo>
                    <a:pt x="1" y="58"/>
                    <a:pt x="2" y="48"/>
                    <a:pt x="2" y="38"/>
                  </a:cubicBezTo>
                  <a:cubicBezTo>
                    <a:pt x="2" y="36"/>
                    <a:pt x="3" y="35"/>
                    <a:pt x="3" y="33"/>
                  </a:cubicBezTo>
                  <a:cubicBezTo>
                    <a:pt x="3" y="33"/>
                    <a:pt x="3" y="33"/>
                    <a:pt x="3" y="33"/>
                  </a:cubicBezTo>
                  <a:cubicBezTo>
                    <a:pt x="3" y="18"/>
                    <a:pt x="3" y="18"/>
                    <a:pt x="3" y="18"/>
                  </a:cubicBezTo>
                  <a:cubicBezTo>
                    <a:pt x="3" y="17"/>
                    <a:pt x="2" y="16"/>
                    <a:pt x="3" y="15"/>
                  </a:cubicBezTo>
                  <a:cubicBezTo>
                    <a:pt x="3" y="16"/>
                    <a:pt x="4" y="15"/>
                    <a:pt x="3" y="15"/>
                  </a:cubicBezTo>
                  <a:cubicBezTo>
                    <a:pt x="3" y="15"/>
                    <a:pt x="2" y="15"/>
                    <a:pt x="2" y="14"/>
                  </a:cubicBezTo>
                  <a:cubicBezTo>
                    <a:pt x="3" y="15"/>
                    <a:pt x="4" y="14"/>
                    <a:pt x="3" y="14"/>
                  </a:cubicBezTo>
                  <a:cubicBezTo>
                    <a:pt x="3" y="13"/>
                    <a:pt x="2" y="13"/>
                    <a:pt x="1" y="13"/>
                  </a:cubicBezTo>
                  <a:cubicBezTo>
                    <a:pt x="0" y="12"/>
                    <a:pt x="0" y="11"/>
                    <a:pt x="0" y="11"/>
                  </a:cubicBezTo>
                  <a:cubicBezTo>
                    <a:pt x="1" y="9"/>
                    <a:pt x="1" y="8"/>
                    <a:pt x="2" y="7"/>
                  </a:cubicBezTo>
                  <a:cubicBezTo>
                    <a:pt x="3" y="7"/>
                    <a:pt x="3" y="7"/>
                    <a:pt x="4" y="7"/>
                  </a:cubicBezTo>
                  <a:cubicBezTo>
                    <a:pt x="4" y="1"/>
                    <a:pt x="4" y="1"/>
                    <a:pt x="4" y="1"/>
                  </a:cubicBezTo>
                  <a:cubicBezTo>
                    <a:pt x="5" y="0"/>
                    <a:pt x="6" y="0"/>
                    <a:pt x="7" y="0"/>
                  </a:cubicBezTo>
                  <a:cubicBezTo>
                    <a:pt x="7" y="2"/>
                    <a:pt x="7" y="4"/>
                    <a:pt x="7" y="6"/>
                  </a:cubicBezTo>
                  <a:cubicBezTo>
                    <a:pt x="7" y="6"/>
                    <a:pt x="8" y="7"/>
                    <a:pt x="8" y="8"/>
                  </a:cubicBezTo>
                  <a:cubicBezTo>
                    <a:pt x="8" y="8"/>
                    <a:pt x="8" y="9"/>
                    <a:pt x="8" y="9"/>
                  </a:cubicBezTo>
                  <a:cubicBezTo>
                    <a:pt x="9" y="9"/>
                    <a:pt x="10" y="8"/>
                    <a:pt x="11" y="9"/>
                  </a:cubicBezTo>
                  <a:cubicBezTo>
                    <a:pt x="11" y="10"/>
                    <a:pt x="11" y="11"/>
                    <a:pt x="12" y="11"/>
                  </a:cubicBezTo>
                  <a:cubicBezTo>
                    <a:pt x="17" y="11"/>
                    <a:pt x="21" y="12"/>
                    <a:pt x="26" y="13"/>
                  </a:cubicBezTo>
                  <a:cubicBezTo>
                    <a:pt x="27" y="13"/>
                    <a:pt x="28" y="13"/>
                    <a:pt x="28" y="13"/>
                  </a:cubicBezTo>
                  <a:cubicBezTo>
                    <a:pt x="29" y="13"/>
                    <a:pt x="31" y="14"/>
                    <a:pt x="32" y="14"/>
                  </a:cubicBezTo>
                  <a:cubicBezTo>
                    <a:pt x="32" y="14"/>
                    <a:pt x="33" y="15"/>
                    <a:pt x="33" y="15"/>
                  </a:cubicBezTo>
                  <a:cubicBezTo>
                    <a:pt x="52" y="17"/>
                    <a:pt x="72" y="21"/>
                    <a:pt x="90" y="26"/>
                  </a:cubicBezTo>
                  <a:cubicBezTo>
                    <a:pt x="93" y="27"/>
                    <a:pt x="97" y="27"/>
                    <a:pt x="100" y="28"/>
                  </a:cubicBezTo>
                  <a:cubicBezTo>
                    <a:pt x="100" y="27"/>
                    <a:pt x="99" y="27"/>
                    <a:pt x="100" y="26"/>
                  </a:cubicBezTo>
                  <a:cubicBezTo>
                    <a:pt x="101" y="26"/>
                    <a:pt x="102" y="25"/>
                    <a:pt x="103" y="25"/>
                  </a:cubicBezTo>
                  <a:cubicBezTo>
                    <a:pt x="104" y="26"/>
                    <a:pt x="103" y="26"/>
                    <a:pt x="103" y="27"/>
                  </a:cubicBezTo>
                  <a:cubicBezTo>
                    <a:pt x="103" y="28"/>
                    <a:pt x="104" y="30"/>
                    <a:pt x="104" y="31"/>
                  </a:cubicBezTo>
                  <a:cubicBezTo>
                    <a:pt x="104" y="31"/>
                    <a:pt x="105" y="31"/>
                    <a:pt x="105" y="31"/>
                  </a:cubicBezTo>
                  <a:cubicBezTo>
                    <a:pt x="105" y="32"/>
                    <a:pt x="105" y="33"/>
                    <a:pt x="106" y="33"/>
                  </a:cubicBezTo>
                  <a:cubicBezTo>
                    <a:pt x="106" y="34"/>
                    <a:pt x="104" y="35"/>
                    <a:pt x="104" y="36"/>
                  </a:cubicBezTo>
                  <a:cubicBezTo>
                    <a:pt x="105" y="42"/>
                    <a:pt x="107" y="47"/>
                    <a:pt x="108" y="53"/>
                  </a:cubicBezTo>
                  <a:cubicBezTo>
                    <a:pt x="110" y="59"/>
                    <a:pt x="110" y="59"/>
                    <a:pt x="110" y="59"/>
                  </a:cubicBezTo>
                  <a:cubicBezTo>
                    <a:pt x="110" y="60"/>
                    <a:pt x="108" y="60"/>
                    <a:pt x="107" y="61"/>
                  </a:cubicBezTo>
                  <a:cubicBezTo>
                    <a:pt x="108" y="63"/>
                    <a:pt x="108" y="64"/>
                    <a:pt x="109" y="65"/>
                  </a:cubicBezTo>
                  <a:cubicBezTo>
                    <a:pt x="109" y="65"/>
                    <a:pt x="109" y="67"/>
                    <a:pt x="108" y="67"/>
                  </a:cubicBezTo>
                  <a:cubicBezTo>
                    <a:pt x="107" y="67"/>
                    <a:pt x="106" y="67"/>
                    <a:pt x="105" y="66"/>
                  </a:cubicBezTo>
                  <a:cubicBezTo>
                    <a:pt x="104" y="64"/>
                    <a:pt x="104" y="61"/>
                    <a:pt x="104" y="58"/>
                  </a:cubicBezTo>
                  <a:cubicBezTo>
                    <a:pt x="95" y="67"/>
                    <a:pt x="95" y="67"/>
                    <a:pt x="95" y="67"/>
                  </a:cubicBezTo>
                  <a:cubicBezTo>
                    <a:pt x="92" y="69"/>
                    <a:pt x="88" y="71"/>
                    <a:pt x="85" y="74"/>
                  </a:cubicBezTo>
                  <a:cubicBezTo>
                    <a:pt x="104" y="83"/>
                    <a:pt x="133" y="91"/>
                    <a:pt x="155" y="89"/>
                  </a:cubicBezTo>
                  <a:cubicBezTo>
                    <a:pt x="167" y="89"/>
                    <a:pt x="176" y="85"/>
                    <a:pt x="186" y="83"/>
                  </a:cubicBezTo>
                  <a:cubicBezTo>
                    <a:pt x="188" y="82"/>
                    <a:pt x="191" y="81"/>
                    <a:pt x="193" y="81"/>
                  </a:cubicBezTo>
                  <a:cubicBezTo>
                    <a:pt x="194" y="81"/>
                    <a:pt x="194" y="81"/>
                    <a:pt x="194" y="80"/>
                  </a:cubicBezTo>
                  <a:cubicBezTo>
                    <a:pt x="193" y="78"/>
                    <a:pt x="193" y="76"/>
                    <a:pt x="193" y="74"/>
                  </a:cubicBezTo>
                  <a:cubicBezTo>
                    <a:pt x="193" y="73"/>
                    <a:pt x="193" y="73"/>
                    <a:pt x="193" y="72"/>
                  </a:cubicBezTo>
                  <a:cubicBezTo>
                    <a:pt x="194" y="72"/>
                    <a:pt x="195" y="72"/>
                    <a:pt x="196" y="72"/>
                  </a:cubicBezTo>
                  <a:cubicBezTo>
                    <a:pt x="196" y="75"/>
                    <a:pt x="197" y="77"/>
                    <a:pt x="198" y="79"/>
                  </a:cubicBezTo>
                  <a:cubicBezTo>
                    <a:pt x="198" y="80"/>
                    <a:pt x="199" y="79"/>
                    <a:pt x="199" y="79"/>
                  </a:cubicBezTo>
                  <a:cubicBezTo>
                    <a:pt x="198" y="77"/>
                    <a:pt x="197" y="76"/>
                    <a:pt x="197" y="74"/>
                  </a:cubicBezTo>
                  <a:cubicBezTo>
                    <a:pt x="197" y="73"/>
                    <a:pt x="197" y="73"/>
                    <a:pt x="198" y="73"/>
                  </a:cubicBezTo>
                  <a:cubicBezTo>
                    <a:pt x="198" y="73"/>
                    <a:pt x="199" y="72"/>
                    <a:pt x="200" y="72"/>
                  </a:cubicBezTo>
                  <a:cubicBezTo>
                    <a:pt x="200" y="72"/>
                    <a:pt x="201" y="73"/>
                    <a:pt x="201" y="74"/>
                  </a:cubicBezTo>
                  <a:cubicBezTo>
                    <a:pt x="207" y="96"/>
                    <a:pt x="215" y="117"/>
                    <a:pt x="222" y="138"/>
                  </a:cubicBezTo>
                  <a:cubicBezTo>
                    <a:pt x="222" y="139"/>
                    <a:pt x="223" y="140"/>
                    <a:pt x="224" y="141"/>
                  </a:cubicBezTo>
                  <a:cubicBezTo>
                    <a:pt x="224" y="141"/>
                    <a:pt x="224" y="140"/>
                    <a:pt x="224" y="140"/>
                  </a:cubicBezTo>
                  <a:cubicBezTo>
                    <a:pt x="225" y="140"/>
                    <a:pt x="226" y="140"/>
                    <a:pt x="226" y="140"/>
                  </a:cubicBezTo>
                  <a:cubicBezTo>
                    <a:pt x="226" y="141"/>
                    <a:pt x="227" y="142"/>
                    <a:pt x="226" y="142"/>
                  </a:cubicBezTo>
                  <a:cubicBezTo>
                    <a:pt x="227" y="143"/>
                    <a:pt x="227" y="142"/>
                    <a:pt x="227" y="142"/>
                  </a:cubicBezTo>
                  <a:cubicBezTo>
                    <a:pt x="229" y="138"/>
                    <a:pt x="229" y="138"/>
                    <a:pt x="229" y="138"/>
                  </a:cubicBezTo>
                  <a:cubicBezTo>
                    <a:pt x="230" y="138"/>
                    <a:pt x="231" y="138"/>
                    <a:pt x="232" y="139"/>
                  </a:cubicBezTo>
                  <a:cubicBezTo>
                    <a:pt x="232" y="139"/>
                    <a:pt x="232" y="140"/>
                    <a:pt x="232" y="140"/>
                  </a:cubicBezTo>
                  <a:close/>
                </a:path>
              </a:pathLst>
            </a:custGeom>
            <a:solidFill>
              <a:srgbClr val="D34726"/>
            </a:solidFill>
            <a:ln>
              <a:noFill/>
            </a:ln>
          </p:spPr>
          <p:txBody>
            <a:bodyPr lIns="90000" tIns="46800" rIns="90000" bIns="46800" anchor="ctr">
              <a:normAutofit fontScale="72500" lnSpcReduction="20000"/>
            </a:bodyPr>
            <a:lstStyle/>
            <a:p>
              <a:pPr>
                <a:defRPr/>
              </a:pPr>
              <a:endParaRPr lang="zh-CN" altLang="en-US" sz="2400">
                <a:solidFill>
                  <a:srgbClr val="333333"/>
                </a:solidFill>
              </a:endParaRPr>
            </a:p>
          </p:txBody>
        </p:sp>
        <p:sp>
          <p:nvSpPr>
            <p:cNvPr id="10" name="文本框 9"/>
            <p:cNvSpPr txBox="1"/>
            <p:nvPr>
              <p:custDataLst>
                <p:tags r:id="rId7"/>
              </p:custDataLst>
            </p:nvPr>
          </p:nvSpPr>
          <p:spPr>
            <a:xfrm>
              <a:off x="1824106" y="4555377"/>
              <a:ext cx="2046287" cy="874713"/>
            </a:xfrm>
            <a:prstGeom prst="rect">
              <a:avLst/>
            </a:prstGeom>
          </p:spPr>
          <p:txBody>
            <a:bodyPr lIns="90000" tIns="46800" rIns="90000" bIns="46800">
              <a:normAutofit fontScale="67500" lnSpcReduction="20000"/>
            </a:bodyPr>
            <a:lstStyle>
              <a:defPPr>
                <a:defRPr lang="zh-CN"/>
              </a:defPPr>
              <a:lvl1pPr algn="r">
                <a:defRPr>
                  <a:solidFill>
                    <a:sysClr val="windowText" lastClr="000000">
                      <a:lumMod val="85000"/>
                      <a:lumOff val="15000"/>
                    </a:sysClr>
                  </a:solidFill>
                </a:defRPr>
              </a:lvl1pP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权力来源于职位，集权</a:t>
              </a:r>
            </a:p>
          </p:txBody>
        </p:sp>
        <p:sp>
          <p:nvSpPr>
            <p:cNvPr id="11" name="文本框 10"/>
            <p:cNvSpPr txBox="1"/>
            <p:nvPr>
              <p:custDataLst>
                <p:tags r:id="rId8"/>
              </p:custDataLst>
            </p:nvPr>
          </p:nvSpPr>
          <p:spPr>
            <a:xfrm>
              <a:off x="7212013" y="4723291"/>
              <a:ext cx="2182813" cy="874713"/>
            </a:xfrm>
            <a:prstGeom prst="rect">
              <a:avLst/>
            </a:prstGeom>
          </p:spPr>
          <p:txBody>
            <a:bodyPr lIns="90000" tIns="46800" rIns="90000" bIns="46800">
              <a:normAutofit fontScale="75000" lnSpcReduction="20000"/>
            </a:bodyPr>
            <a:lstStyle>
              <a:defPPr>
                <a:defRPr lang="zh-CN"/>
              </a:defPPr>
              <a:lvl1pPr>
                <a:defRPr>
                  <a:solidFill>
                    <a:sysClr val="windowText" lastClr="000000">
                      <a:lumMod val="85000"/>
                      <a:lumOff val="15000"/>
                    </a:sysClr>
                  </a:solidFill>
                </a:defRPr>
              </a:lvl1pPr>
            </a:lstStyle>
            <a:p>
              <a:pPr algn="ctr">
                <a:lnSpc>
                  <a:spcPct val="150000"/>
                </a:lnSpc>
                <a:defRPr/>
              </a:pPr>
              <a:r>
                <a:rPr lang="zh-CN" altLang="en-US" sz="2000" dirty="0">
                  <a:latin typeface="微软雅黑" panose="020B0503020204020204" pitchFamily="34" charset="-122"/>
                  <a:ea typeface="微软雅黑" panose="020B0503020204020204" pitchFamily="34" charset="-122"/>
                </a:rPr>
                <a:t>权力来源于群体，授权</a:t>
              </a:r>
            </a:p>
          </p:txBody>
        </p:sp>
        <p:sp>
          <p:nvSpPr>
            <p:cNvPr id="12" name="文本框 11"/>
            <p:cNvSpPr txBox="1"/>
            <p:nvPr>
              <p:custDataLst>
                <p:tags r:id="rId9"/>
              </p:custDataLst>
            </p:nvPr>
          </p:nvSpPr>
          <p:spPr>
            <a:xfrm>
              <a:off x="6059487" y="2886490"/>
              <a:ext cx="2205038" cy="890587"/>
            </a:xfrm>
            <a:prstGeom prst="rect">
              <a:avLst/>
            </a:prstGeom>
          </p:spPr>
          <p:txBody>
            <a:bodyPr lIns="90000" tIns="46800" rIns="90000" bIns="46800" anchor="b">
              <a:normAutofit fontScale="70000" lnSpcReduction="20000"/>
            </a:bodyPr>
            <a:lstStyle>
              <a:defPPr>
                <a:defRPr lang="zh-CN"/>
              </a:defPPr>
              <a:lvl1pPr algn="ctr">
                <a:defRPr>
                  <a:solidFill>
                    <a:sysClr val="windowText" lastClr="000000">
                      <a:lumMod val="85000"/>
                      <a:lumOff val="15000"/>
                    </a:sysClr>
                  </a:solidFill>
                </a:defRPr>
              </a:lvl1pPr>
            </a:lstStyle>
            <a:p>
              <a:pPr>
                <a:lnSpc>
                  <a:spcPct val="150000"/>
                </a:lnSpc>
                <a:defRPr/>
              </a:pPr>
              <a:r>
                <a:rPr lang="zh-CN" altLang="en-US" sz="2000" dirty="0">
                  <a:latin typeface="微软雅黑" panose="020B0503020204020204" pitchFamily="34" charset="-122"/>
                  <a:ea typeface="微软雅黑" panose="020B0503020204020204" pitchFamily="34" charset="-122"/>
                </a:rPr>
                <a:t>权力来源于信赖，给下属充分自由</a:t>
              </a:r>
            </a:p>
          </p:txBody>
        </p:sp>
      </p:grpSp>
      <p:sp>
        <p:nvSpPr>
          <p:cNvPr id="20493" name="文本框 12"/>
          <p:cNvSpPr txBox="1">
            <a:spLocks noChangeArrowheads="1"/>
          </p:cNvSpPr>
          <p:nvPr/>
        </p:nvSpPr>
        <p:spPr bwMode="auto">
          <a:xfrm>
            <a:off x="732633" y="2448934"/>
            <a:ext cx="8189913" cy="874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dirty="0">
                <a:latin typeface="微软雅黑" charset="0"/>
                <a:ea typeface="微软雅黑" charset="0"/>
                <a:cs typeface="微软雅黑" charset="0"/>
              </a:rPr>
              <a:t>在实际工作中，要么独裁、要么民主的极端领导风格并不多见，大多数是介于两者之间的。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xmlns="" id="{1C1CF615-D796-7646-80E5-713B9DEC668A}"/>
              </a:ext>
            </a:extLst>
          </p:cNvPr>
          <p:cNvSpPr/>
          <p:nvPr/>
        </p:nvSpPr>
        <p:spPr>
          <a:xfrm>
            <a:off x="683568" y="1484784"/>
            <a:ext cx="2232248" cy="504056"/>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p:cNvSpPr>
            <a:spLocks noGrp="1"/>
          </p:cNvSpPr>
          <p:nvPr>
            <p:ph idx="1"/>
          </p:nvPr>
        </p:nvSpPr>
        <p:spPr>
          <a:xfrm>
            <a:off x="628650" y="1465263"/>
            <a:ext cx="8189913" cy="5054600"/>
          </a:xfrm>
        </p:spPr>
        <p:txBody>
          <a:bodyPr>
            <a:noAutofit/>
          </a:bodyPr>
          <a:lstStyle/>
          <a:p>
            <a:pPr marL="0" indent="0" fontAlgn="auto">
              <a:lnSpc>
                <a:spcPct val="150000"/>
              </a:lnSpc>
              <a:buFontTx/>
              <a:buNone/>
              <a:defRPr/>
            </a:pPr>
            <a:r>
              <a:rPr lang="zh-CN" altLang="en-US" sz="2000" dirty="0">
                <a:solidFill>
                  <a:schemeClr val="bg1"/>
                </a:solidFill>
              </a:rPr>
              <a:t>  </a:t>
            </a:r>
            <a:r>
              <a:rPr lang="en-US" altLang="zh-CN" sz="2000" dirty="0">
                <a:solidFill>
                  <a:schemeClr val="bg1"/>
                </a:solidFill>
              </a:rPr>
              <a:t>2. 1 </a:t>
            </a:r>
            <a:r>
              <a:rPr lang="zh-CN" altLang="en-US" sz="2000" dirty="0">
                <a:solidFill>
                  <a:schemeClr val="bg1"/>
                </a:solidFill>
              </a:rPr>
              <a:t>独裁与民主</a:t>
            </a:r>
          </a:p>
          <a:p>
            <a:pPr marL="230505" indent="-230505" fontAlgn="auto">
              <a:lnSpc>
                <a:spcPct val="150000"/>
              </a:lnSpc>
              <a:defRPr/>
            </a:pPr>
            <a:r>
              <a:rPr lang="zh-CN" altLang="en-US" sz="2000" dirty="0">
                <a:solidFill>
                  <a:srgbClr val="D34726"/>
                </a:solidFill>
              </a:rPr>
              <a:t>领导者连续统一体理论</a:t>
            </a:r>
            <a:r>
              <a:rPr lang="en-US" altLang="zh-CN" sz="2000" dirty="0"/>
              <a:t>——</a:t>
            </a:r>
            <a:r>
              <a:rPr lang="en-US" altLang="zh-CN" sz="2000" dirty="0" err="1"/>
              <a:t>罗伯特·坦南鲍姆</a:t>
            </a:r>
            <a:r>
              <a:rPr lang="zh-CN" altLang="en-US" sz="2000" dirty="0"/>
              <a:t>、</a:t>
            </a:r>
            <a:r>
              <a:rPr lang="en-US" altLang="zh-CN" sz="2000" dirty="0" err="1"/>
              <a:t>沃伦·施密特</a:t>
            </a:r>
            <a:endParaRPr lang="en-US" altLang="zh-CN" sz="2000" dirty="0">
              <a:solidFill>
                <a:srgbClr val="D34726"/>
              </a:solidFill>
            </a:endParaRPr>
          </a:p>
          <a:p>
            <a:pPr marL="228600" indent="0" fontAlgn="auto">
              <a:lnSpc>
                <a:spcPct val="150000"/>
              </a:lnSpc>
              <a:buFontTx/>
              <a:buNone/>
              <a:defRPr/>
              <a:extLst>
                <a:ext uri="{35155182-B16C-46BC-9424-99874614C6A1}"/>
              </a:extLst>
            </a:pPr>
            <a:r>
              <a:rPr lang="zh-CN" altLang="en-US" sz="2000" dirty="0"/>
              <a:t>具体采取哪种方式取决于老板使用权威的程度和下属进行决策时拥有自由度的高低。</a:t>
            </a:r>
          </a:p>
        </p:txBody>
      </p:sp>
      <p:pic>
        <p:nvPicPr>
          <p:cNvPr id="22532" name="图片 13" descr="C:\DOCUME~1\qq\LOCALS~1\Temp\Rar$DRa0.614\eps\0902.eps"/>
          <p:cNvPicPr>
            <a:picLocks noChangeAspect="1" noChangeArrowheads="1"/>
          </p:cNvPicPr>
          <p:nvPr/>
        </p:nvPicPr>
        <p:blipFill>
          <a:blip r:embed="rId3" cstate="print">
            <a:extLst>
              <a:ext uri="{28A0092B-C50C-407E-A947-70E740481C1C}">
                <a14:useLocalDpi xmlns:a14="http://schemas.microsoft.com/office/drawing/2010/main" xmlns="" val="0"/>
              </a:ext>
            </a:extLst>
          </a:blip>
          <a:srcRect b="-3989"/>
          <a:stretch>
            <a:fillRect/>
          </a:stretch>
        </p:blipFill>
        <p:spPr bwMode="auto">
          <a:xfrm>
            <a:off x="1631950" y="3530600"/>
            <a:ext cx="58801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标题 1">
            <a:extLst>
              <a:ext uri="{FF2B5EF4-FFF2-40B4-BE49-F238E27FC236}">
                <a16:creationId xmlns:a16="http://schemas.microsoft.com/office/drawing/2014/main" xmlns="" id="{0FEA0F59-C5A3-8F45-8B49-AD0C5EB6884C}"/>
              </a:ext>
            </a:extLst>
          </p:cNvPr>
          <p:cNvSpPr>
            <a:spLocks noGrp="1"/>
          </p:cNvSpPr>
          <p:nvPr>
            <p:ph type="title"/>
          </p:nvPr>
        </p:nvSpPr>
        <p:spPr bwMode="auto">
          <a:xfrm>
            <a:off x="0" y="144016"/>
            <a:ext cx="7992888" cy="8367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sym typeface="+mn-ea" charset="0"/>
              </a:rPr>
              <a:t>2. </a:t>
            </a:r>
            <a:r>
              <a:rPr lang="zh-CN" altLang="en-US" sz="2800" dirty="0">
                <a:latin typeface="+mn-lt"/>
                <a:ea typeface="+mn-ea"/>
                <a:cs typeface="+mn-ea"/>
                <a:sym typeface="+mn-ea" charset="0"/>
              </a:rPr>
              <a:t>领导者行为理论</a:t>
            </a:r>
            <a:endParaRPr lang="zh-CN" altLang="en-US" sz="2800" dirty="0">
              <a:latin typeface="+mn-lt"/>
              <a:ea typeface="+mn-ea"/>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p:cNvSpPr>
            <a:spLocks noGrp="1"/>
          </p:cNvSpPr>
          <p:nvPr>
            <p:ph idx="1"/>
          </p:nvPr>
        </p:nvSpPr>
        <p:spPr bwMode="auto">
          <a:xfrm>
            <a:off x="539552" y="1994347"/>
            <a:ext cx="8424936" cy="452551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30188" indent="-230188">
              <a:lnSpc>
                <a:spcPct val="150000"/>
              </a:lnSpc>
            </a:pPr>
            <a:r>
              <a:rPr lang="zh-CN" altLang="zh-CN" sz="2000" dirty="0">
                <a:solidFill>
                  <a:srgbClr val="D34726"/>
                </a:solidFill>
              </a:rPr>
              <a:t>定规维度：</a:t>
            </a:r>
            <a:r>
              <a:rPr lang="zh-CN" altLang="zh-CN" sz="2000" dirty="0"/>
              <a:t>领导者确定和构建自己和下属的角色，以实现组织的目标</a:t>
            </a:r>
            <a:r>
              <a:rPr lang="zh-CN" altLang="en-US" sz="2000" dirty="0"/>
              <a:t>。</a:t>
            </a:r>
            <a:endParaRPr lang="zh-CN" altLang="zh-CN" sz="2000" dirty="0">
              <a:solidFill>
                <a:srgbClr val="D34726"/>
              </a:solidFill>
            </a:endParaRPr>
          </a:p>
          <a:p>
            <a:pPr marL="230188" indent="-230188">
              <a:lnSpc>
                <a:spcPct val="150000"/>
              </a:lnSpc>
            </a:pPr>
            <a:r>
              <a:rPr lang="zh-CN" altLang="zh-CN" sz="2000" dirty="0">
                <a:solidFill>
                  <a:srgbClr val="D34726"/>
                </a:solidFill>
              </a:rPr>
              <a:t>关怀维度：</a:t>
            </a:r>
            <a:r>
              <a:rPr lang="zh-CN" altLang="zh-CN" sz="2000" dirty="0"/>
              <a:t>领导者信任和尊重下属，期望与下属建立温暖、和谐的人际关系。</a:t>
            </a:r>
            <a:endParaRPr lang="zh-CN" altLang="en-US" sz="2000" dirty="0"/>
          </a:p>
        </p:txBody>
      </p:sp>
      <p:pic>
        <p:nvPicPr>
          <p:cNvPr id="24580" name="图片 72" descr="D:\tl\word\马工程-管理学0-图eps\eps\0903.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l="-3279" t="-6897" r="-5695" b="-6897"/>
          <a:stretch>
            <a:fillRect/>
          </a:stretch>
        </p:blipFill>
        <p:spPr bwMode="auto">
          <a:xfrm>
            <a:off x="940408" y="3316287"/>
            <a:ext cx="4518025" cy="320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1" name="文本框 4"/>
          <p:cNvSpPr txBox="1">
            <a:spLocks noChangeArrowheads="1"/>
          </p:cNvSpPr>
          <p:nvPr/>
        </p:nvSpPr>
        <p:spPr bwMode="auto">
          <a:xfrm>
            <a:off x="5859288" y="4257104"/>
            <a:ext cx="21336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en-US" altLang="zh-CN" sz="2000" dirty="0">
                <a:solidFill>
                  <a:srgbClr val="D34726"/>
                </a:solidFill>
                <a:latin typeface="微软雅黑" charset="0"/>
                <a:ea typeface="微软雅黑" charset="0"/>
                <a:cs typeface="微软雅黑" charset="0"/>
                <a:sym typeface="+mn-ea" charset="0"/>
              </a:rPr>
              <a:t>“</a:t>
            </a:r>
            <a:r>
              <a:rPr lang="zh-CN" altLang="en-US" sz="2000" dirty="0">
                <a:solidFill>
                  <a:srgbClr val="D34726"/>
                </a:solidFill>
                <a:latin typeface="微软雅黑" charset="0"/>
                <a:ea typeface="微软雅黑" charset="0"/>
                <a:cs typeface="微软雅黑" charset="0"/>
                <a:sym typeface="+mn-ea" charset="0"/>
              </a:rPr>
              <a:t>双高</a:t>
            </a:r>
            <a:r>
              <a:rPr lang="en-US" altLang="zh-CN" sz="2000" dirty="0">
                <a:solidFill>
                  <a:srgbClr val="D34726"/>
                </a:solidFill>
                <a:latin typeface="微软雅黑" charset="0"/>
                <a:ea typeface="微软雅黑" charset="0"/>
                <a:cs typeface="微软雅黑" charset="0"/>
                <a:sym typeface="+mn-ea" charset="0"/>
              </a:rPr>
              <a:t>”</a:t>
            </a:r>
            <a:r>
              <a:rPr lang="zh-CN" altLang="en-US" sz="2000" dirty="0">
                <a:solidFill>
                  <a:srgbClr val="D34726"/>
                </a:solidFill>
                <a:latin typeface="微软雅黑" charset="0"/>
                <a:ea typeface="微软雅黑" charset="0"/>
                <a:cs typeface="微软雅黑" charset="0"/>
                <a:sym typeface="+mn-ea" charset="0"/>
              </a:rPr>
              <a:t>模式一定是最好的吗？</a:t>
            </a:r>
          </a:p>
        </p:txBody>
      </p:sp>
      <p:sp>
        <p:nvSpPr>
          <p:cNvPr id="7" name="标题 1">
            <a:extLst>
              <a:ext uri="{FF2B5EF4-FFF2-40B4-BE49-F238E27FC236}">
                <a16:creationId xmlns:a16="http://schemas.microsoft.com/office/drawing/2014/main" xmlns="" id="{8B34A900-6BBE-F440-807D-DB8E862A856E}"/>
              </a:ext>
            </a:extLst>
          </p:cNvPr>
          <p:cNvSpPr txBox="1">
            <a:spLocks/>
          </p:cNvSpPr>
          <p:nvPr/>
        </p:nvSpPr>
        <p:spPr bwMode="auto">
          <a:xfrm>
            <a:off x="0" y="144016"/>
            <a:ext cx="7992888" cy="83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2800" dirty="0">
                <a:latin typeface="+mn-lt"/>
                <a:ea typeface="+mn-ea"/>
                <a:cs typeface="+mn-ea"/>
                <a:sym typeface="+mn-ea" charset="0"/>
              </a:rPr>
              <a:t>2. </a:t>
            </a:r>
            <a:r>
              <a:rPr lang="zh-CN" altLang="en-US" sz="2800" dirty="0">
                <a:latin typeface="+mn-lt"/>
                <a:ea typeface="+mn-ea"/>
                <a:cs typeface="+mn-ea"/>
                <a:sym typeface="+mn-ea" charset="0"/>
              </a:rPr>
              <a:t>领导者行为理论</a:t>
            </a:r>
            <a:endParaRPr lang="zh-CN" altLang="en-US" sz="2800" dirty="0">
              <a:latin typeface="+mn-lt"/>
              <a:ea typeface="+mn-ea"/>
              <a:cs typeface="+mn-ea"/>
            </a:endParaRPr>
          </a:p>
        </p:txBody>
      </p:sp>
      <p:sp>
        <p:nvSpPr>
          <p:cNvPr id="10" name="圆角矩形 9">
            <a:extLst>
              <a:ext uri="{FF2B5EF4-FFF2-40B4-BE49-F238E27FC236}">
                <a16:creationId xmlns:a16="http://schemas.microsoft.com/office/drawing/2014/main" xmlns="" id="{CDEC3144-6E75-7D47-9047-678A0D3AB924}"/>
              </a:ext>
            </a:extLst>
          </p:cNvPr>
          <p:cNvSpPr/>
          <p:nvPr/>
        </p:nvSpPr>
        <p:spPr>
          <a:xfrm>
            <a:off x="611560" y="1412776"/>
            <a:ext cx="3384376" cy="581571"/>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sym typeface="+mn-ea"/>
              </a:rPr>
              <a:t>2. 2 </a:t>
            </a:r>
            <a:r>
              <a:rPr lang="zh-CN" altLang="en-US" sz="2000" dirty="0">
                <a:solidFill>
                  <a:schemeClr val="bg1"/>
                </a:solidFill>
                <a:sym typeface="+mn-ea"/>
              </a:rPr>
              <a:t>俄亥俄州立大学的研究</a:t>
            </a:r>
            <a:endParaRPr lang="zh-CN" altLang="en-US" sz="20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758825" y="3114675"/>
            <a:ext cx="6621463" cy="0"/>
          </a:xfrm>
          <a:prstGeom prst="line">
            <a:avLst/>
          </a:prstGeom>
          <a:ln>
            <a:solidFill>
              <a:sysClr val="window" lastClr="FFFFFF">
                <a:lumMod val="85000"/>
              </a:sysClr>
            </a:solidFill>
            <a:prstDash val="sysDash"/>
          </a:ln>
        </p:spPr>
        <p:style>
          <a:lnRef idx="1">
            <a:srgbClr val="09BCED"/>
          </a:lnRef>
          <a:fillRef idx="0">
            <a:srgbClr val="09BCED"/>
          </a:fillRef>
          <a:effectRef idx="0">
            <a:srgbClr val="09BCED"/>
          </a:effectRef>
          <a:fontRef idx="minor">
            <a:sysClr val="windowText" lastClr="000000"/>
          </a:fontRef>
        </p:style>
      </p:cxnSp>
      <p:grpSp>
        <p:nvGrpSpPr>
          <p:cNvPr id="26628" name="组合 5"/>
          <p:cNvGrpSpPr>
            <a:grpSpLocks/>
          </p:cNvGrpSpPr>
          <p:nvPr>
            <p:custDataLst>
              <p:tags r:id="rId2"/>
            </p:custDataLst>
          </p:nvPr>
        </p:nvGrpSpPr>
        <p:grpSpPr bwMode="auto">
          <a:xfrm>
            <a:off x="791631" y="5013176"/>
            <a:ext cx="6741887" cy="1476626"/>
            <a:chOff x="1808503" y="4266913"/>
            <a:chExt cx="5828763" cy="1276081"/>
          </a:xfrm>
        </p:grpSpPr>
        <p:sp>
          <p:nvSpPr>
            <p:cNvPr id="10" name="椭圆 9"/>
            <p:cNvSpPr/>
            <p:nvPr>
              <p:custDataLst>
                <p:tags r:id="rId8"/>
              </p:custDataLst>
            </p:nvPr>
          </p:nvSpPr>
          <p:spPr>
            <a:xfrm>
              <a:off x="1808503" y="4474127"/>
              <a:ext cx="757558" cy="757556"/>
            </a:xfrm>
            <a:prstGeom prst="ellipse">
              <a:avLst/>
            </a:prstGeom>
            <a:solidFill>
              <a:sysClr val="window" lastClr="FFFFFF"/>
            </a:solidFill>
            <a:ln>
              <a:noFill/>
            </a:ln>
            <a:effectLst>
              <a:innerShdw blurRad="203200">
                <a:srgbClr val="09BCED">
                  <a:lumMod val="75000"/>
                  <a:alpha val="73000"/>
                </a:srgbClr>
              </a:innerShdw>
            </a:effectLst>
          </p:spPr>
          <p:style>
            <a:lnRef idx="2">
              <a:srgbClr val="09BCED">
                <a:shade val="50000"/>
              </a:srgbClr>
            </a:lnRef>
            <a:fillRef idx="1">
              <a:srgbClr val="09BCED"/>
            </a:fillRef>
            <a:effectRef idx="0">
              <a:srgbClr val="09BCED"/>
            </a:effectRef>
            <a:fontRef idx="minor">
              <a:sysClr val="window" lastClr="FFFFFF"/>
            </a:fontRef>
          </p:style>
          <p:txBody>
            <a:bodyPr lIns="0" tIns="0" rIns="0" bIns="0" anchor="ctr">
              <a:normAutofit/>
            </a:bodyPr>
            <a:lstStyle/>
            <a:p>
              <a:pPr algn="ctr">
                <a:defRPr/>
              </a:pPr>
              <a:endParaRPr lang="zh-CN" altLang="en-US" sz="1400">
                <a:solidFill>
                  <a:srgbClr val="09BCED">
                    <a:lumMod val="75000"/>
                  </a:srgbClr>
                </a:solidFill>
                <a:sym typeface="Arial" panose="020B0604020202020204" pitchFamily="34" charset="0"/>
              </a:endParaRPr>
            </a:p>
          </p:txBody>
        </p:sp>
        <p:sp>
          <p:nvSpPr>
            <p:cNvPr id="11" name="文本框 10"/>
            <p:cNvSpPr txBox="1"/>
            <p:nvPr>
              <p:custDataLst>
                <p:tags r:id="rId9"/>
              </p:custDataLst>
            </p:nvPr>
          </p:nvSpPr>
          <p:spPr>
            <a:xfrm>
              <a:off x="2879044" y="4375401"/>
              <a:ext cx="874275" cy="956213"/>
            </a:xfrm>
            <a:prstGeom prst="rect">
              <a:avLst/>
            </a:prstGeom>
            <a:noFill/>
          </p:spPr>
          <p:txBody>
            <a:bodyPr lIns="0" tIns="0" rIns="0" bIns="0" anchor="ctr">
              <a:normAutofit/>
            </a:bodyPr>
            <a:lstStyle/>
            <a:p>
              <a:pPr algn="ctr">
                <a:lnSpc>
                  <a:spcPct val="150000"/>
                </a:lnSpc>
                <a:defRPr/>
              </a:pPr>
              <a:r>
                <a:rPr lang="zh-CN" altLang="en-US" dirty="0">
                  <a:solidFill>
                    <a:srgbClr val="09BCED"/>
                  </a:solidFill>
                  <a:latin typeface="微软雅黑" panose="020B0503020204020204" pitchFamily="34" charset="-122"/>
                  <a:ea typeface="微软雅黑" panose="020B0503020204020204" pitchFamily="34" charset="-122"/>
                  <a:cs typeface="+mj-cs"/>
                  <a:sym typeface="Arial" panose="020B0604020202020204" pitchFamily="34" charset="0"/>
                </a:rPr>
                <a:t>以员工为中心</a:t>
              </a:r>
            </a:p>
          </p:txBody>
        </p:sp>
        <p:sp>
          <p:nvSpPr>
            <p:cNvPr id="26641" name="文本框 11"/>
            <p:cNvSpPr txBox="1">
              <a:spLocks noChangeArrowheads="1"/>
            </p:cNvSpPr>
            <p:nvPr>
              <p:custDataLst>
                <p:tags r:id="rId10"/>
              </p:custDataLst>
            </p:nvPr>
          </p:nvSpPr>
          <p:spPr bwMode="auto">
            <a:xfrm>
              <a:off x="4086866" y="4266913"/>
              <a:ext cx="3550400" cy="1276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zh-CN" dirty="0">
                  <a:latin typeface="微软雅黑" charset="0"/>
                  <a:ea typeface="微软雅黑" charset="0"/>
                  <a:cs typeface="微软雅黑" charset="0"/>
                  <a:sym typeface="+mn-ea" charset="0"/>
                </a:rPr>
                <a:t>关注下属面临问题的人性化方面，同时着力建设具有高绩效目标的有效工作群体。</a:t>
              </a:r>
              <a:endParaRPr lang="en-US" altLang="zh-CN" dirty="0">
                <a:latin typeface="微软雅黑" charset="0"/>
                <a:ea typeface="微软雅黑" charset="0"/>
                <a:cs typeface="微软雅黑" charset="0"/>
                <a:sym typeface="+mn-ea" charset="0"/>
              </a:endParaRPr>
            </a:p>
            <a:p>
              <a:pPr>
                <a:lnSpc>
                  <a:spcPct val="150000"/>
                </a:lnSpc>
              </a:pPr>
              <a:r>
                <a:rPr lang="zh-CN" altLang="en-US" dirty="0">
                  <a:solidFill>
                    <a:srgbClr val="DE7337"/>
                  </a:solidFill>
                  <a:latin typeface="微软雅黑" charset="0"/>
                  <a:ea typeface="微软雅黑" charset="0"/>
                  <a:cs typeface="微软雅黑" charset="0"/>
                </a:rPr>
                <a:t>以员工为中心的领导行为带来高产出</a:t>
              </a:r>
              <a:endParaRPr lang="zh-CN" altLang="zh-CN" dirty="0">
                <a:solidFill>
                  <a:srgbClr val="DE7337"/>
                </a:solidFill>
                <a:latin typeface="微软雅黑" charset="0"/>
                <a:ea typeface="微软雅黑" charset="0"/>
                <a:cs typeface="微软雅黑" charset="0"/>
              </a:endParaRPr>
            </a:p>
            <a:p>
              <a:pPr>
                <a:lnSpc>
                  <a:spcPct val="110000"/>
                </a:lnSpc>
              </a:pPr>
              <a:endParaRPr lang="da-DK" altLang="zh-CN" dirty="0">
                <a:solidFill>
                  <a:srgbClr val="595959"/>
                </a:solidFill>
                <a:latin typeface="微软雅黑" charset="0"/>
                <a:ea typeface="微软雅黑" charset="0"/>
                <a:cs typeface="微软雅黑" charset="0"/>
                <a:sym typeface="Arial" charset="0"/>
              </a:endParaRPr>
            </a:p>
          </p:txBody>
        </p:sp>
        <p:sp>
          <p:nvSpPr>
            <p:cNvPr id="13" name="KSO_Shape"/>
            <p:cNvSpPr/>
            <p:nvPr>
              <p:custDataLst>
                <p:tags r:id="rId11"/>
              </p:custDataLst>
            </p:nvPr>
          </p:nvSpPr>
          <p:spPr bwMode="auto">
            <a:xfrm>
              <a:off x="2055551" y="4706028"/>
              <a:ext cx="263518" cy="293586"/>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rgbClr val="09BCED"/>
            </a:solidFill>
            <a:ln>
              <a:noFill/>
            </a:ln>
          </p:spPr>
          <p:txBody>
            <a:bodyPr anchor="ctr">
              <a:normAutofit fontScale="92500" lnSpcReduction="10000"/>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grpSp>
      <p:grpSp>
        <p:nvGrpSpPr>
          <p:cNvPr id="26629" name="组合 6"/>
          <p:cNvGrpSpPr>
            <a:grpSpLocks/>
          </p:cNvGrpSpPr>
          <p:nvPr>
            <p:custDataLst>
              <p:tags r:id="rId3"/>
            </p:custDataLst>
          </p:nvPr>
        </p:nvGrpSpPr>
        <p:grpSpPr bwMode="auto">
          <a:xfrm>
            <a:off x="741765" y="2731605"/>
            <a:ext cx="6761163" cy="1106487"/>
            <a:chOff x="1789291" y="2530152"/>
            <a:chExt cx="5845425" cy="955864"/>
          </a:xfrm>
        </p:grpSpPr>
        <p:sp>
          <p:nvSpPr>
            <p:cNvPr id="8" name="椭圆 7"/>
            <p:cNvSpPr/>
            <p:nvPr>
              <p:custDataLst>
                <p:tags r:id="rId4"/>
              </p:custDataLst>
            </p:nvPr>
          </p:nvSpPr>
          <p:spPr>
            <a:xfrm>
              <a:off x="1789291" y="2629306"/>
              <a:ext cx="757558" cy="757556"/>
            </a:xfrm>
            <a:prstGeom prst="ellipse">
              <a:avLst/>
            </a:prstGeom>
            <a:solidFill>
              <a:sysClr val="window" lastClr="FFFFFF"/>
            </a:solidFill>
            <a:ln>
              <a:noFill/>
            </a:ln>
            <a:effectLst>
              <a:innerShdw blurRad="203200">
                <a:srgbClr val="09BCED">
                  <a:lumMod val="75000"/>
                  <a:alpha val="73000"/>
                </a:srgbClr>
              </a:innerShdw>
            </a:effectLst>
          </p:spPr>
          <p:style>
            <a:lnRef idx="2">
              <a:srgbClr val="09BCED">
                <a:shade val="50000"/>
              </a:srgbClr>
            </a:lnRef>
            <a:fillRef idx="1">
              <a:srgbClr val="09BCED"/>
            </a:fillRef>
            <a:effectRef idx="0">
              <a:srgbClr val="09BCED"/>
            </a:effectRef>
            <a:fontRef idx="minor">
              <a:sysClr val="window" lastClr="FFFFFF"/>
            </a:fontRef>
          </p:style>
          <p:txBody>
            <a:bodyPr lIns="0" tIns="0" rIns="0" bIns="0" anchor="ctr">
              <a:normAutofit/>
            </a:bodyPr>
            <a:lstStyle/>
            <a:p>
              <a:pPr algn="ctr">
                <a:defRPr/>
              </a:pPr>
              <a:endParaRPr lang="zh-CN" altLang="en-US" sz="1400">
                <a:solidFill>
                  <a:srgbClr val="09BCED">
                    <a:lumMod val="75000"/>
                  </a:srgbClr>
                </a:solidFill>
                <a:sym typeface="Arial" panose="020B0604020202020204" pitchFamily="34" charset="0"/>
              </a:endParaRPr>
            </a:p>
          </p:txBody>
        </p:sp>
        <p:sp>
          <p:nvSpPr>
            <p:cNvPr id="18" name="文本框 17"/>
            <p:cNvSpPr txBox="1"/>
            <p:nvPr>
              <p:custDataLst>
                <p:tags r:id="rId5"/>
              </p:custDataLst>
            </p:nvPr>
          </p:nvSpPr>
          <p:spPr>
            <a:xfrm>
              <a:off x="2879046" y="2530152"/>
              <a:ext cx="874275" cy="955864"/>
            </a:xfrm>
            <a:prstGeom prst="rect">
              <a:avLst/>
            </a:prstGeom>
            <a:noFill/>
          </p:spPr>
          <p:txBody>
            <a:bodyPr lIns="0" tIns="0" rIns="0" bIns="0" anchor="ctr">
              <a:normAutofit/>
            </a:bodyPr>
            <a:lstStyle/>
            <a:p>
              <a:pPr algn="ctr">
                <a:lnSpc>
                  <a:spcPct val="150000"/>
                </a:lnSpc>
                <a:defRPr/>
              </a:pPr>
              <a:r>
                <a:rPr lang="zh-CN" altLang="en-US" dirty="0">
                  <a:solidFill>
                    <a:srgbClr val="09BCED"/>
                  </a:solidFill>
                  <a:latin typeface="微软雅黑" panose="020B0503020204020204" pitchFamily="34" charset="-122"/>
                  <a:ea typeface="微软雅黑" panose="020B0503020204020204" pitchFamily="34" charset="-122"/>
                  <a:cs typeface="+mj-cs"/>
                  <a:sym typeface="Arial" panose="020B0604020202020204" pitchFamily="34" charset="0"/>
                </a:rPr>
                <a:t>以生产为中心</a:t>
              </a:r>
            </a:p>
          </p:txBody>
        </p:sp>
        <p:sp>
          <p:nvSpPr>
            <p:cNvPr id="26635" name="文本框 24"/>
            <p:cNvSpPr txBox="1">
              <a:spLocks noChangeArrowheads="1"/>
            </p:cNvSpPr>
            <p:nvPr>
              <p:custDataLst>
                <p:tags r:id="rId6"/>
              </p:custDataLst>
            </p:nvPr>
          </p:nvSpPr>
          <p:spPr bwMode="auto">
            <a:xfrm>
              <a:off x="4084316" y="2629506"/>
              <a:ext cx="3550400" cy="737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zh-CN" dirty="0">
                  <a:latin typeface="微软雅黑" charset="0"/>
                  <a:ea typeface="微软雅黑" charset="0"/>
                  <a:cs typeface="微软雅黑" charset="0"/>
                  <a:sym typeface="+mn-ea" charset="0"/>
                </a:rPr>
                <a:t>关心工作的技术、日程的安排和任务的完成，员工是达到目标的手段。</a:t>
              </a:r>
              <a:endParaRPr lang="en-US" altLang="zh-CN" dirty="0">
                <a:latin typeface="微软雅黑" charset="0"/>
                <a:ea typeface="微软雅黑" charset="0"/>
                <a:cs typeface="微软雅黑" charset="0"/>
                <a:sym typeface="+mn-ea" charset="0"/>
              </a:endParaRPr>
            </a:p>
            <a:p>
              <a:pPr>
                <a:lnSpc>
                  <a:spcPct val="150000"/>
                </a:lnSpc>
              </a:pPr>
              <a:r>
                <a:rPr lang="zh-CN" altLang="en-US" dirty="0">
                  <a:solidFill>
                    <a:srgbClr val="DE7337"/>
                  </a:solidFill>
                  <a:latin typeface="微软雅黑" charset="0"/>
                  <a:ea typeface="微软雅黑" charset="0"/>
                  <a:cs typeface="微软雅黑" charset="0"/>
                </a:rPr>
                <a:t>以生产为中心的领导行为无论在生产率还是在员工满意度方面都是低效的。</a:t>
              </a:r>
              <a:endParaRPr lang="zh-CN" altLang="zh-CN" dirty="0">
                <a:solidFill>
                  <a:srgbClr val="DE7337"/>
                </a:solidFill>
                <a:latin typeface="微软雅黑" charset="0"/>
                <a:ea typeface="微软雅黑" charset="0"/>
                <a:cs typeface="微软雅黑" charset="0"/>
                <a:sym typeface="+mn-ea" charset="0"/>
              </a:endParaRPr>
            </a:p>
          </p:txBody>
        </p:sp>
        <p:sp>
          <p:nvSpPr>
            <p:cNvPr id="29" name="KSO_Shape"/>
            <p:cNvSpPr/>
            <p:nvPr>
              <p:custDataLst>
                <p:tags r:id="rId7"/>
              </p:custDataLst>
            </p:nvPr>
          </p:nvSpPr>
          <p:spPr bwMode="auto">
            <a:xfrm>
              <a:off x="2045947" y="2864773"/>
              <a:ext cx="244303" cy="286622"/>
            </a:xfrm>
            <a:custGeom>
              <a:avLst/>
              <a:gdLst>
                <a:gd name="T0" fmla="*/ 863428 w 1966913"/>
                <a:gd name="T1" fmla="*/ 1097231 h 2327275"/>
                <a:gd name="T2" fmla="*/ 770330 w 1966913"/>
                <a:gd name="T3" fmla="*/ 995043 h 2327275"/>
                <a:gd name="T4" fmla="*/ 745648 w 1966913"/>
                <a:gd name="T5" fmla="*/ 1036395 h 2327275"/>
                <a:gd name="T6" fmla="*/ 941803 w 1966913"/>
                <a:gd name="T7" fmla="*/ 1041158 h 2327275"/>
                <a:gd name="T8" fmla="*/ 925565 w 1966913"/>
                <a:gd name="T9" fmla="*/ 995692 h 2327275"/>
                <a:gd name="T10" fmla="*/ 742401 w 1966913"/>
                <a:gd name="T11" fmla="*/ 955423 h 2327275"/>
                <a:gd name="T12" fmla="*/ 933359 w 1966913"/>
                <a:gd name="T13" fmla="*/ 977073 h 2327275"/>
                <a:gd name="T14" fmla="*/ 935741 w 1966913"/>
                <a:gd name="T15" fmla="*/ 929226 h 2327275"/>
                <a:gd name="T16" fmla="*/ 1130380 w 1966913"/>
                <a:gd name="T17" fmla="*/ 825521 h 2327275"/>
                <a:gd name="T18" fmla="*/ 1164155 w 1966913"/>
                <a:gd name="T19" fmla="*/ 788284 h 2327275"/>
                <a:gd name="T20" fmla="*/ 528276 w 1966913"/>
                <a:gd name="T21" fmla="*/ 810367 h 2327275"/>
                <a:gd name="T22" fmla="*/ 619858 w 1966913"/>
                <a:gd name="T23" fmla="*/ 753210 h 2327275"/>
                <a:gd name="T24" fmla="*/ 1277172 w 1966913"/>
                <a:gd name="T25" fmla="*/ 526532 h 2327275"/>
                <a:gd name="T26" fmla="*/ 1265264 w 1966913"/>
                <a:gd name="T27" fmla="*/ 477819 h 2327275"/>
                <a:gd name="T28" fmla="*/ 404434 w 1966913"/>
                <a:gd name="T29" fmla="*/ 505748 h 2327275"/>
                <a:gd name="T30" fmla="*/ 536286 w 1966913"/>
                <a:gd name="T31" fmla="*/ 497088 h 2327275"/>
                <a:gd name="T32" fmla="*/ 858564 w 1966913"/>
                <a:gd name="T33" fmla="*/ 336617 h 2327275"/>
                <a:gd name="T34" fmla="*/ 795736 w 1966913"/>
                <a:gd name="T35" fmla="*/ 369597 h 2327275"/>
                <a:gd name="T36" fmla="*/ 713261 w 1966913"/>
                <a:gd name="T37" fmla="*/ 442280 h 2327275"/>
                <a:gd name="T38" fmla="*/ 683897 w 1966913"/>
                <a:gd name="T39" fmla="*/ 539265 h 2327275"/>
                <a:gd name="T40" fmla="*/ 636830 w 1966913"/>
                <a:gd name="T41" fmla="*/ 517134 h 2327275"/>
                <a:gd name="T42" fmla="*/ 684113 w 1966913"/>
                <a:gd name="T43" fmla="*/ 373285 h 2327275"/>
                <a:gd name="T44" fmla="*/ 827258 w 1966913"/>
                <a:gd name="T45" fmla="*/ 304072 h 2327275"/>
                <a:gd name="T46" fmla="*/ 691089 w 1966913"/>
                <a:gd name="T47" fmla="*/ 297690 h 2327275"/>
                <a:gd name="T48" fmla="*/ 580021 w 1966913"/>
                <a:gd name="T49" fmla="*/ 473490 h 2327275"/>
                <a:gd name="T50" fmla="*/ 598856 w 1966913"/>
                <a:gd name="T51" fmla="*/ 635866 h 2327275"/>
                <a:gd name="T52" fmla="*/ 697151 w 1966913"/>
                <a:gd name="T53" fmla="*/ 768365 h 2327275"/>
                <a:gd name="T54" fmla="*/ 708409 w 1966913"/>
                <a:gd name="T55" fmla="*/ 863626 h 2327275"/>
                <a:gd name="T56" fmla="*/ 756473 w 1966913"/>
                <a:gd name="T57" fmla="*/ 905195 h 2327275"/>
                <a:gd name="T58" fmla="*/ 966701 w 1966913"/>
                <a:gd name="T59" fmla="*/ 887225 h 2327275"/>
                <a:gd name="T60" fmla="*/ 985970 w 1966913"/>
                <a:gd name="T61" fmla="*/ 829202 h 2327275"/>
                <a:gd name="T62" fmla="*/ 1060665 w 1966913"/>
                <a:gd name="T63" fmla="*/ 688043 h 2327275"/>
                <a:gd name="T64" fmla="*/ 1113926 w 1966913"/>
                <a:gd name="T65" fmla="*/ 528914 h 2327275"/>
                <a:gd name="T66" fmla="*/ 1035334 w 1966913"/>
                <a:gd name="T67" fmla="*/ 327784 h 2327275"/>
                <a:gd name="T68" fmla="*/ 879666 w 1966913"/>
                <a:gd name="T69" fmla="*/ 250926 h 2327275"/>
                <a:gd name="T70" fmla="*/ 1047675 w 1966913"/>
                <a:gd name="T71" fmla="*/ 272143 h 2327275"/>
                <a:gd name="T72" fmla="*/ 1162207 w 1966913"/>
                <a:gd name="T73" fmla="*/ 201347 h 2327275"/>
                <a:gd name="T74" fmla="*/ 531523 w 1966913"/>
                <a:gd name="T75" fmla="*/ 196584 h 2327275"/>
                <a:gd name="T76" fmla="*/ 632199 w 1966913"/>
                <a:gd name="T77" fmla="*/ 282318 h 2327275"/>
                <a:gd name="T78" fmla="*/ 824240 w 1966913"/>
                <a:gd name="T79" fmla="*/ 73827 h 2327275"/>
                <a:gd name="T80" fmla="*/ 874470 w 1966913"/>
                <a:gd name="T81" fmla="*/ 91581 h 2327275"/>
                <a:gd name="T82" fmla="*/ 916689 w 1966913"/>
                <a:gd name="T83" fmla="*/ 5412 h 2327275"/>
                <a:gd name="T84" fmla="*/ 1319823 w 1966913"/>
                <a:gd name="T85" fmla="*/ 138129 h 2327275"/>
                <a:gd name="T86" fmla="*/ 1480255 w 1966913"/>
                <a:gd name="T87" fmla="*/ 287732 h 2327275"/>
                <a:gd name="T88" fmla="*/ 1575085 w 1966913"/>
                <a:gd name="T89" fmla="*/ 471758 h 2327275"/>
                <a:gd name="T90" fmla="*/ 1609725 w 1966913"/>
                <a:gd name="T91" fmla="*/ 701466 h 2327275"/>
                <a:gd name="T92" fmla="*/ 1577249 w 1966913"/>
                <a:gd name="T93" fmla="*/ 943082 h 2327275"/>
                <a:gd name="T94" fmla="*/ 1389538 w 1966913"/>
                <a:gd name="T95" fmla="*/ 1273897 h 2327275"/>
                <a:gd name="T96" fmla="*/ 574392 w 1966913"/>
                <a:gd name="T97" fmla="*/ 1716860 h 2327275"/>
                <a:gd name="T98" fmla="*/ 319997 w 1966913"/>
                <a:gd name="T99" fmla="*/ 1770336 h 2327275"/>
                <a:gd name="T100" fmla="*/ 227115 w 1966913"/>
                <a:gd name="T101" fmla="*/ 1688498 h 2327275"/>
                <a:gd name="T102" fmla="*/ 235343 w 1966913"/>
                <a:gd name="T103" fmla="*/ 1565308 h 2327275"/>
                <a:gd name="T104" fmla="*/ 148956 w 1966913"/>
                <a:gd name="T105" fmla="*/ 1440603 h 2327275"/>
                <a:gd name="T106" fmla="*/ 177535 w 1966913"/>
                <a:gd name="T107" fmla="*/ 1387994 h 2327275"/>
                <a:gd name="T108" fmla="*/ 89417 w 1966913"/>
                <a:gd name="T109" fmla="*/ 1305723 h 2327275"/>
                <a:gd name="T110" fmla="*/ 115398 w 1966913"/>
                <a:gd name="T111" fmla="*/ 1257876 h 2327275"/>
                <a:gd name="T112" fmla="*/ 45033 w 1966913"/>
                <a:gd name="T113" fmla="*/ 1226483 h 2327275"/>
                <a:gd name="T114" fmla="*/ 0 w 1966913"/>
                <a:gd name="T115" fmla="*/ 1162615 h 2327275"/>
                <a:gd name="T116" fmla="*/ 121460 w 1966913"/>
                <a:gd name="T117" fmla="*/ 855183 h 2327275"/>
                <a:gd name="T118" fmla="*/ 120811 w 1966913"/>
                <a:gd name="T119" fmla="*/ 727879 h 2327275"/>
                <a:gd name="T120" fmla="*/ 196371 w 1966913"/>
                <a:gd name="T121" fmla="*/ 372816 h 2327275"/>
                <a:gd name="T122" fmla="*/ 421754 w 1966913"/>
                <a:gd name="T123" fmla="*/ 110849 h 2327275"/>
                <a:gd name="T124" fmla="*/ 768598 w 1966913"/>
                <a:gd name="T125" fmla="*/ 866 h 23272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66913" h="2327275">
                  <a:moveTo>
                    <a:pt x="954753" y="1302893"/>
                  </a:moveTo>
                  <a:lnTo>
                    <a:pt x="954489" y="1306067"/>
                  </a:lnTo>
                  <a:lnTo>
                    <a:pt x="954753" y="1309506"/>
                  </a:lnTo>
                  <a:lnTo>
                    <a:pt x="955547" y="1313209"/>
                  </a:lnTo>
                  <a:lnTo>
                    <a:pt x="957134" y="1316118"/>
                  </a:lnTo>
                  <a:lnTo>
                    <a:pt x="959251" y="1319292"/>
                  </a:lnTo>
                  <a:lnTo>
                    <a:pt x="961896" y="1322466"/>
                  </a:lnTo>
                  <a:lnTo>
                    <a:pt x="965071" y="1325111"/>
                  </a:lnTo>
                  <a:lnTo>
                    <a:pt x="968510" y="1328020"/>
                  </a:lnTo>
                  <a:lnTo>
                    <a:pt x="972478" y="1330136"/>
                  </a:lnTo>
                  <a:lnTo>
                    <a:pt x="976182" y="1332517"/>
                  </a:lnTo>
                  <a:lnTo>
                    <a:pt x="980679" y="1334368"/>
                  </a:lnTo>
                  <a:lnTo>
                    <a:pt x="985176" y="1336219"/>
                  </a:lnTo>
                  <a:lnTo>
                    <a:pt x="990467" y="1337542"/>
                  </a:lnTo>
                  <a:lnTo>
                    <a:pt x="995229" y="1338864"/>
                  </a:lnTo>
                  <a:lnTo>
                    <a:pt x="1000255" y="1339658"/>
                  </a:lnTo>
                  <a:lnTo>
                    <a:pt x="1005282" y="1339922"/>
                  </a:lnTo>
                  <a:lnTo>
                    <a:pt x="1010308" y="1340451"/>
                  </a:lnTo>
                  <a:lnTo>
                    <a:pt x="1015335" y="1340451"/>
                  </a:lnTo>
                  <a:lnTo>
                    <a:pt x="1050255" y="1340451"/>
                  </a:lnTo>
                  <a:lnTo>
                    <a:pt x="1055017" y="1340451"/>
                  </a:lnTo>
                  <a:lnTo>
                    <a:pt x="1060043" y="1339922"/>
                  </a:lnTo>
                  <a:lnTo>
                    <a:pt x="1065070" y="1339658"/>
                  </a:lnTo>
                  <a:lnTo>
                    <a:pt x="1070096" y="1338864"/>
                  </a:lnTo>
                  <a:lnTo>
                    <a:pt x="1075123" y="1337542"/>
                  </a:lnTo>
                  <a:lnTo>
                    <a:pt x="1079884" y="1336219"/>
                  </a:lnTo>
                  <a:lnTo>
                    <a:pt x="1084646" y="1334368"/>
                  </a:lnTo>
                  <a:lnTo>
                    <a:pt x="1088879" y="1332517"/>
                  </a:lnTo>
                  <a:lnTo>
                    <a:pt x="1093112" y="1330136"/>
                  </a:lnTo>
                  <a:lnTo>
                    <a:pt x="1097080" y="1328020"/>
                  </a:lnTo>
                  <a:lnTo>
                    <a:pt x="1100519" y="1325111"/>
                  </a:lnTo>
                  <a:lnTo>
                    <a:pt x="1103429" y="1322466"/>
                  </a:lnTo>
                  <a:lnTo>
                    <a:pt x="1106075" y="1319292"/>
                  </a:lnTo>
                  <a:lnTo>
                    <a:pt x="1108191" y="1316118"/>
                  </a:lnTo>
                  <a:lnTo>
                    <a:pt x="1109778" y="1313209"/>
                  </a:lnTo>
                  <a:lnTo>
                    <a:pt x="1110836" y="1309506"/>
                  </a:lnTo>
                  <a:lnTo>
                    <a:pt x="1111101" y="1306067"/>
                  </a:lnTo>
                  <a:lnTo>
                    <a:pt x="1110836" y="1302893"/>
                  </a:lnTo>
                  <a:lnTo>
                    <a:pt x="1048668" y="1302893"/>
                  </a:lnTo>
                  <a:lnTo>
                    <a:pt x="1016657" y="1302893"/>
                  </a:lnTo>
                  <a:lnTo>
                    <a:pt x="954753" y="1302893"/>
                  </a:lnTo>
                  <a:close/>
                  <a:moveTo>
                    <a:pt x="941261" y="1215611"/>
                  </a:moveTo>
                  <a:lnTo>
                    <a:pt x="937822" y="1215875"/>
                  </a:lnTo>
                  <a:lnTo>
                    <a:pt x="934383" y="1216404"/>
                  </a:lnTo>
                  <a:lnTo>
                    <a:pt x="931208" y="1217462"/>
                  </a:lnTo>
                  <a:lnTo>
                    <a:pt x="928034" y="1218520"/>
                  </a:lnTo>
                  <a:lnTo>
                    <a:pt x="924859" y="1219842"/>
                  </a:lnTo>
                  <a:lnTo>
                    <a:pt x="922214" y="1221694"/>
                  </a:lnTo>
                  <a:lnTo>
                    <a:pt x="919568" y="1223545"/>
                  </a:lnTo>
                  <a:lnTo>
                    <a:pt x="916923" y="1225661"/>
                  </a:lnTo>
                  <a:lnTo>
                    <a:pt x="914806" y="1228306"/>
                  </a:lnTo>
                  <a:lnTo>
                    <a:pt x="912955" y="1230951"/>
                  </a:lnTo>
                  <a:lnTo>
                    <a:pt x="911103" y="1233596"/>
                  </a:lnTo>
                  <a:lnTo>
                    <a:pt x="909780" y="1236770"/>
                  </a:lnTo>
                  <a:lnTo>
                    <a:pt x="908722" y="1239944"/>
                  </a:lnTo>
                  <a:lnTo>
                    <a:pt x="907664" y="1243118"/>
                  </a:lnTo>
                  <a:lnTo>
                    <a:pt x="907135" y="1246556"/>
                  </a:lnTo>
                  <a:lnTo>
                    <a:pt x="906870" y="1249995"/>
                  </a:lnTo>
                  <a:lnTo>
                    <a:pt x="907135" y="1253698"/>
                  </a:lnTo>
                  <a:lnTo>
                    <a:pt x="907664" y="1256872"/>
                  </a:lnTo>
                  <a:lnTo>
                    <a:pt x="908722" y="1260310"/>
                  </a:lnTo>
                  <a:lnTo>
                    <a:pt x="909780" y="1263484"/>
                  </a:lnTo>
                  <a:lnTo>
                    <a:pt x="911103" y="1266129"/>
                  </a:lnTo>
                  <a:lnTo>
                    <a:pt x="912955" y="1269303"/>
                  </a:lnTo>
                  <a:lnTo>
                    <a:pt x="914806" y="1271948"/>
                  </a:lnTo>
                  <a:lnTo>
                    <a:pt x="916923" y="1274328"/>
                  </a:lnTo>
                  <a:lnTo>
                    <a:pt x="919568" y="1276444"/>
                  </a:lnTo>
                  <a:lnTo>
                    <a:pt x="922214" y="1278560"/>
                  </a:lnTo>
                  <a:lnTo>
                    <a:pt x="924859" y="1280147"/>
                  </a:lnTo>
                  <a:lnTo>
                    <a:pt x="928034" y="1281734"/>
                  </a:lnTo>
                  <a:lnTo>
                    <a:pt x="931208" y="1282792"/>
                  </a:lnTo>
                  <a:lnTo>
                    <a:pt x="934383" y="1283585"/>
                  </a:lnTo>
                  <a:lnTo>
                    <a:pt x="937822" y="1284114"/>
                  </a:lnTo>
                  <a:lnTo>
                    <a:pt x="941261" y="1284114"/>
                  </a:lnTo>
                  <a:lnTo>
                    <a:pt x="1124064" y="1284114"/>
                  </a:lnTo>
                  <a:lnTo>
                    <a:pt x="1127768" y="1284114"/>
                  </a:lnTo>
                  <a:lnTo>
                    <a:pt x="1130942" y="1283585"/>
                  </a:lnTo>
                  <a:lnTo>
                    <a:pt x="1134381" y="1282792"/>
                  </a:lnTo>
                  <a:lnTo>
                    <a:pt x="1137556" y="1281734"/>
                  </a:lnTo>
                  <a:lnTo>
                    <a:pt x="1140466" y="1280147"/>
                  </a:lnTo>
                  <a:lnTo>
                    <a:pt x="1143376" y="1278560"/>
                  </a:lnTo>
                  <a:lnTo>
                    <a:pt x="1146021" y="1276444"/>
                  </a:lnTo>
                  <a:lnTo>
                    <a:pt x="1148402" y="1274328"/>
                  </a:lnTo>
                  <a:lnTo>
                    <a:pt x="1150783" y="1271948"/>
                  </a:lnTo>
                  <a:lnTo>
                    <a:pt x="1152635" y="1269303"/>
                  </a:lnTo>
                  <a:lnTo>
                    <a:pt x="1154222" y="1266129"/>
                  </a:lnTo>
                  <a:lnTo>
                    <a:pt x="1155810" y="1263484"/>
                  </a:lnTo>
                  <a:lnTo>
                    <a:pt x="1156868" y="1260310"/>
                  </a:lnTo>
                  <a:lnTo>
                    <a:pt x="1157661" y="1256872"/>
                  </a:lnTo>
                  <a:lnTo>
                    <a:pt x="1158191" y="1253698"/>
                  </a:lnTo>
                  <a:lnTo>
                    <a:pt x="1158191" y="1249995"/>
                  </a:lnTo>
                  <a:lnTo>
                    <a:pt x="1158191" y="1246556"/>
                  </a:lnTo>
                  <a:lnTo>
                    <a:pt x="1157661" y="1243118"/>
                  </a:lnTo>
                  <a:lnTo>
                    <a:pt x="1156868" y="1239944"/>
                  </a:lnTo>
                  <a:lnTo>
                    <a:pt x="1155810" y="1236770"/>
                  </a:lnTo>
                  <a:lnTo>
                    <a:pt x="1154222" y="1233596"/>
                  </a:lnTo>
                  <a:lnTo>
                    <a:pt x="1152635" y="1230951"/>
                  </a:lnTo>
                  <a:lnTo>
                    <a:pt x="1150783" y="1228306"/>
                  </a:lnTo>
                  <a:lnTo>
                    <a:pt x="1148402" y="1225661"/>
                  </a:lnTo>
                  <a:lnTo>
                    <a:pt x="1146021" y="1223545"/>
                  </a:lnTo>
                  <a:lnTo>
                    <a:pt x="1143376" y="1221694"/>
                  </a:lnTo>
                  <a:lnTo>
                    <a:pt x="1140466" y="1219842"/>
                  </a:lnTo>
                  <a:lnTo>
                    <a:pt x="1137556" y="1218520"/>
                  </a:lnTo>
                  <a:lnTo>
                    <a:pt x="1134381" y="1217462"/>
                  </a:lnTo>
                  <a:lnTo>
                    <a:pt x="1130942" y="1216404"/>
                  </a:lnTo>
                  <a:lnTo>
                    <a:pt x="1127768" y="1215875"/>
                  </a:lnTo>
                  <a:lnTo>
                    <a:pt x="1124064" y="1215611"/>
                  </a:lnTo>
                  <a:lnTo>
                    <a:pt x="941261" y="1215611"/>
                  </a:lnTo>
                  <a:close/>
                  <a:moveTo>
                    <a:pt x="941261" y="1129121"/>
                  </a:moveTo>
                  <a:lnTo>
                    <a:pt x="937822" y="1129386"/>
                  </a:lnTo>
                  <a:lnTo>
                    <a:pt x="934383" y="1130179"/>
                  </a:lnTo>
                  <a:lnTo>
                    <a:pt x="931208" y="1130973"/>
                  </a:lnTo>
                  <a:lnTo>
                    <a:pt x="928034" y="1132031"/>
                  </a:lnTo>
                  <a:lnTo>
                    <a:pt x="924859" y="1133353"/>
                  </a:lnTo>
                  <a:lnTo>
                    <a:pt x="922214" y="1135205"/>
                  </a:lnTo>
                  <a:lnTo>
                    <a:pt x="919568" y="1137056"/>
                  </a:lnTo>
                  <a:lnTo>
                    <a:pt x="916923" y="1139437"/>
                  </a:lnTo>
                  <a:lnTo>
                    <a:pt x="914806" y="1141817"/>
                  </a:lnTo>
                  <a:lnTo>
                    <a:pt x="912955" y="1144462"/>
                  </a:lnTo>
                  <a:lnTo>
                    <a:pt x="911103" y="1147107"/>
                  </a:lnTo>
                  <a:lnTo>
                    <a:pt x="909780" y="1150281"/>
                  </a:lnTo>
                  <a:lnTo>
                    <a:pt x="908722" y="1153455"/>
                  </a:lnTo>
                  <a:lnTo>
                    <a:pt x="907664" y="1156629"/>
                  </a:lnTo>
                  <a:lnTo>
                    <a:pt x="907135" y="1160067"/>
                  </a:lnTo>
                  <a:lnTo>
                    <a:pt x="906870" y="1163505"/>
                  </a:lnTo>
                  <a:lnTo>
                    <a:pt x="907135" y="1167208"/>
                  </a:lnTo>
                  <a:lnTo>
                    <a:pt x="907664" y="1170382"/>
                  </a:lnTo>
                  <a:lnTo>
                    <a:pt x="908722" y="1173821"/>
                  </a:lnTo>
                  <a:lnTo>
                    <a:pt x="909780" y="1176995"/>
                  </a:lnTo>
                  <a:lnTo>
                    <a:pt x="911103" y="1179640"/>
                  </a:lnTo>
                  <a:lnTo>
                    <a:pt x="912955" y="1182813"/>
                  </a:lnTo>
                  <a:lnTo>
                    <a:pt x="914806" y="1185458"/>
                  </a:lnTo>
                  <a:lnTo>
                    <a:pt x="916923" y="1187839"/>
                  </a:lnTo>
                  <a:lnTo>
                    <a:pt x="919568" y="1189955"/>
                  </a:lnTo>
                  <a:lnTo>
                    <a:pt x="922214" y="1191806"/>
                  </a:lnTo>
                  <a:lnTo>
                    <a:pt x="924859" y="1193658"/>
                  </a:lnTo>
                  <a:lnTo>
                    <a:pt x="928034" y="1195245"/>
                  </a:lnTo>
                  <a:lnTo>
                    <a:pt x="931208" y="1196303"/>
                  </a:lnTo>
                  <a:lnTo>
                    <a:pt x="934383" y="1197096"/>
                  </a:lnTo>
                  <a:lnTo>
                    <a:pt x="937822" y="1197625"/>
                  </a:lnTo>
                  <a:lnTo>
                    <a:pt x="941261" y="1197625"/>
                  </a:lnTo>
                  <a:lnTo>
                    <a:pt x="1124064" y="1197625"/>
                  </a:lnTo>
                  <a:lnTo>
                    <a:pt x="1127768" y="1197625"/>
                  </a:lnTo>
                  <a:lnTo>
                    <a:pt x="1130942" y="1197096"/>
                  </a:lnTo>
                  <a:lnTo>
                    <a:pt x="1134381" y="1196303"/>
                  </a:lnTo>
                  <a:lnTo>
                    <a:pt x="1137556" y="1195245"/>
                  </a:lnTo>
                  <a:lnTo>
                    <a:pt x="1140466" y="1193658"/>
                  </a:lnTo>
                  <a:lnTo>
                    <a:pt x="1143376" y="1191806"/>
                  </a:lnTo>
                  <a:lnTo>
                    <a:pt x="1146021" y="1189955"/>
                  </a:lnTo>
                  <a:lnTo>
                    <a:pt x="1148402" y="1187839"/>
                  </a:lnTo>
                  <a:lnTo>
                    <a:pt x="1150783" y="1185458"/>
                  </a:lnTo>
                  <a:lnTo>
                    <a:pt x="1152635" y="1182813"/>
                  </a:lnTo>
                  <a:lnTo>
                    <a:pt x="1154222" y="1179640"/>
                  </a:lnTo>
                  <a:lnTo>
                    <a:pt x="1155810" y="1176995"/>
                  </a:lnTo>
                  <a:lnTo>
                    <a:pt x="1156868" y="1173821"/>
                  </a:lnTo>
                  <a:lnTo>
                    <a:pt x="1157661" y="1170382"/>
                  </a:lnTo>
                  <a:lnTo>
                    <a:pt x="1158191" y="1167208"/>
                  </a:lnTo>
                  <a:lnTo>
                    <a:pt x="1158191" y="1163505"/>
                  </a:lnTo>
                  <a:lnTo>
                    <a:pt x="1158191" y="1160067"/>
                  </a:lnTo>
                  <a:lnTo>
                    <a:pt x="1157661" y="1156629"/>
                  </a:lnTo>
                  <a:lnTo>
                    <a:pt x="1156868" y="1153455"/>
                  </a:lnTo>
                  <a:lnTo>
                    <a:pt x="1155810" y="1150281"/>
                  </a:lnTo>
                  <a:lnTo>
                    <a:pt x="1154222" y="1147107"/>
                  </a:lnTo>
                  <a:lnTo>
                    <a:pt x="1152635" y="1144462"/>
                  </a:lnTo>
                  <a:lnTo>
                    <a:pt x="1150783" y="1141817"/>
                  </a:lnTo>
                  <a:lnTo>
                    <a:pt x="1148402" y="1139437"/>
                  </a:lnTo>
                  <a:lnTo>
                    <a:pt x="1146021" y="1137056"/>
                  </a:lnTo>
                  <a:lnTo>
                    <a:pt x="1143376" y="1135205"/>
                  </a:lnTo>
                  <a:lnTo>
                    <a:pt x="1140466" y="1133353"/>
                  </a:lnTo>
                  <a:lnTo>
                    <a:pt x="1137556" y="1132031"/>
                  </a:lnTo>
                  <a:lnTo>
                    <a:pt x="1134381" y="1130973"/>
                  </a:lnTo>
                  <a:lnTo>
                    <a:pt x="1130942" y="1130179"/>
                  </a:lnTo>
                  <a:lnTo>
                    <a:pt x="1127768" y="1129386"/>
                  </a:lnTo>
                  <a:lnTo>
                    <a:pt x="1124064" y="1129121"/>
                  </a:lnTo>
                  <a:lnTo>
                    <a:pt x="941261" y="1129121"/>
                  </a:lnTo>
                  <a:close/>
                  <a:moveTo>
                    <a:pt x="1341787" y="876266"/>
                  </a:moveTo>
                  <a:lnTo>
                    <a:pt x="1336231" y="884201"/>
                  </a:lnTo>
                  <a:lnTo>
                    <a:pt x="1330676" y="891871"/>
                  </a:lnTo>
                  <a:lnTo>
                    <a:pt x="1325120" y="899277"/>
                  </a:lnTo>
                  <a:lnTo>
                    <a:pt x="1319565" y="906418"/>
                  </a:lnTo>
                  <a:lnTo>
                    <a:pt x="1308189" y="920172"/>
                  </a:lnTo>
                  <a:lnTo>
                    <a:pt x="1297078" y="932867"/>
                  </a:lnTo>
                  <a:lnTo>
                    <a:pt x="1362686" y="998726"/>
                  </a:lnTo>
                  <a:lnTo>
                    <a:pt x="1365596" y="1001107"/>
                  </a:lnTo>
                  <a:lnTo>
                    <a:pt x="1368241" y="1003223"/>
                  </a:lnTo>
                  <a:lnTo>
                    <a:pt x="1371416" y="1005074"/>
                  </a:lnTo>
                  <a:lnTo>
                    <a:pt x="1374591" y="1006396"/>
                  </a:lnTo>
                  <a:lnTo>
                    <a:pt x="1377765" y="1007719"/>
                  </a:lnTo>
                  <a:lnTo>
                    <a:pt x="1381204" y="1008512"/>
                  </a:lnTo>
                  <a:lnTo>
                    <a:pt x="1384643" y="1009041"/>
                  </a:lnTo>
                  <a:lnTo>
                    <a:pt x="1388083" y="1009041"/>
                  </a:lnTo>
                  <a:lnTo>
                    <a:pt x="1391522" y="1009041"/>
                  </a:lnTo>
                  <a:lnTo>
                    <a:pt x="1394961" y="1008512"/>
                  </a:lnTo>
                  <a:lnTo>
                    <a:pt x="1398400" y="1007719"/>
                  </a:lnTo>
                  <a:lnTo>
                    <a:pt x="1401839" y="1006396"/>
                  </a:lnTo>
                  <a:lnTo>
                    <a:pt x="1404749" y="1005074"/>
                  </a:lnTo>
                  <a:lnTo>
                    <a:pt x="1407924" y="1003223"/>
                  </a:lnTo>
                  <a:lnTo>
                    <a:pt x="1410834" y="1001107"/>
                  </a:lnTo>
                  <a:lnTo>
                    <a:pt x="1413479" y="998726"/>
                  </a:lnTo>
                  <a:lnTo>
                    <a:pt x="1416125" y="995817"/>
                  </a:lnTo>
                  <a:lnTo>
                    <a:pt x="1417976" y="993172"/>
                  </a:lnTo>
                  <a:lnTo>
                    <a:pt x="1420093" y="989998"/>
                  </a:lnTo>
                  <a:lnTo>
                    <a:pt x="1421416" y="986824"/>
                  </a:lnTo>
                  <a:lnTo>
                    <a:pt x="1422474" y="983386"/>
                  </a:lnTo>
                  <a:lnTo>
                    <a:pt x="1423267" y="980212"/>
                  </a:lnTo>
                  <a:lnTo>
                    <a:pt x="1423797" y="976773"/>
                  </a:lnTo>
                  <a:lnTo>
                    <a:pt x="1423797" y="973335"/>
                  </a:lnTo>
                  <a:lnTo>
                    <a:pt x="1423797" y="969632"/>
                  </a:lnTo>
                  <a:lnTo>
                    <a:pt x="1423267" y="966458"/>
                  </a:lnTo>
                  <a:lnTo>
                    <a:pt x="1422474" y="963020"/>
                  </a:lnTo>
                  <a:lnTo>
                    <a:pt x="1421416" y="959581"/>
                  </a:lnTo>
                  <a:lnTo>
                    <a:pt x="1420093" y="956672"/>
                  </a:lnTo>
                  <a:lnTo>
                    <a:pt x="1417976" y="953498"/>
                  </a:lnTo>
                  <a:lnTo>
                    <a:pt x="1416125" y="950588"/>
                  </a:lnTo>
                  <a:lnTo>
                    <a:pt x="1413479" y="947944"/>
                  </a:lnTo>
                  <a:lnTo>
                    <a:pt x="1341787" y="876266"/>
                  </a:lnTo>
                  <a:close/>
                  <a:moveTo>
                    <a:pt x="723538" y="876266"/>
                  </a:moveTo>
                  <a:lnTo>
                    <a:pt x="651846" y="947944"/>
                  </a:lnTo>
                  <a:lnTo>
                    <a:pt x="649465" y="950588"/>
                  </a:lnTo>
                  <a:lnTo>
                    <a:pt x="647084" y="953498"/>
                  </a:lnTo>
                  <a:lnTo>
                    <a:pt x="645497" y="956672"/>
                  </a:lnTo>
                  <a:lnTo>
                    <a:pt x="644174" y="959581"/>
                  </a:lnTo>
                  <a:lnTo>
                    <a:pt x="642587" y="963020"/>
                  </a:lnTo>
                  <a:lnTo>
                    <a:pt x="642058" y="966458"/>
                  </a:lnTo>
                  <a:lnTo>
                    <a:pt x="641529" y="969632"/>
                  </a:lnTo>
                  <a:lnTo>
                    <a:pt x="641264" y="973335"/>
                  </a:lnTo>
                  <a:lnTo>
                    <a:pt x="641529" y="976773"/>
                  </a:lnTo>
                  <a:lnTo>
                    <a:pt x="642058" y="980212"/>
                  </a:lnTo>
                  <a:lnTo>
                    <a:pt x="642587" y="983386"/>
                  </a:lnTo>
                  <a:lnTo>
                    <a:pt x="644174" y="986824"/>
                  </a:lnTo>
                  <a:lnTo>
                    <a:pt x="645497" y="989998"/>
                  </a:lnTo>
                  <a:lnTo>
                    <a:pt x="647084" y="993172"/>
                  </a:lnTo>
                  <a:lnTo>
                    <a:pt x="649465" y="995817"/>
                  </a:lnTo>
                  <a:lnTo>
                    <a:pt x="651846" y="998726"/>
                  </a:lnTo>
                  <a:lnTo>
                    <a:pt x="654491" y="1001107"/>
                  </a:lnTo>
                  <a:lnTo>
                    <a:pt x="657666" y="1003223"/>
                  </a:lnTo>
                  <a:lnTo>
                    <a:pt x="660576" y="1005074"/>
                  </a:lnTo>
                  <a:lnTo>
                    <a:pt x="663751" y="1006396"/>
                  </a:lnTo>
                  <a:lnTo>
                    <a:pt x="667190" y="1007719"/>
                  </a:lnTo>
                  <a:lnTo>
                    <a:pt x="670629" y="1008512"/>
                  </a:lnTo>
                  <a:lnTo>
                    <a:pt x="673803" y="1009041"/>
                  </a:lnTo>
                  <a:lnTo>
                    <a:pt x="677243" y="1009041"/>
                  </a:lnTo>
                  <a:lnTo>
                    <a:pt x="680682" y="1009041"/>
                  </a:lnTo>
                  <a:lnTo>
                    <a:pt x="683856" y="1008512"/>
                  </a:lnTo>
                  <a:lnTo>
                    <a:pt x="687295" y="1007719"/>
                  </a:lnTo>
                  <a:lnTo>
                    <a:pt x="690734" y="1006396"/>
                  </a:lnTo>
                  <a:lnTo>
                    <a:pt x="694174" y="1005074"/>
                  </a:lnTo>
                  <a:lnTo>
                    <a:pt x="696819" y="1003223"/>
                  </a:lnTo>
                  <a:lnTo>
                    <a:pt x="699994" y="1001107"/>
                  </a:lnTo>
                  <a:lnTo>
                    <a:pt x="702639" y="998726"/>
                  </a:lnTo>
                  <a:lnTo>
                    <a:pt x="768512" y="932867"/>
                  </a:lnTo>
                  <a:lnTo>
                    <a:pt x="757401" y="920172"/>
                  </a:lnTo>
                  <a:lnTo>
                    <a:pt x="745760" y="906418"/>
                  </a:lnTo>
                  <a:lnTo>
                    <a:pt x="740205" y="899277"/>
                  </a:lnTo>
                  <a:lnTo>
                    <a:pt x="734649" y="891606"/>
                  </a:lnTo>
                  <a:lnTo>
                    <a:pt x="728829" y="884201"/>
                  </a:lnTo>
                  <a:lnTo>
                    <a:pt x="723538" y="876266"/>
                  </a:lnTo>
                  <a:close/>
                  <a:moveTo>
                    <a:pt x="1407659" y="582150"/>
                  </a:moveTo>
                  <a:lnTo>
                    <a:pt x="1408982" y="594581"/>
                  </a:lnTo>
                  <a:lnTo>
                    <a:pt x="1410040" y="607276"/>
                  </a:lnTo>
                  <a:lnTo>
                    <a:pt x="1411098" y="620237"/>
                  </a:lnTo>
                  <a:lnTo>
                    <a:pt x="1411098" y="633197"/>
                  </a:lnTo>
                  <a:lnTo>
                    <a:pt x="1411098" y="643512"/>
                  </a:lnTo>
                  <a:lnTo>
                    <a:pt x="1410834" y="653827"/>
                  </a:lnTo>
                  <a:lnTo>
                    <a:pt x="1535436" y="653827"/>
                  </a:lnTo>
                  <a:lnTo>
                    <a:pt x="1539139" y="653563"/>
                  </a:lnTo>
                  <a:lnTo>
                    <a:pt x="1542314" y="653034"/>
                  </a:lnTo>
                  <a:lnTo>
                    <a:pt x="1546018" y="652240"/>
                  </a:lnTo>
                  <a:lnTo>
                    <a:pt x="1549192" y="651182"/>
                  </a:lnTo>
                  <a:lnTo>
                    <a:pt x="1552631" y="649331"/>
                  </a:lnTo>
                  <a:lnTo>
                    <a:pt x="1555277" y="647744"/>
                  </a:lnTo>
                  <a:lnTo>
                    <a:pt x="1558187" y="645628"/>
                  </a:lnTo>
                  <a:lnTo>
                    <a:pt x="1560568" y="643247"/>
                  </a:lnTo>
                  <a:lnTo>
                    <a:pt x="1562949" y="640603"/>
                  </a:lnTo>
                  <a:lnTo>
                    <a:pt x="1565065" y="637958"/>
                  </a:lnTo>
                  <a:lnTo>
                    <a:pt x="1566917" y="635048"/>
                  </a:lnTo>
                  <a:lnTo>
                    <a:pt x="1568504" y="631874"/>
                  </a:lnTo>
                  <a:lnTo>
                    <a:pt x="1569562" y="628700"/>
                  </a:lnTo>
                  <a:lnTo>
                    <a:pt x="1570356" y="625262"/>
                  </a:lnTo>
                  <a:lnTo>
                    <a:pt x="1571150" y="621559"/>
                  </a:lnTo>
                  <a:lnTo>
                    <a:pt x="1571414" y="617856"/>
                  </a:lnTo>
                  <a:lnTo>
                    <a:pt x="1571150" y="614418"/>
                  </a:lnTo>
                  <a:lnTo>
                    <a:pt x="1570356" y="610715"/>
                  </a:lnTo>
                  <a:lnTo>
                    <a:pt x="1569562" y="607276"/>
                  </a:lnTo>
                  <a:lnTo>
                    <a:pt x="1568504" y="603838"/>
                  </a:lnTo>
                  <a:lnTo>
                    <a:pt x="1566917" y="600929"/>
                  </a:lnTo>
                  <a:lnTo>
                    <a:pt x="1565065" y="598019"/>
                  </a:lnTo>
                  <a:lnTo>
                    <a:pt x="1562949" y="595110"/>
                  </a:lnTo>
                  <a:lnTo>
                    <a:pt x="1560568" y="592729"/>
                  </a:lnTo>
                  <a:lnTo>
                    <a:pt x="1558187" y="590084"/>
                  </a:lnTo>
                  <a:lnTo>
                    <a:pt x="1555277" y="588233"/>
                  </a:lnTo>
                  <a:lnTo>
                    <a:pt x="1552631" y="586646"/>
                  </a:lnTo>
                  <a:lnTo>
                    <a:pt x="1549192" y="584794"/>
                  </a:lnTo>
                  <a:lnTo>
                    <a:pt x="1546018" y="583736"/>
                  </a:lnTo>
                  <a:lnTo>
                    <a:pt x="1542314" y="582943"/>
                  </a:lnTo>
                  <a:lnTo>
                    <a:pt x="1539139" y="582414"/>
                  </a:lnTo>
                  <a:lnTo>
                    <a:pt x="1535436" y="582150"/>
                  </a:lnTo>
                  <a:lnTo>
                    <a:pt x="1407659" y="582150"/>
                  </a:lnTo>
                  <a:close/>
                  <a:moveTo>
                    <a:pt x="530154" y="582150"/>
                  </a:moveTo>
                  <a:lnTo>
                    <a:pt x="526450" y="582414"/>
                  </a:lnTo>
                  <a:lnTo>
                    <a:pt x="522747" y="582943"/>
                  </a:lnTo>
                  <a:lnTo>
                    <a:pt x="519308" y="583736"/>
                  </a:lnTo>
                  <a:lnTo>
                    <a:pt x="516133" y="584794"/>
                  </a:lnTo>
                  <a:lnTo>
                    <a:pt x="512958" y="586646"/>
                  </a:lnTo>
                  <a:lnTo>
                    <a:pt x="509784" y="588233"/>
                  </a:lnTo>
                  <a:lnTo>
                    <a:pt x="507403" y="590084"/>
                  </a:lnTo>
                  <a:lnTo>
                    <a:pt x="504493" y="592729"/>
                  </a:lnTo>
                  <a:lnTo>
                    <a:pt x="502376" y="595110"/>
                  </a:lnTo>
                  <a:lnTo>
                    <a:pt x="500260" y="598019"/>
                  </a:lnTo>
                  <a:lnTo>
                    <a:pt x="498408" y="600929"/>
                  </a:lnTo>
                  <a:lnTo>
                    <a:pt x="497085" y="603838"/>
                  </a:lnTo>
                  <a:lnTo>
                    <a:pt x="495763" y="607276"/>
                  </a:lnTo>
                  <a:lnTo>
                    <a:pt x="494969" y="610715"/>
                  </a:lnTo>
                  <a:lnTo>
                    <a:pt x="494440" y="614418"/>
                  </a:lnTo>
                  <a:lnTo>
                    <a:pt x="494175" y="617856"/>
                  </a:lnTo>
                  <a:lnTo>
                    <a:pt x="494440" y="621559"/>
                  </a:lnTo>
                  <a:lnTo>
                    <a:pt x="494969" y="625262"/>
                  </a:lnTo>
                  <a:lnTo>
                    <a:pt x="495763" y="628700"/>
                  </a:lnTo>
                  <a:lnTo>
                    <a:pt x="497085" y="631874"/>
                  </a:lnTo>
                  <a:lnTo>
                    <a:pt x="498408" y="635048"/>
                  </a:lnTo>
                  <a:lnTo>
                    <a:pt x="500260" y="637958"/>
                  </a:lnTo>
                  <a:lnTo>
                    <a:pt x="502376" y="640603"/>
                  </a:lnTo>
                  <a:lnTo>
                    <a:pt x="504493" y="643247"/>
                  </a:lnTo>
                  <a:lnTo>
                    <a:pt x="507403" y="645628"/>
                  </a:lnTo>
                  <a:lnTo>
                    <a:pt x="509784" y="647744"/>
                  </a:lnTo>
                  <a:lnTo>
                    <a:pt x="512958" y="649331"/>
                  </a:lnTo>
                  <a:lnTo>
                    <a:pt x="516133" y="651182"/>
                  </a:lnTo>
                  <a:lnTo>
                    <a:pt x="519308" y="652240"/>
                  </a:lnTo>
                  <a:lnTo>
                    <a:pt x="522747" y="653034"/>
                  </a:lnTo>
                  <a:lnTo>
                    <a:pt x="526450" y="653563"/>
                  </a:lnTo>
                  <a:lnTo>
                    <a:pt x="530154" y="653827"/>
                  </a:lnTo>
                  <a:lnTo>
                    <a:pt x="654756" y="653827"/>
                  </a:lnTo>
                  <a:lnTo>
                    <a:pt x="654491" y="643512"/>
                  </a:lnTo>
                  <a:lnTo>
                    <a:pt x="654227" y="633197"/>
                  </a:lnTo>
                  <a:lnTo>
                    <a:pt x="654491" y="620237"/>
                  </a:lnTo>
                  <a:lnTo>
                    <a:pt x="655285" y="607276"/>
                  </a:lnTo>
                  <a:lnTo>
                    <a:pt x="656079" y="594581"/>
                  </a:lnTo>
                  <a:lnTo>
                    <a:pt x="657666" y="582150"/>
                  </a:lnTo>
                  <a:lnTo>
                    <a:pt x="530154" y="582150"/>
                  </a:lnTo>
                  <a:close/>
                  <a:moveTo>
                    <a:pt x="1010822" y="371475"/>
                  </a:moveTo>
                  <a:lnTo>
                    <a:pt x="1014779" y="372005"/>
                  </a:lnTo>
                  <a:lnTo>
                    <a:pt x="1018472" y="372270"/>
                  </a:lnTo>
                  <a:lnTo>
                    <a:pt x="1021902" y="373065"/>
                  </a:lnTo>
                  <a:lnTo>
                    <a:pt x="1025331" y="374126"/>
                  </a:lnTo>
                  <a:lnTo>
                    <a:pt x="1028497" y="375451"/>
                  </a:lnTo>
                  <a:lnTo>
                    <a:pt x="1031927" y="377306"/>
                  </a:lnTo>
                  <a:lnTo>
                    <a:pt x="1034565" y="379427"/>
                  </a:lnTo>
                  <a:lnTo>
                    <a:pt x="1037467" y="381813"/>
                  </a:lnTo>
                  <a:lnTo>
                    <a:pt x="1039841" y="384198"/>
                  </a:lnTo>
                  <a:lnTo>
                    <a:pt x="1041951" y="387114"/>
                  </a:lnTo>
                  <a:lnTo>
                    <a:pt x="1043798" y="389764"/>
                  </a:lnTo>
                  <a:lnTo>
                    <a:pt x="1045645" y="393210"/>
                  </a:lnTo>
                  <a:lnTo>
                    <a:pt x="1046964" y="396656"/>
                  </a:lnTo>
                  <a:lnTo>
                    <a:pt x="1048019" y="400102"/>
                  </a:lnTo>
                  <a:lnTo>
                    <a:pt x="1048547" y="403548"/>
                  </a:lnTo>
                  <a:lnTo>
                    <a:pt x="1049338" y="407523"/>
                  </a:lnTo>
                  <a:lnTo>
                    <a:pt x="1049074" y="411234"/>
                  </a:lnTo>
                  <a:lnTo>
                    <a:pt x="1048547" y="414945"/>
                  </a:lnTo>
                  <a:lnTo>
                    <a:pt x="1047755" y="418656"/>
                  </a:lnTo>
                  <a:lnTo>
                    <a:pt x="1046700" y="421837"/>
                  </a:lnTo>
                  <a:lnTo>
                    <a:pt x="1045381" y="425283"/>
                  </a:lnTo>
                  <a:lnTo>
                    <a:pt x="1043534" y="428463"/>
                  </a:lnTo>
                  <a:lnTo>
                    <a:pt x="1041424" y="431644"/>
                  </a:lnTo>
                  <a:lnTo>
                    <a:pt x="1039049" y="434030"/>
                  </a:lnTo>
                  <a:lnTo>
                    <a:pt x="1036675" y="436680"/>
                  </a:lnTo>
                  <a:lnTo>
                    <a:pt x="1033773" y="438801"/>
                  </a:lnTo>
                  <a:lnTo>
                    <a:pt x="1031135" y="440921"/>
                  </a:lnTo>
                  <a:lnTo>
                    <a:pt x="1027706" y="442512"/>
                  </a:lnTo>
                  <a:lnTo>
                    <a:pt x="1024276" y="443837"/>
                  </a:lnTo>
                  <a:lnTo>
                    <a:pt x="1020846" y="445162"/>
                  </a:lnTo>
                  <a:lnTo>
                    <a:pt x="1017417" y="445692"/>
                  </a:lnTo>
                  <a:lnTo>
                    <a:pt x="1013460" y="445957"/>
                  </a:lnTo>
                  <a:lnTo>
                    <a:pt x="1005809" y="446487"/>
                  </a:lnTo>
                  <a:lnTo>
                    <a:pt x="998422" y="447018"/>
                  </a:lnTo>
                  <a:lnTo>
                    <a:pt x="991563" y="447813"/>
                  </a:lnTo>
                  <a:lnTo>
                    <a:pt x="984704" y="448873"/>
                  </a:lnTo>
                  <a:lnTo>
                    <a:pt x="978373" y="450198"/>
                  </a:lnTo>
                  <a:lnTo>
                    <a:pt x="972305" y="451524"/>
                  </a:lnTo>
                  <a:lnTo>
                    <a:pt x="965973" y="453114"/>
                  </a:lnTo>
                  <a:lnTo>
                    <a:pt x="960433" y="454969"/>
                  </a:lnTo>
                  <a:lnTo>
                    <a:pt x="954893" y="456825"/>
                  </a:lnTo>
                  <a:lnTo>
                    <a:pt x="949881" y="458945"/>
                  </a:lnTo>
                  <a:lnTo>
                    <a:pt x="944868" y="461066"/>
                  </a:lnTo>
                  <a:lnTo>
                    <a:pt x="939856" y="463716"/>
                  </a:lnTo>
                  <a:lnTo>
                    <a:pt x="935371" y="466102"/>
                  </a:lnTo>
                  <a:lnTo>
                    <a:pt x="930886" y="468753"/>
                  </a:lnTo>
                  <a:lnTo>
                    <a:pt x="926665" y="471403"/>
                  </a:lnTo>
                  <a:lnTo>
                    <a:pt x="922444" y="474319"/>
                  </a:lnTo>
                  <a:lnTo>
                    <a:pt x="918487" y="477235"/>
                  </a:lnTo>
                  <a:lnTo>
                    <a:pt x="914530" y="480150"/>
                  </a:lnTo>
                  <a:lnTo>
                    <a:pt x="910837" y="483331"/>
                  </a:lnTo>
                  <a:lnTo>
                    <a:pt x="907671" y="486777"/>
                  </a:lnTo>
                  <a:lnTo>
                    <a:pt x="900812" y="493403"/>
                  </a:lnTo>
                  <a:lnTo>
                    <a:pt x="894744" y="500825"/>
                  </a:lnTo>
                  <a:lnTo>
                    <a:pt x="888940" y="508247"/>
                  </a:lnTo>
                  <a:lnTo>
                    <a:pt x="883928" y="516199"/>
                  </a:lnTo>
                  <a:lnTo>
                    <a:pt x="879443" y="524150"/>
                  </a:lnTo>
                  <a:lnTo>
                    <a:pt x="874958" y="532367"/>
                  </a:lnTo>
                  <a:lnTo>
                    <a:pt x="871529" y="540319"/>
                  </a:lnTo>
                  <a:lnTo>
                    <a:pt x="868099" y="548801"/>
                  </a:lnTo>
                  <a:lnTo>
                    <a:pt x="864933" y="557018"/>
                  </a:lnTo>
                  <a:lnTo>
                    <a:pt x="862559" y="565235"/>
                  </a:lnTo>
                  <a:lnTo>
                    <a:pt x="860185" y="573452"/>
                  </a:lnTo>
                  <a:lnTo>
                    <a:pt x="858338" y="580874"/>
                  </a:lnTo>
                  <a:lnTo>
                    <a:pt x="856491" y="588295"/>
                  </a:lnTo>
                  <a:lnTo>
                    <a:pt x="855436" y="595187"/>
                  </a:lnTo>
                  <a:lnTo>
                    <a:pt x="853589" y="607645"/>
                  </a:lnTo>
                  <a:lnTo>
                    <a:pt x="852270" y="617717"/>
                  </a:lnTo>
                  <a:lnTo>
                    <a:pt x="852006" y="624874"/>
                  </a:lnTo>
                  <a:lnTo>
                    <a:pt x="851743" y="627789"/>
                  </a:lnTo>
                  <a:lnTo>
                    <a:pt x="851743" y="631765"/>
                  </a:lnTo>
                  <a:lnTo>
                    <a:pt x="851215" y="635476"/>
                  </a:lnTo>
                  <a:lnTo>
                    <a:pt x="850160" y="638922"/>
                  </a:lnTo>
                  <a:lnTo>
                    <a:pt x="849104" y="642633"/>
                  </a:lnTo>
                  <a:lnTo>
                    <a:pt x="847258" y="645549"/>
                  </a:lnTo>
                  <a:lnTo>
                    <a:pt x="845675" y="648729"/>
                  </a:lnTo>
                  <a:lnTo>
                    <a:pt x="843301" y="651645"/>
                  </a:lnTo>
                  <a:lnTo>
                    <a:pt x="841190" y="654296"/>
                  </a:lnTo>
                  <a:lnTo>
                    <a:pt x="838288" y="656681"/>
                  </a:lnTo>
                  <a:lnTo>
                    <a:pt x="835650" y="658802"/>
                  </a:lnTo>
                  <a:lnTo>
                    <a:pt x="832484" y="660657"/>
                  </a:lnTo>
                  <a:lnTo>
                    <a:pt x="829319" y="662247"/>
                  </a:lnTo>
                  <a:lnTo>
                    <a:pt x="826153" y="663308"/>
                  </a:lnTo>
                  <a:lnTo>
                    <a:pt x="822459" y="664103"/>
                  </a:lnTo>
                  <a:lnTo>
                    <a:pt x="818766" y="664898"/>
                  </a:lnTo>
                  <a:lnTo>
                    <a:pt x="814809" y="665163"/>
                  </a:lnTo>
                  <a:lnTo>
                    <a:pt x="811115" y="664898"/>
                  </a:lnTo>
                  <a:lnTo>
                    <a:pt x="807686" y="664103"/>
                  </a:lnTo>
                  <a:lnTo>
                    <a:pt x="803993" y="663308"/>
                  </a:lnTo>
                  <a:lnTo>
                    <a:pt x="800563" y="662247"/>
                  </a:lnTo>
                  <a:lnTo>
                    <a:pt x="797133" y="660657"/>
                  </a:lnTo>
                  <a:lnTo>
                    <a:pt x="794495" y="658802"/>
                  </a:lnTo>
                  <a:lnTo>
                    <a:pt x="791330" y="656681"/>
                  </a:lnTo>
                  <a:lnTo>
                    <a:pt x="788691" y="654296"/>
                  </a:lnTo>
                  <a:lnTo>
                    <a:pt x="786317" y="651645"/>
                  </a:lnTo>
                  <a:lnTo>
                    <a:pt x="784207" y="648729"/>
                  </a:lnTo>
                  <a:lnTo>
                    <a:pt x="782360" y="645549"/>
                  </a:lnTo>
                  <a:lnTo>
                    <a:pt x="781041" y="642633"/>
                  </a:lnTo>
                  <a:lnTo>
                    <a:pt x="779458" y="638922"/>
                  </a:lnTo>
                  <a:lnTo>
                    <a:pt x="778667" y="635476"/>
                  </a:lnTo>
                  <a:lnTo>
                    <a:pt x="778139" y="631765"/>
                  </a:lnTo>
                  <a:lnTo>
                    <a:pt x="777875" y="627789"/>
                  </a:lnTo>
                  <a:lnTo>
                    <a:pt x="778139" y="623814"/>
                  </a:lnTo>
                  <a:lnTo>
                    <a:pt x="778667" y="613741"/>
                  </a:lnTo>
                  <a:lnTo>
                    <a:pt x="779194" y="606850"/>
                  </a:lnTo>
                  <a:lnTo>
                    <a:pt x="780249" y="598898"/>
                  </a:lnTo>
                  <a:lnTo>
                    <a:pt x="781305" y="590151"/>
                  </a:lnTo>
                  <a:lnTo>
                    <a:pt x="782888" y="580343"/>
                  </a:lnTo>
                  <a:lnTo>
                    <a:pt x="785262" y="569741"/>
                  </a:lnTo>
                  <a:lnTo>
                    <a:pt x="787636" y="558343"/>
                  </a:lnTo>
                  <a:lnTo>
                    <a:pt x="790802" y="546681"/>
                  </a:lnTo>
                  <a:lnTo>
                    <a:pt x="794759" y="534223"/>
                  </a:lnTo>
                  <a:lnTo>
                    <a:pt x="799508" y="521500"/>
                  </a:lnTo>
                  <a:lnTo>
                    <a:pt x="801882" y="515138"/>
                  </a:lnTo>
                  <a:lnTo>
                    <a:pt x="804784" y="508247"/>
                  </a:lnTo>
                  <a:lnTo>
                    <a:pt x="807950" y="501885"/>
                  </a:lnTo>
                  <a:lnTo>
                    <a:pt x="810852" y="495524"/>
                  </a:lnTo>
                  <a:lnTo>
                    <a:pt x="814545" y="488632"/>
                  </a:lnTo>
                  <a:lnTo>
                    <a:pt x="818238" y="482271"/>
                  </a:lnTo>
                  <a:lnTo>
                    <a:pt x="823515" y="473259"/>
                  </a:lnTo>
                  <a:lnTo>
                    <a:pt x="829319" y="464512"/>
                  </a:lnTo>
                  <a:lnTo>
                    <a:pt x="835914" y="456030"/>
                  </a:lnTo>
                  <a:lnTo>
                    <a:pt x="842773" y="447548"/>
                  </a:lnTo>
                  <a:lnTo>
                    <a:pt x="850160" y="439331"/>
                  </a:lnTo>
                  <a:lnTo>
                    <a:pt x="858338" y="431379"/>
                  </a:lnTo>
                  <a:lnTo>
                    <a:pt x="867044" y="423692"/>
                  </a:lnTo>
                  <a:lnTo>
                    <a:pt x="876013" y="416270"/>
                  </a:lnTo>
                  <a:lnTo>
                    <a:pt x="882345" y="411499"/>
                  </a:lnTo>
                  <a:lnTo>
                    <a:pt x="888940" y="406993"/>
                  </a:lnTo>
                  <a:lnTo>
                    <a:pt x="896063" y="402752"/>
                  </a:lnTo>
                  <a:lnTo>
                    <a:pt x="903450" y="398776"/>
                  </a:lnTo>
                  <a:lnTo>
                    <a:pt x="910837" y="395066"/>
                  </a:lnTo>
                  <a:lnTo>
                    <a:pt x="918751" y="391620"/>
                  </a:lnTo>
                  <a:lnTo>
                    <a:pt x="926929" y="388174"/>
                  </a:lnTo>
                  <a:lnTo>
                    <a:pt x="935371" y="384993"/>
                  </a:lnTo>
                  <a:lnTo>
                    <a:pt x="943549" y="382343"/>
                  </a:lnTo>
                  <a:lnTo>
                    <a:pt x="952519" y="379957"/>
                  </a:lnTo>
                  <a:lnTo>
                    <a:pt x="961489" y="377837"/>
                  </a:lnTo>
                  <a:lnTo>
                    <a:pt x="970986" y="375716"/>
                  </a:lnTo>
                  <a:lnTo>
                    <a:pt x="980747" y="374391"/>
                  </a:lnTo>
                  <a:lnTo>
                    <a:pt x="990508" y="373065"/>
                  </a:lnTo>
                  <a:lnTo>
                    <a:pt x="1000533" y="372270"/>
                  </a:lnTo>
                  <a:lnTo>
                    <a:pt x="1010822" y="371475"/>
                  </a:lnTo>
                  <a:close/>
                  <a:moveTo>
                    <a:pt x="1024065" y="303903"/>
                  </a:moveTo>
                  <a:lnTo>
                    <a:pt x="1016128" y="304432"/>
                  </a:lnTo>
                  <a:lnTo>
                    <a:pt x="1001049" y="305490"/>
                  </a:lnTo>
                  <a:lnTo>
                    <a:pt x="997875" y="305754"/>
                  </a:lnTo>
                  <a:lnTo>
                    <a:pt x="990467" y="306548"/>
                  </a:lnTo>
                  <a:lnTo>
                    <a:pt x="983060" y="307606"/>
                  </a:lnTo>
                  <a:lnTo>
                    <a:pt x="975388" y="308928"/>
                  </a:lnTo>
                  <a:lnTo>
                    <a:pt x="968245" y="310251"/>
                  </a:lnTo>
                  <a:lnTo>
                    <a:pt x="960838" y="311573"/>
                  </a:lnTo>
                  <a:lnTo>
                    <a:pt x="953430" y="313424"/>
                  </a:lnTo>
                  <a:lnTo>
                    <a:pt x="946288" y="315276"/>
                  </a:lnTo>
                  <a:lnTo>
                    <a:pt x="938880" y="317392"/>
                  </a:lnTo>
                  <a:lnTo>
                    <a:pt x="915071" y="324269"/>
                  </a:lnTo>
                  <a:lnTo>
                    <a:pt x="915336" y="325591"/>
                  </a:lnTo>
                  <a:lnTo>
                    <a:pt x="904754" y="330088"/>
                  </a:lnTo>
                  <a:lnTo>
                    <a:pt x="893907" y="334584"/>
                  </a:lnTo>
                  <a:lnTo>
                    <a:pt x="883590" y="340138"/>
                  </a:lnTo>
                  <a:lnTo>
                    <a:pt x="873537" y="345428"/>
                  </a:lnTo>
                  <a:lnTo>
                    <a:pt x="863749" y="350983"/>
                  </a:lnTo>
                  <a:lnTo>
                    <a:pt x="853961" y="357066"/>
                  </a:lnTo>
                  <a:lnTo>
                    <a:pt x="844437" y="363678"/>
                  </a:lnTo>
                  <a:lnTo>
                    <a:pt x="835178" y="370291"/>
                  </a:lnTo>
                  <a:lnTo>
                    <a:pt x="826183" y="377432"/>
                  </a:lnTo>
                  <a:lnTo>
                    <a:pt x="817453" y="384573"/>
                  </a:lnTo>
                  <a:lnTo>
                    <a:pt x="808987" y="392508"/>
                  </a:lnTo>
                  <a:lnTo>
                    <a:pt x="800522" y="400443"/>
                  </a:lnTo>
                  <a:lnTo>
                    <a:pt x="792585" y="408642"/>
                  </a:lnTo>
                  <a:lnTo>
                    <a:pt x="785178" y="416841"/>
                  </a:lnTo>
                  <a:lnTo>
                    <a:pt x="777771" y="425570"/>
                  </a:lnTo>
                  <a:lnTo>
                    <a:pt x="770363" y="434562"/>
                  </a:lnTo>
                  <a:lnTo>
                    <a:pt x="762956" y="445407"/>
                  </a:lnTo>
                  <a:lnTo>
                    <a:pt x="755813" y="455986"/>
                  </a:lnTo>
                  <a:lnTo>
                    <a:pt x="748935" y="467095"/>
                  </a:lnTo>
                  <a:lnTo>
                    <a:pt x="742586" y="478468"/>
                  </a:lnTo>
                  <a:lnTo>
                    <a:pt x="736766" y="490106"/>
                  </a:lnTo>
                  <a:lnTo>
                    <a:pt x="731210" y="502008"/>
                  </a:lnTo>
                  <a:lnTo>
                    <a:pt x="726184" y="514439"/>
                  </a:lnTo>
                  <a:lnTo>
                    <a:pt x="721687" y="526606"/>
                  </a:lnTo>
                  <a:lnTo>
                    <a:pt x="717718" y="539302"/>
                  </a:lnTo>
                  <a:lnTo>
                    <a:pt x="714015" y="552262"/>
                  </a:lnTo>
                  <a:lnTo>
                    <a:pt x="710840" y="565222"/>
                  </a:lnTo>
                  <a:lnTo>
                    <a:pt x="708724" y="578447"/>
                  </a:lnTo>
                  <a:lnTo>
                    <a:pt x="706607" y="591936"/>
                  </a:lnTo>
                  <a:lnTo>
                    <a:pt x="705285" y="605689"/>
                  </a:lnTo>
                  <a:lnTo>
                    <a:pt x="704491" y="619443"/>
                  </a:lnTo>
                  <a:lnTo>
                    <a:pt x="704226" y="633197"/>
                  </a:lnTo>
                  <a:lnTo>
                    <a:pt x="704226" y="642983"/>
                  </a:lnTo>
                  <a:lnTo>
                    <a:pt x="704491" y="652769"/>
                  </a:lnTo>
                  <a:lnTo>
                    <a:pt x="705020" y="662026"/>
                  </a:lnTo>
                  <a:lnTo>
                    <a:pt x="705549" y="671284"/>
                  </a:lnTo>
                  <a:lnTo>
                    <a:pt x="706607" y="680541"/>
                  </a:lnTo>
                  <a:lnTo>
                    <a:pt x="707930" y="689269"/>
                  </a:lnTo>
                  <a:lnTo>
                    <a:pt x="708988" y="697998"/>
                  </a:lnTo>
                  <a:lnTo>
                    <a:pt x="710311" y="706461"/>
                  </a:lnTo>
                  <a:lnTo>
                    <a:pt x="712163" y="714661"/>
                  </a:lnTo>
                  <a:lnTo>
                    <a:pt x="713750" y="722595"/>
                  </a:lnTo>
                  <a:lnTo>
                    <a:pt x="715602" y="730266"/>
                  </a:lnTo>
                  <a:lnTo>
                    <a:pt x="717983" y="738200"/>
                  </a:lnTo>
                  <a:lnTo>
                    <a:pt x="720099" y="745342"/>
                  </a:lnTo>
                  <a:lnTo>
                    <a:pt x="722480" y="752748"/>
                  </a:lnTo>
                  <a:lnTo>
                    <a:pt x="724861" y="759624"/>
                  </a:lnTo>
                  <a:lnTo>
                    <a:pt x="727507" y="766766"/>
                  </a:lnTo>
                  <a:lnTo>
                    <a:pt x="731739" y="776816"/>
                  </a:lnTo>
                  <a:lnTo>
                    <a:pt x="736237" y="786338"/>
                  </a:lnTo>
                  <a:lnTo>
                    <a:pt x="740734" y="795595"/>
                  </a:lnTo>
                  <a:lnTo>
                    <a:pt x="745760" y="804324"/>
                  </a:lnTo>
                  <a:lnTo>
                    <a:pt x="750522" y="812788"/>
                  </a:lnTo>
                  <a:lnTo>
                    <a:pt x="755549" y="820987"/>
                  </a:lnTo>
                  <a:lnTo>
                    <a:pt x="760840" y="828922"/>
                  </a:lnTo>
                  <a:lnTo>
                    <a:pt x="766131" y="836327"/>
                  </a:lnTo>
                  <a:lnTo>
                    <a:pt x="771686" y="843469"/>
                  </a:lnTo>
                  <a:lnTo>
                    <a:pt x="776977" y="850346"/>
                  </a:lnTo>
                  <a:lnTo>
                    <a:pt x="782268" y="856958"/>
                  </a:lnTo>
                  <a:lnTo>
                    <a:pt x="787824" y="863041"/>
                  </a:lnTo>
                  <a:lnTo>
                    <a:pt x="798141" y="875208"/>
                  </a:lnTo>
                  <a:lnTo>
                    <a:pt x="808458" y="885788"/>
                  </a:lnTo>
                  <a:lnTo>
                    <a:pt x="826977" y="905096"/>
                  </a:lnTo>
                  <a:lnTo>
                    <a:pt x="834649" y="913824"/>
                  </a:lnTo>
                  <a:lnTo>
                    <a:pt x="841262" y="921759"/>
                  </a:lnTo>
                  <a:lnTo>
                    <a:pt x="844172" y="925726"/>
                  </a:lnTo>
                  <a:lnTo>
                    <a:pt x="846553" y="929165"/>
                  </a:lnTo>
                  <a:lnTo>
                    <a:pt x="848934" y="932338"/>
                  </a:lnTo>
                  <a:lnTo>
                    <a:pt x="850521" y="935512"/>
                  </a:lnTo>
                  <a:lnTo>
                    <a:pt x="851844" y="938686"/>
                  </a:lnTo>
                  <a:lnTo>
                    <a:pt x="852902" y="941067"/>
                  </a:lnTo>
                  <a:lnTo>
                    <a:pt x="853961" y="943976"/>
                  </a:lnTo>
                  <a:lnTo>
                    <a:pt x="854490" y="946092"/>
                  </a:lnTo>
                  <a:lnTo>
                    <a:pt x="856341" y="957994"/>
                  </a:lnTo>
                  <a:lnTo>
                    <a:pt x="857929" y="969896"/>
                  </a:lnTo>
                  <a:lnTo>
                    <a:pt x="858987" y="981799"/>
                  </a:lnTo>
                  <a:lnTo>
                    <a:pt x="859781" y="993436"/>
                  </a:lnTo>
                  <a:lnTo>
                    <a:pt x="860310" y="1003752"/>
                  </a:lnTo>
                  <a:lnTo>
                    <a:pt x="860574" y="1012744"/>
                  </a:lnTo>
                  <a:lnTo>
                    <a:pt x="860574" y="1025176"/>
                  </a:lnTo>
                  <a:lnTo>
                    <a:pt x="860574" y="1026762"/>
                  </a:lnTo>
                  <a:lnTo>
                    <a:pt x="860574" y="1027291"/>
                  </a:lnTo>
                  <a:lnTo>
                    <a:pt x="860574" y="1027556"/>
                  </a:lnTo>
                  <a:lnTo>
                    <a:pt x="860574" y="1027820"/>
                  </a:lnTo>
                  <a:lnTo>
                    <a:pt x="860839" y="1031788"/>
                  </a:lnTo>
                  <a:lnTo>
                    <a:pt x="861103" y="1036020"/>
                  </a:lnTo>
                  <a:lnTo>
                    <a:pt x="861632" y="1039987"/>
                  </a:lnTo>
                  <a:lnTo>
                    <a:pt x="862161" y="1043955"/>
                  </a:lnTo>
                  <a:lnTo>
                    <a:pt x="863220" y="1047922"/>
                  </a:lnTo>
                  <a:lnTo>
                    <a:pt x="864278" y="1051360"/>
                  </a:lnTo>
                  <a:lnTo>
                    <a:pt x="865601" y="1055063"/>
                  </a:lnTo>
                  <a:lnTo>
                    <a:pt x="867188" y="1058766"/>
                  </a:lnTo>
                  <a:lnTo>
                    <a:pt x="868511" y="1062469"/>
                  </a:lnTo>
                  <a:lnTo>
                    <a:pt x="870362" y="1065643"/>
                  </a:lnTo>
                  <a:lnTo>
                    <a:pt x="872479" y="1069081"/>
                  </a:lnTo>
                  <a:lnTo>
                    <a:pt x="874331" y="1072255"/>
                  </a:lnTo>
                  <a:lnTo>
                    <a:pt x="876712" y="1075694"/>
                  </a:lnTo>
                  <a:lnTo>
                    <a:pt x="878828" y="1078339"/>
                  </a:lnTo>
                  <a:lnTo>
                    <a:pt x="881473" y="1081513"/>
                  </a:lnTo>
                  <a:lnTo>
                    <a:pt x="884119" y="1083893"/>
                  </a:lnTo>
                  <a:lnTo>
                    <a:pt x="887029" y="1086802"/>
                  </a:lnTo>
                  <a:lnTo>
                    <a:pt x="889939" y="1089447"/>
                  </a:lnTo>
                  <a:lnTo>
                    <a:pt x="892849" y="1091563"/>
                  </a:lnTo>
                  <a:lnTo>
                    <a:pt x="896024" y="1093944"/>
                  </a:lnTo>
                  <a:lnTo>
                    <a:pt x="899198" y="1095795"/>
                  </a:lnTo>
                  <a:lnTo>
                    <a:pt x="902373" y="1097647"/>
                  </a:lnTo>
                  <a:lnTo>
                    <a:pt x="905812" y="1099763"/>
                  </a:lnTo>
                  <a:lnTo>
                    <a:pt x="909516" y="1101085"/>
                  </a:lnTo>
                  <a:lnTo>
                    <a:pt x="913219" y="1102408"/>
                  </a:lnTo>
                  <a:lnTo>
                    <a:pt x="916658" y="1103994"/>
                  </a:lnTo>
                  <a:lnTo>
                    <a:pt x="920627" y="1105052"/>
                  </a:lnTo>
                  <a:lnTo>
                    <a:pt x="924330" y="1105846"/>
                  </a:lnTo>
                  <a:lnTo>
                    <a:pt x="928298" y="1106375"/>
                  </a:lnTo>
                  <a:lnTo>
                    <a:pt x="932267" y="1106904"/>
                  </a:lnTo>
                  <a:lnTo>
                    <a:pt x="936499" y="1107433"/>
                  </a:lnTo>
                  <a:lnTo>
                    <a:pt x="940468" y="1107697"/>
                  </a:lnTo>
                  <a:lnTo>
                    <a:pt x="1124857" y="1107697"/>
                  </a:lnTo>
                  <a:lnTo>
                    <a:pt x="1129090" y="1107433"/>
                  </a:lnTo>
                  <a:lnTo>
                    <a:pt x="1133058" y="1106904"/>
                  </a:lnTo>
                  <a:lnTo>
                    <a:pt x="1137027" y="1106375"/>
                  </a:lnTo>
                  <a:lnTo>
                    <a:pt x="1140730" y="1105846"/>
                  </a:lnTo>
                  <a:lnTo>
                    <a:pt x="1144699" y="1105052"/>
                  </a:lnTo>
                  <a:lnTo>
                    <a:pt x="1148667" y="1103994"/>
                  </a:lnTo>
                  <a:lnTo>
                    <a:pt x="1152370" y="1102408"/>
                  </a:lnTo>
                  <a:lnTo>
                    <a:pt x="1156074" y="1101085"/>
                  </a:lnTo>
                  <a:lnTo>
                    <a:pt x="1159513" y="1099763"/>
                  </a:lnTo>
                  <a:lnTo>
                    <a:pt x="1162688" y="1097647"/>
                  </a:lnTo>
                  <a:lnTo>
                    <a:pt x="1166127" y="1095795"/>
                  </a:lnTo>
                  <a:lnTo>
                    <a:pt x="1169566" y="1093944"/>
                  </a:lnTo>
                  <a:lnTo>
                    <a:pt x="1172476" y="1091563"/>
                  </a:lnTo>
                  <a:lnTo>
                    <a:pt x="1175651" y="1089447"/>
                  </a:lnTo>
                  <a:lnTo>
                    <a:pt x="1178561" y="1086802"/>
                  </a:lnTo>
                  <a:lnTo>
                    <a:pt x="1181206" y="1083893"/>
                  </a:lnTo>
                  <a:lnTo>
                    <a:pt x="1183852" y="1081248"/>
                  </a:lnTo>
                  <a:lnTo>
                    <a:pt x="1186233" y="1078339"/>
                  </a:lnTo>
                  <a:lnTo>
                    <a:pt x="1188878" y="1075429"/>
                  </a:lnTo>
                  <a:lnTo>
                    <a:pt x="1190994" y="1072255"/>
                  </a:lnTo>
                  <a:lnTo>
                    <a:pt x="1193111" y="1069081"/>
                  </a:lnTo>
                  <a:lnTo>
                    <a:pt x="1194963" y="1065643"/>
                  </a:lnTo>
                  <a:lnTo>
                    <a:pt x="1196814" y="1062469"/>
                  </a:lnTo>
                  <a:lnTo>
                    <a:pt x="1198402" y="1058766"/>
                  </a:lnTo>
                  <a:lnTo>
                    <a:pt x="1199725" y="1055063"/>
                  </a:lnTo>
                  <a:lnTo>
                    <a:pt x="1201047" y="1051360"/>
                  </a:lnTo>
                  <a:lnTo>
                    <a:pt x="1202105" y="1047922"/>
                  </a:lnTo>
                  <a:lnTo>
                    <a:pt x="1202899" y="1043955"/>
                  </a:lnTo>
                  <a:lnTo>
                    <a:pt x="1203693" y="1039987"/>
                  </a:lnTo>
                  <a:lnTo>
                    <a:pt x="1204222" y="1036020"/>
                  </a:lnTo>
                  <a:lnTo>
                    <a:pt x="1204486" y="1031788"/>
                  </a:lnTo>
                  <a:lnTo>
                    <a:pt x="1204486" y="1027820"/>
                  </a:lnTo>
                  <a:lnTo>
                    <a:pt x="1204486" y="1027556"/>
                  </a:lnTo>
                  <a:lnTo>
                    <a:pt x="1204486" y="1027291"/>
                  </a:lnTo>
                  <a:lnTo>
                    <a:pt x="1204486" y="1026762"/>
                  </a:lnTo>
                  <a:lnTo>
                    <a:pt x="1204486" y="1025176"/>
                  </a:lnTo>
                  <a:lnTo>
                    <a:pt x="1204751" y="1013009"/>
                  </a:lnTo>
                  <a:lnTo>
                    <a:pt x="1205280" y="1004016"/>
                  </a:lnTo>
                  <a:lnTo>
                    <a:pt x="1205809" y="993701"/>
                  </a:lnTo>
                  <a:lnTo>
                    <a:pt x="1206338" y="982063"/>
                  </a:lnTo>
                  <a:lnTo>
                    <a:pt x="1207661" y="969896"/>
                  </a:lnTo>
                  <a:lnTo>
                    <a:pt x="1208984" y="957994"/>
                  </a:lnTo>
                  <a:lnTo>
                    <a:pt x="1211100" y="946092"/>
                  </a:lnTo>
                  <a:lnTo>
                    <a:pt x="1211894" y="943183"/>
                  </a:lnTo>
                  <a:lnTo>
                    <a:pt x="1212952" y="939480"/>
                  </a:lnTo>
                  <a:lnTo>
                    <a:pt x="1215068" y="935512"/>
                  </a:lnTo>
                  <a:lnTo>
                    <a:pt x="1217185" y="931280"/>
                  </a:lnTo>
                  <a:lnTo>
                    <a:pt x="1220095" y="927313"/>
                  </a:lnTo>
                  <a:lnTo>
                    <a:pt x="1223005" y="923081"/>
                  </a:lnTo>
                  <a:lnTo>
                    <a:pt x="1226708" y="918585"/>
                  </a:lnTo>
                  <a:lnTo>
                    <a:pt x="1230677" y="913824"/>
                  </a:lnTo>
                  <a:lnTo>
                    <a:pt x="1239936" y="903773"/>
                  </a:lnTo>
                  <a:lnTo>
                    <a:pt x="1250253" y="892929"/>
                  </a:lnTo>
                  <a:lnTo>
                    <a:pt x="1258719" y="883936"/>
                  </a:lnTo>
                  <a:lnTo>
                    <a:pt x="1267713" y="873885"/>
                  </a:lnTo>
                  <a:lnTo>
                    <a:pt x="1276972" y="863570"/>
                  </a:lnTo>
                  <a:lnTo>
                    <a:pt x="1286496" y="852461"/>
                  </a:lnTo>
                  <a:lnTo>
                    <a:pt x="1296020" y="840559"/>
                  </a:lnTo>
                  <a:lnTo>
                    <a:pt x="1300517" y="834211"/>
                  </a:lnTo>
                  <a:lnTo>
                    <a:pt x="1305279" y="827335"/>
                  </a:lnTo>
                  <a:lnTo>
                    <a:pt x="1309776" y="820722"/>
                  </a:lnTo>
                  <a:lnTo>
                    <a:pt x="1314274" y="813581"/>
                  </a:lnTo>
                  <a:lnTo>
                    <a:pt x="1318506" y="806175"/>
                  </a:lnTo>
                  <a:lnTo>
                    <a:pt x="1322739" y="798505"/>
                  </a:lnTo>
                  <a:lnTo>
                    <a:pt x="1326972" y="790570"/>
                  </a:lnTo>
                  <a:lnTo>
                    <a:pt x="1330940" y="782371"/>
                  </a:lnTo>
                  <a:lnTo>
                    <a:pt x="1334908" y="773907"/>
                  </a:lnTo>
                  <a:lnTo>
                    <a:pt x="1338612" y="765179"/>
                  </a:lnTo>
                  <a:lnTo>
                    <a:pt x="1341787" y="755922"/>
                  </a:lnTo>
                  <a:lnTo>
                    <a:pt x="1344961" y="746135"/>
                  </a:lnTo>
                  <a:lnTo>
                    <a:pt x="1347871" y="736614"/>
                  </a:lnTo>
                  <a:lnTo>
                    <a:pt x="1350517" y="726563"/>
                  </a:lnTo>
                  <a:lnTo>
                    <a:pt x="1352898" y="715983"/>
                  </a:lnTo>
                  <a:lnTo>
                    <a:pt x="1355014" y="705403"/>
                  </a:lnTo>
                  <a:lnTo>
                    <a:pt x="1357130" y="694030"/>
                  </a:lnTo>
                  <a:lnTo>
                    <a:pt x="1358453" y="682657"/>
                  </a:lnTo>
                  <a:lnTo>
                    <a:pt x="1359511" y="670755"/>
                  </a:lnTo>
                  <a:lnTo>
                    <a:pt x="1360834" y="658588"/>
                  </a:lnTo>
                  <a:lnTo>
                    <a:pt x="1361099" y="646157"/>
                  </a:lnTo>
                  <a:lnTo>
                    <a:pt x="1361363" y="633197"/>
                  </a:lnTo>
                  <a:lnTo>
                    <a:pt x="1361099" y="619443"/>
                  </a:lnTo>
                  <a:lnTo>
                    <a:pt x="1360041" y="605689"/>
                  </a:lnTo>
                  <a:lnTo>
                    <a:pt x="1358718" y="591936"/>
                  </a:lnTo>
                  <a:lnTo>
                    <a:pt x="1356866" y="578447"/>
                  </a:lnTo>
                  <a:lnTo>
                    <a:pt x="1354220" y="565222"/>
                  </a:lnTo>
                  <a:lnTo>
                    <a:pt x="1351046" y="552262"/>
                  </a:lnTo>
                  <a:lnTo>
                    <a:pt x="1347871" y="539302"/>
                  </a:lnTo>
                  <a:lnTo>
                    <a:pt x="1343639" y="526606"/>
                  </a:lnTo>
                  <a:lnTo>
                    <a:pt x="1339141" y="514439"/>
                  </a:lnTo>
                  <a:lnTo>
                    <a:pt x="1334115" y="502008"/>
                  </a:lnTo>
                  <a:lnTo>
                    <a:pt x="1328824" y="490106"/>
                  </a:lnTo>
                  <a:lnTo>
                    <a:pt x="1322739" y="478468"/>
                  </a:lnTo>
                  <a:lnTo>
                    <a:pt x="1316390" y="467095"/>
                  </a:lnTo>
                  <a:lnTo>
                    <a:pt x="1309512" y="455986"/>
                  </a:lnTo>
                  <a:lnTo>
                    <a:pt x="1302369" y="445407"/>
                  </a:lnTo>
                  <a:lnTo>
                    <a:pt x="1294697" y="434562"/>
                  </a:lnTo>
                  <a:lnTo>
                    <a:pt x="1287819" y="425570"/>
                  </a:lnTo>
                  <a:lnTo>
                    <a:pt x="1280412" y="416841"/>
                  </a:lnTo>
                  <a:lnTo>
                    <a:pt x="1272740" y="408642"/>
                  </a:lnTo>
                  <a:lnTo>
                    <a:pt x="1265068" y="400443"/>
                  </a:lnTo>
                  <a:lnTo>
                    <a:pt x="1256867" y="392508"/>
                  </a:lnTo>
                  <a:lnTo>
                    <a:pt x="1248401" y="384838"/>
                  </a:lnTo>
                  <a:lnTo>
                    <a:pt x="1239671" y="377696"/>
                  </a:lnTo>
                  <a:lnTo>
                    <a:pt x="1230677" y="370555"/>
                  </a:lnTo>
                  <a:lnTo>
                    <a:pt x="1221417" y="363943"/>
                  </a:lnTo>
                  <a:lnTo>
                    <a:pt x="1211894" y="357330"/>
                  </a:lnTo>
                  <a:lnTo>
                    <a:pt x="1202370" y="351247"/>
                  </a:lnTo>
                  <a:lnTo>
                    <a:pt x="1192317" y="345693"/>
                  </a:lnTo>
                  <a:lnTo>
                    <a:pt x="1182000" y="340403"/>
                  </a:lnTo>
                  <a:lnTo>
                    <a:pt x="1171947" y="334848"/>
                  </a:lnTo>
                  <a:lnTo>
                    <a:pt x="1161365" y="330352"/>
                  </a:lnTo>
                  <a:lnTo>
                    <a:pt x="1150783" y="325856"/>
                  </a:lnTo>
                  <a:lnTo>
                    <a:pt x="1151048" y="324269"/>
                  </a:lnTo>
                  <a:lnTo>
                    <a:pt x="1126180" y="317392"/>
                  </a:lnTo>
                  <a:lnTo>
                    <a:pt x="1119302" y="315276"/>
                  </a:lnTo>
                  <a:lnTo>
                    <a:pt x="1111895" y="313424"/>
                  </a:lnTo>
                  <a:lnTo>
                    <a:pt x="1104752" y="311573"/>
                  </a:lnTo>
                  <a:lnTo>
                    <a:pt x="1097345" y="310251"/>
                  </a:lnTo>
                  <a:lnTo>
                    <a:pt x="1089673" y="308928"/>
                  </a:lnTo>
                  <a:lnTo>
                    <a:pt x="1082530" y="307606"/>
                  </a:lnTo>
                  <a:lnTo>
                    <a:pt x="1074858" y="306548"/>
                  </a:lnTo>
                  <a:lnTo>
                    <a:pt x="1067186" y="305754"/>
                  </a:lnTo>
                  <a:lnTo>
                    <a:pt x="1064541" y="305490"/>
                  </a:lnTo>
                  <a:lnTo>
                    <a:pt x="1064276" y="305490"/>
                  </a:lnTo>
                  <a:lnTo>
                    <a:pt x="1049197" y="304432"/>
                  </a:lnTo>
                  <a:lnTo>
                    <a:pt x="1041525" y="303903"/>
                  </a:lnTo>
                  <a:lnTo>
                    <a:pt x="1033588" y="303903"/>
                  </a:lnTo>
                  <a:lnTo>
                    <a:pt x="1032795" y="303903"/>
                  </a:lnTo>
                  <a:lnTo>
                    <a:pt x="1032530" y="303903"/>
                  </a:lnTo>
                  <a:lnTo>
                    <a:pt x="1032001" y="303903"/>
                  </a:lnTo>
                  <a:lnTo>
                    <a:pt x="1024065" y="303903"/>
                  </a:lnTo>
                  <a:close/>
                  <a:moveTo>
                    <a:pt x="1388083" y="226671"/>
                  </a:moveTo>
                  <a:lnTo>
                    <a:pt x="1384643" y="226935"/>
                  </a:lnTo>
                  <a:lnTo>
                    <a:pt x="1381204" y="227464"/>
                  </a:lnTo>
                  <a:lnTo>
                    <a:pt x="1377765" y="228258"/>
                  </a:lnTo>
                  <a:lnTo>
                    <a:pt x="1374591" y="229316"/>
                  </a:lnTo>
                  <a:lnTo>
                    <a:pt x="1371416" y="230903"/>
                  </a:lnTo>
                  <a:lnTo>
                    <a:pt x="1368241" y="232490"/>
                  </a:lnTo>
                  <a:lnTo>
                    <a:pt x="1365596" y="234606"/>
                  </a:lnTo>
                  <a:lnTo>
                    <a:pt x="1362686" y="237250"/>
                  </a:lnTo>
                  <a:lnTo>
                    <a:pt x="1273269" y="326649"/>
                  </a:lnTo>
                  <a:lnTo>
                    <a:pt x="1280147" y="332468"/>
                  </a:lnTo>
                  <a:lnTo>
                    <a:pt x="1286496" y="338551"/>
                  </a:lnTo>
                  <a:lnTo>
                    <a:pt x="1293110" y="344899"/>
                  </a:lnTo>
                  <a:lnTo>
                    <a:pt x="1299195" y="351247"/>
                  </a:lnTo>
                  <a:lnTo>
                    <a:pt x="1305279" y="357859"/>
                  </a:lnTo>
                  <a:lnTo>
                    <a:pt x="1311364" y="364736"/>
                  </a:lnTo>
                  <a:lnTo>
                    <a:pt x="1317184" y="371348"/>
                  </a:lnTo>
                  <a:lnTo>
                    <a:pt x="1322739" y="378490"/>
                  </a:lnTo>
                  <a:lnTo>
                    <a:pt x="1413479" y="288033"/>
                  </a:lnTo>
                  <a:lnTo>
                    <a:pt x="1416125" y="285388"/>
                  </a:lnTo>
                  <a:lnTo>
                    <a:pt x="1417976" y="282479"/>
                  </a:lnTo>
                  <a:lnTo>
                    <a:pt x="1420093" y="279305"/>
                  </a:lnTo>
                  <a:lnTo>
                    <a:pt x="1421416" y="276131"/>
                  </a:lnTo>
                  <a:lnTo>
                    <a:pt x="1422474" y="272957"/>
                  </a:lnTo>
                  <a:lnTo>
                    <a:pt x="1423267" y="269519"/>
                  </a:lnTo>
                  <a:lnTo>
                    <a:pt x="1423797" y="266080"/>
                  </a:lnTo>
                  <a:lnTo>
                    <a:pt x="1423797" y="262642"/>
                  </a:lnTo>
                  <a:lnTo>
                    <a:pt x="1423797" y="259203"/>
                  </a:lnTo>
                  <a:lnTo>
                    <a:pt x="1423267" y="255765"/>
                  </a:lnTo>
                  <a:lnTo>
                    <a:pt x="1422474" y="252327"/>
                  </a:lnTo>
                  <a:lnTo>
                    <a:pt x="1421416" y="249153"/>
                  </a:lnTo>
                  <a:lnTo>
                    <a:pt x="1420093" y="245979"/>
                  </a:lnTo>
                  <a:lnTo>
                    <a:pt x="1417976" y="242805"/>
                  </a:lnTo>
                  <a:lnTo>
                    <a:pt x="1416125" y="240160"/>
                  </a:lnTo>
                  <a:lnTo>
                    <a:pt x="1413479" y="237250"/>
                  </a:lnTo>
                  <a:lnTo>
                    <a:pt x="1410834" y="234606"/>
                  </a:lnTo>
                  <a:lnTo>
                    <a:pt x="1407924" y="232490"/>
                  </a:lnTo>
                  <a:lnTo>
                    <a:pt x="1404749" y="230903"/>
                  </a:lnTo>
                  <a:lnTo>
                    <a:pt x="1401839" y="229316"/>
                  </a:lnTo>
                  <a:lnTo>
                    <a:pt x="1398400" y="228258"/>
                  </a:lnTo>
                  <a:lnTo>
                    <a:pt x="1394961" y="227464"/>
                  </a:lnTo>
                  <a:lnTo>
                    <a:pt x="1391522" y="226935"/>
                  </a:lnTo>
                  <a:lnTo>
                    <a:pt x="1388083" y="226671"/>
                  </a:lnTo>
                  <a:close/>
                  <a:moveTo>
                    <a:pt x="677243" y="226671"/>
                  </a:moveTo>
                  <a:lnTo>
                    <a:pt x="673803" y="226935"/>
                  </a:lnTo>
                  <a:lnTo>
                    <a:pt x="670629" y="227464"/>
                  </a:lnTo>
                  <a:lnTo>
                    <a:pt x="667190" y="228258"/>
                  </a:lnTo>
                  <a:lnTo>
                    <a:pt x="663751" y="229316"/>
                  </a:lnTo>
                  <a:lnTo>
                    <a:pt x="660576" y="230903"/>
                  </a:lnTo>
                  <a:lnTo>
                    <a:pt x="657666" y="232490"/>
                  </a:lnTo>
                  <a:lnTo>
                    <a:pt x="654491" y="234606"/>
                  </a:lnTo>
                  <a:lnTo>
                    <a:pt x="651846" y="237250"/>
                  </a:lnTo>
                  <a:lnTo>
                    <a:pt x="649465" y="240160"/>
                  </a:lnTo>
                  <a:lnTo>
                    <a:pt x="647084" y="242805"/>
                  </a:lnTo>
                  <a:lnTo>
                    <a:pt x="645497" y="245979"/>
                  </a:lnTo>
                  <a:lnTo>
                    <a:pt x="644174" y="249153"/>
                  </a:lnTo>
                  <a:lnTo>
                    <a:pt x="642587" y="252327"/>
                  </a:lnTo>
                  <a:lnTo>
                    <a:pt x="642058" y="255765"/>
                  </a:lnTo>
                  <a:lnTo>
                    <a:pt x="641529" y="259203"/>
                  </a:lnTo>
                  <a:lnTo>
                    <a:pt x="641264" y="262642"/>
                  </a:lnTo>
                  <a:lnTo>
                    <a:pt x="641529" y="266080"/>
                  </a:lnTo>
                  <a:lnTo>
                    <a:pt x="642058" y="269519"/>
                  </a:lnTo>
                  <a:lnTo>
                    <a:pt x="642587" y="272957"/>
                  </a:lnTo>
                  <a:lnTo>
                    <a:pt x="644174" y="276131"/>
                  </a:lnTo>
                  <a:lnTo>
                    <a:pt x="645497" y="279305"/>
                  </a:lnTo>
                  <a:lnTo>
                    <a:pt x="647084" y="282479"/>
                  </a:lnTo>
                  <a:lnTo>
                    <a:pt x="649465" y="285388"/>
                  </a:lnTo>
                  <a:lnTo>
                    <a:pt x="651846" y="288033"/>
                  </a:lnTo>
                  <a:lnTo>
                    <a:pt x="742321" y="378490"/>
                  </a:lnTo>
                  <a:lnTo>
                    <a:pt x="748406" y="371348"/>
                  </a:lnTo>
                  <a:lnTo>
                    <a:pt x="753961" y="364736"/>
                  </a:lnTo>
                  <a:lnTo>
                    <a:pt x="760046" y="357859"/>
                  </a:lnTo>
                  <a:lnTo>
                    <a:pt x="765866" y="351247"/>
                  </a:lnTo>
                  <a:lnTo>
                    <a:pt x="772480" y="344899"/>
                  </a:lnTo>
                  <a:lnTo>
                    <a:pt x="778564" y="338551"/>
                  </a:lnTo>
                  <a:lnTo>
                    <a:pt x="785443" y="332468"/>
                  </a:lnTo>
                  <a:lnTo>
                    <a:pt x="791792" y="326649"/>
                  </a:lnTo>
                  <a:lnTo>
                    <a:pt x="702639" y="237250"/>
                  </a:lnTo>
                  <a:lnTo>
                    <a:pt x="699994" y="234606"/>
                  </a:lnTo>
                  <a:lnTo>
                    <a:pt x="696819" y="232490"/>
                  </a:lnTo>
                  <a:lnTo>
                    <a:pt x="694174" y="230903"/>
                  </a:lnTo>
                  <a:lnTo>
                    <a:pt x="690734" y="229316"/>
                  </a:lnTo>
                  <a:lnTo>
                    <a:pt x="687295" y="228258"/>
                  </a:lnTo>
                  <a:lnTo>
                    <a:pt x="683856" y="227464"/>
                  </a:lnTo>
                  <a:lnTo>
                    <a:pt x="680682" y="226935"/>
                  </a:lnTo>
                  <a:lnTo>
                    <a:pt x="677243" y="226671"/>
                  </a:lnTo>
                  <a:close/>
                  <a:moveTo>
                    <a:pt x="1032795" y="79348"/>
                  </a:moveTo>
                  <a:lnTo>
                    <a:pt x="1029091" y="79877"/>
                  </a:lnTo>
                  <a:lnTo>
                    <a:pt x="1025387" y="80406"/>
                  </a:lnTo>
                  <a:lnTo>
                    <a:pt x="1021948" y="81200"/>
                  </a:lnTo>
                  <a:lnTo>
                    <a:pt x="1018774" y="82257"/>
                  </a:lnTo>
                  <a:lnTo>
                    <a:pt x="1015599" y="83844"/>
                  </a:lnTo>
                  <a:lnTo>
                    <a:pt x="1012425" y="85696"/>
                  </a:lnTo>
                  <a:lnTo>
                    <a:pt x="1010044" y="87547"/>
                  </a:lnTo>
                  <a:lnTo>
                    <a:pt x="1007134" y="90192"/>
                  </a:lnTo>
                  <a:lnTo>
                    <a:pt x="1005017" y="92573"/>
                  </a:lnTo>
                  <a:lnTo>
                    <a:pt x="1002901" y="95482"/>
                  </a:lnTo>
                  <a:lnTo>
                    <a:pt x="1001049" y="98392"/>
                  </a:lnTo>
                  <a:lnTo>
                    <a:pt x="999726" y="101301"/>
                  </a:lnTo>
                  <a:lnTo>
                    <a:pt x="998404" y="104739"/>
                  </a:lnTo>
                  <a:lnTo>
                    <a:pt x="997610" y="108178"/>
                  </a:lnTo>
                  <a:lnTo>
                    <a:pt x="997081" y="111881"/>
                  </a:lnTo>
                  <a:lnTo>
                    <a:pt x="996816" y="115319"/>
                  </a:lnTo>
                  <a:lnTo>
                    <a:pt x="996816" y="236986"/>
                  </a:lnTo>
                  <a:lnTo>
                    <a:pt x="1005546" y="236192"/>
                  </a:lnTo>
                  <a:lnTo>
                    <a:pt x="1014276" y="235664"/>
                  </a:lnTo>
                  <a:lnTo>
                    <a:pt x="1023007" y="235399"/>
                  </a:lnTo>
                  <a:lnTo>
                    <a:pt x="1031737" y="235135"/>
                  </a:lnTo>
                  <a:lnTo>
                    <a:pt x="1032795" y="235135"/>
                  </a:lnTo>
                  <a:lnTo>
                    <a:pt x="1033588" y="235135"/>
                  </a:lnTo>
                  <a:lnTo>
                    <a:pt x="1042583" y="235399"/>
                  </a:lnTo>
                  <a:lnTo>
                    <a:pt x="1051313" y="235664"/>
                  </a:lnTo>
                  <a:lnTo>
                    <a:pt x="1060043" y="236192"/>
                  </a:lnTo>
                  <a:lnTo>
                    <a:pt x="1068773" y="236986"/>
                  </a:lnTo>
                  <a:lnTo>
                    <a:pt x="1068773" y="115319"/>
                  </a:lnTo>
                  <a:lnTo>
                    <a:pt x="1068509" y="111881"/>
                  </a:lnTo>
                  <a:lnTo>
                    <a:pt x="1067715" y="108178"/>
                  </a:lnTo>
                  <a:lnTo>
                    <a:pt x="1066922" y="104739"/>
                  </a:lnTo>
                  <a:lnTo>
                    <a:pt x="1065863" y="101301"/>
                  </a:lnTo>
                  <a:lnTo>
                    <a:pt x="1064276" y="98392"/>
                  </a:lnTo>
                  <a:lnTo>
                    <a:pt x="1062424" y="95482"/>
                  </a:lnTo>
                  <a:lnTo>
                    <a:pt x="1060308" y="92573"/>
                  </a:lnTo>
                  <a:lnTo>
                    <a:pt x="1057927" y="90192"/>
                  </a:lnTo>
                  <a:lnTo>
                    <a:pt x="1055546" y="87547"/>
                  </a:lnTo>
                  <a:lnTo>
                    <a:pt x="1052636" y="85696"/>
                  </a:lnTo>
                  <a:lnTo>
                    <a:pt x="1049990" y="83844"/>
                  </a:lnTo>
                  <a:lnTo>
                    <a:pt x="1046816" y="82257"/>
                  </a:lnTo>
                  <a:lnTo>
                    <a:pt x="1043377" y="81200"/>
                  </a:lnTo>
                  <a:lnTo>
                    <a:pt x="1039938" y="80406"/>
                  </a:lnTo>
                  <a:lnTo>
                    <a:pt x="1036498" y="79877"/>
                  </a:lnTo>
                  <a:lnTo>
                    <a:pt x="1032795" y="79348"/>
                  </a:lnTo>
                  <a:close/>
                  <a:moveTo>
                    <a:pt x="986234" y="0"/>
                  </a:moveTo>
                  <a:lnTo>
                    <a:pt x="1012954" y="265"/>
                  </a:lnTo>
                  <a:lnTo>
                    <a:pt x="1039938" y="1058"/>
                  </a:lnTo>
                  <a:lnTo>
                    <a:pt x="1066922" y="2381"/>
                  </a:lnTo>
                  <a:lnTo>
                    <a:pt x="1093641" y="4232"/>
                  </a:lnTo>
                  <a:lnTo>
                    <a:pt x="1120096" y="6612"/>
                  </a:lnTo>
                  <a:lnTo>
                    <a:pt x="1146286" y="8993"/>
                  </a:lnTo>
                  <a:lnTo>
                    <a:pt x="1172212" y="12431"/>
                  </a:lnTo>
                  <a:lnTo>
                    <a:pt x="1198137" y="16134"/>
                  </a:lnTo>
                  <a:lnTo>
                    <a:pt x="1223798" y="20366"/>
                  </a:lnTo>
                  <a:lnTo>
                    <a:pt x="1248930" y="25127"/>
                  </a:lnTo>
                  <a:lnTo>
                    <a:pt x="1274327" y="30417"/>
                  </a:lnTo>
                  <a:lnTo>
                    <a:pt x="1298930" y="35971"/>
                  </a:lnTo>
                  <a:lnTo>
                    <a:pt x="1323268" y="42055"/>
                  </a:lnTo>
                  <a:lnTo>
                    <a:pt x="1347871" y="48931"/>
                  </a:lnTo>
                  <a:lnTo>
                    <a:pt x="1371681" y="56073"/>
                  </a:lnTo>
                  <a:lnTo>
                    <a:pt x="1395225" y="64007"/>
                  </a:lnTo>
                  <a:lnTo>
                    <a:pt x="1418506" y="72207"/>
                  </a:lnTo>
                  <a:lnTo>
                    <a:pt x="1441521" y="80935"/>
                  </a:lnTo>
                  <a:lnTo>
                    <a:pt x="1464272" y="90192"/>
                  </a:lnTo>
                  <a:lnTo>
                    <a:pt x="1486494" y="99979"/>
                  </a:lnTo>
                  <a:lnTo>
                    <a:pt x="1508716" y="110029"/>
                  </a:lnTo>
                  <a:lnTo>
                    <a:pt x="1530145" y="120873"/>
                  </a:lnTo>
                  <a:lnTo>
                    <a:pt x="1551309" y="131982"/>
                  </a:lnTo>
                  <a:lnTo>
                    <a:pt x="1572208" y="143884"/>
                  </a:lnTo>
                  <a:lnTo>
                    <a:pt x="1592313" y="156051"/>
                  </a:lnTo>
                  <a:lnTo>
                    <a:pt x="1612684" y="168747"/>
                  </a:lnTo>
                  <a:lnTo>
                    <a:pt x="1631996" y="181971"/>
                  </a:lnTo>
                  <a:lnTo>
                    <a:pt x="1651043" y="195725"/>
                  </a:lnTo>
                  <a:lnTo>
                    <a:pt x="1660567" y="202602"/>
                  </a:lnTo>
                  <a:lnTo>
                    <a:pt x="1669826" y="210008"/>
                  </a:lnTo>
                  <a:lnTo>
                    <a:pt x="1678821" y="217413"/>
                  </a:lnTo>
                  <a:lnTo>
                    <a:pt x="1687815" y="224819"/>
                  </a:lnTo>
                  <a:lnTo>
                    <a:pt x="1696810" y="232225"/>
                  </a:lnTo>
                  <a:lnTo>
                    <a:pt x="1705804" y="240160"/>
                  </a:lnTo>
                  <a:lnTo>
                    <a:pt x="1714535" y="247830"/>
                  </a:lnTo>
                  <a:lnTo>
                    <a:pt x="1723000" y="255765"/>
                  </a:lnTo>
                  <a:lnTo>
                    <a:pt x="1731466" y="263964"/>
                  </a:lnTo>
                  <a:lnTo>
                    <a:pt x="1739931" y="272164"/>
                  </a:lnTo>
                  <a:lnTo>
                    <a:pt x="1747868" y="280098"/>
                  </a:lnTo>
                  <a:lnTo>
                    <a:pt x="1756069" y="288827"/>
                  </a:lnTo>
                  <a:lnTo>
                    <a:pt x="1764005" y="297290"/>
                  </a:lnTo>
                  <a:lnTo>
                    <a:pt x="1771941" y="306019"/>
                  </a:lnTo>
                  <a:lnTo>
                    <a:pt x="1779349" y="314747"/>
                  </a:lnTo>
                  <a:lnTo>
                    <a:pt x="1787021" y="323740"/>
                  </a:lnTo>
                  <a:lnTo>
                    <a:pt x="1794163" y="332997"/>
                  </a:lnTo>
                  <a:lnTo>
                    <a:pt x="1801571" y="341990"/>
                  </a:lnTo>
                  <a:lnTo>
                    <a:pt x="1808714" y="351512"/>
                  </a:lnTo>
                  <a:lnTo>
                    <a:pt x="1815592" y="360769"/>
                  </a:lnTo>
                  <a:lnTo>
                    <a:pt x="1822735" y="370291"/>
                  </a:lnTo>
                  <a:lnTo>
                    <a:pt x="1829348" y="380077"/>
                  </a:lnTo>
                  <a:lnTo>
                    <a:pt x="1835962" y="389863"/>
                  </a:lnTo>
                  <a:lnTo>
                    <a:pt x="1842311" y="399914"/>
                  </a:lnTo>
                  <a:lnTo>
                    <a:pt x="1848396" y="409964"/>
                  </a:lnTo>
                  <a:lnTo>
                    <a:pt x="1854745" y="420280"/>
                  </a:lnTo>
                  <a:lnTo>
                    <a:pt x="1860830" y="430330"/>
                  </a:lnTo>
                  <a:lnTo>
                    <a:pt x="1866385" y="441175"/>
                  </a:lnTo>
                  <a:lnTo>
                    <a:pt x="1872470" y="451490"/>
                  </a:lnTo>
                  <a:lnTo>
                    <a:pt x="1877761" y="462070"/>
                  </a:lnTo>
                  <a:lnTo>
                    <a:pt x="1883316" y="473178"/>
                  </a:lnTo>
                  <a:lnTo>
                    <a:pt x="1888342" y="484023"/>
                  </a:lnTo>
                  <a:lnTo>
                    <a:pt x="1893369" y="495396"/>
                  </a:lnTo>
                  <a:lnTo>
                    <a:pt x="1898395" y="506240"/>
                  </a:lnTo>
                  <a:lnTo>
                    <a:pt x="1903157" y="517613"/>
                  </a:lnTo>
                  <a:lnTo>
                    <a:pt x="1907654" y="529251"/>
                  </a:lnTo>
                  <a:lnTo>
                    <a:pt x="1912152" y="540624"/>
                  </a:lnTo>
                  <a:lnTo>
                    <a:pt x="1916385" y="552526"/>
                  </a:lnTo>
                  <a:lnTo>
                    <a:pt x="1920617" y="564428"/>
                  </a:lnTo>
                  <a:lnTo>
                    <a:pt x="1924586" y="576331"/>
                  </a:lnTo>
                  <a:lnTo>
                    <a:pt x="1928289" y="588497"/>
                  </a:lnTo>
                  <a:lnTo>
                    <a:pt x="1931993" y="600664"/>
                  </a:lnTo>
                  <a:lnTo>
                    <a:pt x="1935432" y="612831"/>
                  </a:lnTo>
                  <a:lnTo>
                    <a:pt x="1938607" y="625526"/>
                  </a:lnTo>
                  <a:lnTo>
                    <a:pt x="1941781" y="637958"/>
                  </a:lnTo>
                  <a:lnTo>
                    <a:pt x="1944691" y="650918"/>
                  </a:lnTo>
                  <a:lnTo>
                    <a:pt x="1947337" y="663613"/>
                  </a:lnTo>
                  <a:lnTo>
                    <a:pt x="1950247" y="676574"/>
                  </a:lnTo>
                  <a:lnTo>
                    <a:pt x="1952363" y="689798"/>
                  </a:lnTo>
                  <a:lnTo>
                    <a:pt x="1954744" y="703023"/>
                  </a:lnTo>
                  <a:lnTo>
                    <a:pt x="1956596" y="716248"/>
                  </a:lnTo>
                  <a:lnTo>
                    <a:pt x="1958448" y="729737"/>
                  </a:lnTo>
                  <a:lnTo>
                    <a:pt x="1960299" y="743490"/>
                  </a:lnTo>
                  <a:lnTo>
                    <a:pt x="1961622" y="757244"/>
                  </a:lnTo>
                  <a:lnTo>
                    <a:pt x="1962945" y="770998"/>
                  </a:lnTo>
                  <a:lnTo>
                    <a:pt x="1964268" y="785016"/>
                  </a:lnTo>
                  <a:lnTo>
                    <a:pt x="1965061" y="799034"/>
                  </a:lnTo>
                  <a:lnTo>
                    <a:pt x="1965855" y="813317"/>
                  </a:lnTo>
                  <a:lnTo>
                    <a:pt x="1966384" y="827599"/>
                  </a:lnTo>
                  <a:lnTo>
                    <a:pt x="1966649" y="842411"/>
                  </a:lnTo>
                  <a:lnTo>
                    <a:pt x="1966913" y="856958"/>
                  </a:lnTo>
                  <a:lnTo>
                    <a:pt x="1966913" y="871769"/>
                  </a:lnTo>
                  <a:lnTo>
                    <a:pt x="1966649" y="886581"/>
                  </a:lnTo>
                  <a:lnTo>
                    <a:pt x="1966120" y="901393"/>
                  </a:lnTo>
                  <a:lnTo>
                    <a:pt x="1965590" y="916733"/>
                  </a:lnTo>
                  <a:lnTo>
                    <a:pt x="1964797" y="931809"/>
                  </a:lnTo>
                  <a:lnTo>
                    <a:pt x="1964003" y="947150"/>
                  </a:lnTo>
                  <a:lnTo>
                    <a:pt x="1962416" y="962755"/>
                  </a:lnTo>
                  <a:lnTo>
                    <a:pt x="1961093" y="978360"/>
                  </a:lnTo>
                  <a:lnTo>
                    <a:pt x="1959506" y="994230"/>
                  </a:lnTo>
                  <a:lnTo>
                    <a:pt x="1957654" y="1010099"/>
                  </a:lnTo>
                  <a:lnTo>
                    <a:pt x="1955802" y="1026233"/>
                  </a:lnTo>
                  <a:lnTo>
                    <a:pt x="1953950" y="1038929"/>
                  </a:lnTo>
                  <a:lnTo>
                    <a:pt x="1952363" y="1051360"/>
                  </a:lnTo>
                  <a:lnTo>
                    <a:pt x="1950247" y="1064056"/>
                  </a:lnTo>
                  <a:lnTo>
                    <a:pt x="1947866" y="1076752"/>
                  </a:lnTo>
                  <a:lnTo>
                    <a:pt x="1944956" y="1089447"/>
                  </a:lnTo>
                  <a:lnTo>
                    <a:pt x="1942046" y="1101879"/>
                  </a:lnTo>
                  <a:lnTo>
                    <a:pt x="1938607" y="1114574"/>
                  </a:lnTo>
                  <a:lnTo>
                    <a:pt x="1935167" y="1127005"/>
                  </a:lnTo>
                  <a:lnTo>
                    <a:pt x="1931199" y="1139701"/>
                  </a:lnTo>
                  <a:lnTo>
                    <a:pt x="1927231" y="1152132"/>
                  </a:lnTo>
                  <a:lnTo>
                    <a:pt x="1922998" y="1164828"/>
                  </a:lnTo>
                  <a:lnTo>
                    <a:pt x="1918501" y="1177524"/>
                  </a:lnTo>
                  <a:lnTo>
                    <a:pt x="1913210" y="1189955"/>
                  </a:lnTo>
                  <a:lnTo>
                    <a:pt x="1908448" y="1202386"/>
                  </a:lnTo>
                  <a:lnTo>
                    <a:pt x="1903157" y="1214817"/>
                  </a:lnTo>
                  <a:lnTo>
                    <a:pt x="1897866" y="1227513"/>
                  </a:lnTo>
                  <a:lnTo>
                    <a:pt x="1892311" y="1239944"/>
                  </a:lnTo>
                  <a:lnTo>
                    <a:pt x="1886491" y="1252111"/>
                  </a:lnTo>
                  <a:lnTo>
                    <a:pt x="1880142" y="1264806"/>
                  </a:lnTo>
                  <a:lnTo>
                    <a:pt x="1874321" y="1276973"/>
                  </a:lnTo>
                  <a:lnTo>
                    <a:pt x="1861359" y="1301571"/>
                  </a:lnTo>
                  <a:lnTo>
                    <a:pt x="1847867" y="1325904"/>
                  </a:lnTo>
                  <a:lnTo>
                    <a:pt x="1834110" y="1350238"/>
                  </a:lnTo>
                  <a:lnTo>
                    <a:pt x="1819825" y="1374306"/>
                  </a:lnTo>
                  <a:lnTo>
                    <a:pt x="1805274" y="1397846"/>
                  </a:lnTo>
                  <a:lnTo>
                    <a:pt x="1790195" y="1421386"/>
                  </a:lnTo>
                  <a:lnTo>
                    <a:pt x="1774851" y="1444662"/>
                  </a:lnTo>
                  <a:lnTo>
                    <a:pt x="1759772" y="1467673"/>
                  </a:lnTo>
                  <a:lnTo>
                    <a:pt x="1744164" y="1490154"/>
                  </a:lnTo>
                  <a:lnTo>
                    <a:pt x="1728820" y="1512636"/>
                  </a:lnTo>
                  <a:lnTo>
                    <a:pt x="1697868" y="1556278"/>
                  </a:lnTo>
                  <a:lnTo>
                    <a:pt x="1667974" y="1598332"/>
                  </a:lnTo>
                  <a:lnTo>
                    <a:pt x="1639403" y="1638535"/>
                  </a:lnTo>
                  <a:lnTo>
                    <a:pt x="1625647" y="1658108"/>
                  </a:lnTo>
                  <a:lnTo>
                    <a:pt x="1612419" y="1676887"/>
                  </a:lnTo>
                  <a:lnTo>
                    <a:pt x="1599985" y="1695401"/>
                  </a:lnTo>
                  <a:lnTo>
                    <a:pt x="1587816" y="1713387"/>
                  </a:lnTo>
                  <a:lnTo>
                    <a:pt x="1576705" y="1730843"/>
                  </a:lnTo>
                  <a:lnTo>
                    <a:pt x="1566388" y="1748035"/>
                  </a:lnTo>
                  <a:lnTo>
                    <a:pt x="1607393" y="2062253"/>
                  </a:lnTo>
                  <a:lnTo>
                    <a:pt x="1556070" y="2077329"/>
                  </a:lnTo>
                  <a:lnTo>
                    <a:pt x="1479087" y="2100605"/>
                  </a:lnTo>
                  <a:lnTo>
                    <a:pt x="1371681" y="2133931"/>
                  </a:lnTo>
                  <a:lnTo>
                    <a:pt x="1245491" y="2173076"/>
                  </a:lnTo>
                  <a:lnTo>
                    <a:pt x="1113217" y="2214601"/>
                  </a:lnTo>
                  <a:lnTo>
                    <a:pt x="986499" y="2254804"/>
                  </a:lnTo>
                  <a:lnTo>
                    <a:pt x="877241" y="2289188"/>
                  </a:lnTo>
                  <a:lnTo>
                    <a:pt x="797347" y="2314844"/>
                  </a:lnTo>
                  <a:lnTo>
                    <a:pt x="772480" y="2323043"/>
                  </a:lnTo>
                  <a:lnTo>
                    <a:pt x="759252" y="2327275"/>
                  </a:lnTo>
                  <a:lnTo>
                    <a:pt x="710046" y="2094521"/>
                  </a:lnTo>
                  <a:lnTo>
                    <a:pt x="701846" y="2097431"/>
                  </a:lnTo>
                  <a:lnTo>
                    <a:pt x="680153" y="2105630"/>
                  </a:lnTo>
                  <a:lnTo>
                    <a:pt x="664544" y="2110920"/>
                  </a:lnTo>
                  <a:lnTo>
                    <a:pt x="646820" y="2117003"/>
                  </a:lnTo>
                  <a:lnTo>
                    <a:pt x="626978" y="2123351"/>
                  </a:lnTo>
                  <a:lnTo>
                    <a:pt x="605550" y="2129699"/>
                  </a:lnTo>
                  <a:lnTo>
                    <a:pt x="582799" y="2136576"/>
                  </a:lnTo>
                  <a:lnTo>
                    <a:pt x="559254" y="2142923"/>
                  </a:lnTo>
                  <a:lnTo>
                    <a:pt x="535180" y="2149007"/>
                  </a:lnTo>
                  <a:lnTo>
                    <a:pt x="523011" y="2151652"/>
                  </a:lnTo>
                  <a:lnTo>
                    <a:pt x="511107" y="2154297"/>
                  </a:lnTo>
                  <a:lnTo>
                    <a:pt x="498937" y="2156413"/>
                  </a:lnTo>
                  <a:lnTo>
                    <a:pt x="486768" y="2158793"/>
                  </a:lnTo>
                  <a:lnTo>
                    <a:pt x="475128" y="2160644"/>
                  </a:lnTo>
                  <a:lnTo>
                    <a:pt x="463488" y="2162496"/>
                  </a:lnTo>
                  <a:lnTo>
                    <a:pt x="452112" y="2163554"/>
                  </a:lnTo>
                  <a:lnTo>
                    <a:pt x="441001" y="2164612"/>
                  </a:lnTo>
                  <a:lnTo>
                    <a:pt x="430419" y="2165141"/>
                  </a:lnTo>
                  <a:lnTo>
                    <a:pt x="420102" y="2165141"/>
                  </a:lnTo>
                  <a:lnTo>
                    <a:pt x="410049" y="2164876"/>
                  </a:lnTo>
                  <a:lnTo>
                    <a:pt x="400261" y="2164083"/>
                  </a:lnTo>
                  <a:lnTo>
                    <a:pt x="391002" y="2162760"/>
                  </a:lnTo>
                  <a:lnTo>
                    <a:pt x="382272" y="2160644"/>
                  </a:lnTo>
                  <a:lnTo>
                    <a:pt x="373806" y="2158264"/>
                  </a:lnTo>
                  <a:lnTo>
                    <a:pt x="365870" y="2155355"/>
                  </a:lnTo>
                  <a:lnTo>
                    <a:pt x="357933" y="2151916"/>
                  </a:lnTo>
                  <a:lnTo>
                    <a:pt x="350790" y="2148213"/>
                  </a:lnTo>
                  <a:lnTo>
                    <a:pt x="343648" y="2144246"/>
                  </a:lnTo>
                  <a:lnTo>
                    <a:pt x="337034" y="2139749"/>
                  </a:lnTo>
                  <a:lnTo>
                    <a:pt x="330685" y="2135253"/>
                  </a:lnTo>
                  <a:lnTo>
                    <a:pt x="324600" y="2129963"/>
                  </a:lnTo>
                  <a:lnTo>
                    <a:pt x="319045" y="2124938"/>
                  </a:lnTo>
                  <a:lnTo>
                    <a:pt x="313489" y="2119384"/>
                  </a:lnTo>
                  <a:lnTo>
                    <a:pt x="308463" y="2114094"/>
                  </a:lnTo>
                  <a:lnTo>
                    <a:pt x="303966" y="2108539"/>
                  </a:lnTo>
                  <a:lnTo>
                    <a:pt x="299468" y="2102456"/>
                  </a:lnTo>
                  <a:lnTo>
                    <a:pt x="295500" y="2096902"/>
                  </a:lnTo>
                  <a:lnTo>
                    <a:pt x="291796" y="2091083"/>
                  </a:lnTo>
                  <a:lnTo>
                    <a:pt x="288357" y="2085264"/>
                  </a:lnTo>
                  <a:lnTo>
                    <a:pt x="285183" y="2079445"/>
                  </a:lnTo>
                  <a:lnTo>
                    <a:pt x="282537" y="2073891"/>
                  </a:lnTo>
                  <a:lnTo>
                    <a:pt x="279892" y="2068336"/>
                  </a:lnTo>
                  <a:lnTo>
                    <a:pt x="277511" y="2062782"/>
                  </a:lnTo>
                  <a:lnTo>
                    <a:pt x="275394" y="2057757"/>
                  </a:lnTo>
                  <a:lnTo>
                    <a:pt x="273807" y="2052467"/>
                  </a:lnTo>
                  <a:lnTo>
                    <a:pt x="272220" y="2047706"/>
                  </a:lnTo>
                  <a:lnTo>
                    <a:pt x="271162" y="2042945"/>
                  </a:lnTo>
                  <a:lnTo>
                    <a:pt x="270103" y="2038713"/>
                  </a:lnTo>
                  <a:lnTo>
                    <a:pt x="269574" y="2035275"/>
                  </a:lnTo>
                  <a:lnTo>
                    <a:pt x="269310" y="2031572"/>
                  </a:lnTo>
                  <a:lnTo>
                    <a:pt x="269045" y="2028398"/>
                  </a:lnTo>
                  <a:lnTo>
                    <a:pt x="269045" y="2025489"/>
                  </a:lnTo>
                  <a:lnTo>
                    <a:pt x="269310" y="2022050"/>
                  </a:lnTo>
                  <a:lnTo>
                    <a:pt x="270632" y="2013851"/>
                  </a:lnTo>
                  <a:lnTo>
                    <a:pt x="272484" y="2004329"/>
                  </a:lnTo>
                  <a:lnTo>
                    <a:pt x="274865" y="1993749"/>
                  </a:lnTo>
                  <a:lnTo>
                    <a:pt x="280156" y="1969680"/>
                  </a:lnTo>
                  <a:lnTo>
                    <a:pt x="282802" y="1957249"/>
                  </a:lnTo>
                  <a:lnTo>
                    <a:pt x="284918" y="1944289"/>
                  </a:lnTo>
                  <a:lnTo>
                    <a:pt x="285712" y="1937677"/>
                  </a:lnTo>
                  <a:lnTo>
                    <a:pt x="286770" y="1931329"/>
                  </a:lnTo>
                  <a:lnTo>
                    <a:pt x="287034" y="1924981"/>
                  </a:lnTo>
                  <a:lnTo>
                    <a:pt x="287299" y="1918633"/>
                  </a:lnTo>
                  <a:lnTo>
                    <a:pt x="287564" y="1912285"/>
                  </a:lnTo>
                  <a:lnTo>
                    <a:pt x="287299" y="1906202"/>
                  </a:lnTo>
                  <a:lnTo>
                    <a:pt x="286770" y="1900383"/>
                  </a:lnTo>
                  <a:lnTo>
                    <a:pt x="285712" y="1894564"/>
                  </a:lnTo>
                  <a:lnTo>
                    <a:pt x="284654" y="1889010"/>
                  </a:lnTo>
                  <a:lnTo>
                    <a:pt x="283066" y="1883985"/>
                  </a:lnTo>
                  <a:lnTo>
                    <a:pt x="280950" y="1878695"/>
                  </a:lnTo>
                  <a:lnTo>
                    <a:pt x="278569" y="1873934"/>
                  </a:lnTo>
                  <a:lnTo>
                    <a:pt x="275659" y="1869438"/>
                  </a:lnTo>
                  <a:lnTo>
                    <a:pt x="272220" y="1865735"/>
                  </a:lnTo>
                  <a:lnTo>
                    <a:pt x="268781" y="1862032"/>
                  </a:lnTo>
                  <a:lnTo>
                    <a:pt x="264283" y="1858593"/>
                  </a:lnTo>
                  <a:lnTo>
                    <a:pt x="235712" y="1840343"/>
                  </a:lnTo>
                  <a:lnTo>
                    <a:pt x="215077" y="1826854"/>
                  </a:lnTo>
                  <a:lnTo>
                    <a:pt x="198146" y="1816274"/>
                  </a:lnTo>
                  <a:lnTo>
                    <a:pt x="194443" y="1807017"/>
                  </a:lnTo>
                  <a:lnTo>
                    <a:pt x="191004" y="1797231"/>
                  </a:lnTo>
                  <a:lnTo>
                    <a:pt x="187300" y="1785064"/>
                  </a:lnTo>
                  <a:lnTo>
                    <a:pt x="185448" y="1778981"/>
                  </a:lnTo>
                  <a:lnTo>
                    <a:pt x="184125" y="1772369"/>
                  </a:lnTo>
                  <a:lnTo>
                    <a:pt x="182803" y="1766285"/>
                  </a:lnTo>
                  <a:lnTo>
                    <a:pt x="182009" y="1759937"/>
                  </a:lnTo>
                  <a:lnTo>
                    <a:pt x="181744" y="1754383"/>
                  </a:lnTo>
                  <a:lnTo>
                    <a:pt x="181744" y="1749093"/>
                  </a:lnTo>
                  <a:lnTo>
                    <a:pt x="182009" y="1746977"/>
                  </a:lnTo>
                  <a:lnTo>
                    <a:pt x="182538" y="1744597"/>
                  </a:lnTo>
                  <a:lnTo>
                    <a:pt x="183067" y="1742745"/>
                  </a:lnTo>
                  <a:lnTo>
                    <a:pt x="183861" y="1740629"/>
                  </a:lnTo>
                  <a:lnTo>
                    <a:pt x="186242" y="1737191"/>
                  </a:lnTo>
                  <a:lnTo>
                    <a:pt x="188623" y="1734017"/>
                  </a:lnTo>
                  <a:lnTo>
                    <a:pt x="191797" y="1730579"/>
                  </a:lnTo>
                  <a:lnTo>
                    <a:pt x="194707" y="1727140"/>
                  </a:lnTo>
                  <a:lnTo>
                    <a:pt x="201586" y="1720792"/>
                  </a:lnTo>
                  <a:lnTo>
                    <a:pt x="208199" y="1714445"/>
                  </a:lnTo>
                  <a:lnTo>
                    <a:pt x="214548" y="1709155"/>
                  </a:lnTo>
                  <a:lnTo>
                    <a:pt x="219310" y="1704394"/>
                  </a:lnTo>
                  <a:lnTo>
                    <a:pt x="220897" y="1702542"/>
                  </a:lnTo>
                  <a:lnTo>
                    <a:pt x="221691" y="1700691"/>
                  </a:lnTo>
                  <a:lnTo>
                    <a:pt x="222220" y="1699369"/>
                  </a:lnTo>
                  <a:lnTo>
                    <a:pt x="221956" y="1698840"/>
                  </a:lnTo>
                  <a:lnTo>
                    <a:pt x="221691" y="1698311"/>
                  </a:lnTo>
                  <a:lnTo>
                    <a:pt x="220104" y="1697253"/>
                  </a:lnTo>
                  <a:lnTo>
                    <a:pt x="216929" y="1695666"/>
                  </a:lnTo>
                  <a:lnTo>
                    <a:pt x="207141" y="1691169"/>
                  </a:lnTo>
                  <a:lnTo>
                    <a:pt x="193914" y="1686144"/>
                  </a:lnTo>
                  <a:lnTo>
                    <a:pt x="178834" y="1680061"/>
                  </a:lnTo>
                  <a:lnTo>
                    <a:pt x="163491" y="1674242"/>
                  </a:lnTo>
                  <a:lnTo>
                    <a:pt x="148940" y="1668158"/>
                  </a:lnTo>
                  <a:lnTo>
                    <a:pt x="137300" y="1663133"/>
                  </a:lnTo>
                  <a:lnTo>
                    <a:pt x="132803" y="1661282"/>
                  </a:lnTo>
                  <a:lnTo>
                    <a:pt x="129628" y="1659166"/>
                  </a:lnTo>
                  <a:lnTo>
                    <a:pt x="128570" y="1658372"/>
                  </a:lnTo>
                  <a:lnTo>
                    <a:pt x="127248" y="1657314"/>
                  </a:lnTo>
                  <a:lnTo>
                    <a:pt x="124602" y="1654140"/>
                  </a:lnTo>
                  <a:lnTo>
                    <a:pt x="122221" y="1649908"/>
                  </a:lnTo>
                  <a:lnTo>
                    <a:pt x="119576" y="1645147"/>
                  </a:lnTo>
                  <a:lnTo>
                    <a:pt x="116930" y="1639593"/>
                  </a:lnTo>
                  <a:lnTo>
                    <a:pt x="115078" y="1633774"/>
                  </a:lnTo>
                  <a:lnTo>
                    <a:pt x="112697" y="1627162"/>
                  </a:lnTo>
                  <a:lnTo>
                    <a:pt x="111375" y="1620814"/>
                  </a:lnTo>
                  <a:lnTo>
                    <a:pt x="110052" y="1613937"/>
                  </a:lnTo>
                  <a:lnTo>
                    <a:pt x="109258" y="1607589"/>
                  </a:lnTo>
                  <a:lnTo>
                    <a:pt x="108994" y="1601506"/>
                  </a:lnTo>
                  <a:lnTo>
                    <a:pt x="109258" y="1595158"/>
                  </a:lnTo>
                  <a:lnTo>
                    <a:pt x="109523" y="1592513"/>
                  </a:lnTo>
                  <a:lnTo>
                    <a:pt x="110052" y="1589868"/>
                  </a:lnTo>
                  <a:lnTo>
                    <a:pt x="110846" y="1587488"/>
                  </a:lnTo>
                  <a:lnTo>
                    <a:pt x="111639" y="1585107"/>
                  </a:lnTo>
                  <a:lnTo>
                    <a:pt x="112697" y="1582992"/>
                  </a:lnTo>
                  <a:lnTo>
                    <a:pt x="114285" y="1581140"/>
                  </a:lnTo>
                  <a:lnTo>
                    <a:pt x="115607" y="1579553"/>
                  </a:lnTo>
                  <a:lnTo>
                    <a:pt x="117195" y="1578231"/>
                  </a:lnTo>
                  <a:lnTo>
                    <a:pt x="120898" y="1575321"/>
                  </a:lnTo>
                  <a:lnTo>
                    <a:pt x="124338" y="1572412"/>
                  </a:lnTo>
                  <a:lnTo>
                    <a:pt x="127512" y="1569502"/>
                  </a:lnTo>
                  <a:lnTo>
                    <a:pt x="130158" y="1566328"/>
                  </a:lnTo>
                  <a:lnTo>
                    <a:pt x="132803" y="1563155"/>
                  </a:lnTo>
                  <a:lnTo>
                    <a:pt x="134655" y="1560245"/>
                  </a:lnTo>
                  <a:lnTo>
                    <a:pt x="136771" y="1556807"/>
                  </a:lnTo>
                  <a:lnTo>
                    <a:pt x="138094" y="1553368"/>
                  </a:lnTo>
                  <a:lnTo>
                    <a:pt x="139417" y="1549930"/>
                  </a:lnTo>
                  <a:lnTo>
                    <a:pt x="140475" y="1546756"/>
                  </a:lnTo>
                  <a:lnTo>
                    <a:pt x="141004" y="1543318"/>
                  </a:lnTo>
                  <a:lnTo>
                    <a:pt x="141004" y="1539879"/>
                  </a:lnTo>
                  <a:lnTo>
                    <a:pt x="141004" y="1536705"/>
                  </a:lnTo>
                  <a:lnTo>
                    <a:pt x="140475" y="1533531"/>
                  </a:lnTo>
                  <a:lnTo>
                    <a:pt x="139417" y="1530093"/>
                  </a:lnTo>
                  <a:lnTo>
                    <a:pt x="138359" y="1526919"/>
                  </a:lnTo>
                  <a:lnTo>
                    <a:pt x="136771" y="1524010"/>
                  </a:lnTo>
                  <a:lnTo>
                    <a:pt x="134655" y="1521100"/>
                  </a:lnTo>
                  <a:lnTo>
                    <a:pt x="132539" y="1518455"/>
                  </a:lnTo>
                  <a:lnTo>
                    <a:pt x="129628" y="1515546"/>
                  </a:lnTo>
                  <a:lnTo>
                    <a:pt x="126718" y="1512901"/>
                  </a:lnTo>
                  <a:lnTo>
                    <a:pt x="123279" y="1510520"/>
                  </a:lnTo>
                  <a:lnTo>
                    <a:pt x="119576" y="1508404"/>
                  </a:lnTo>
                  <a:lnTo>
                    <a:pt x="115343" y="1506289"/>
                  </a:lnTo>
                  <a:lnTo>
                    <a:pt x="110581" y="1504702"/>
                  </a:lnTo>
                  <a:lnTo>
                    <a:pt x="105555" y="1502850"/>
                  </a:lnTo>
                  <a:lnTo>
                    <a:pt x="100264" y="1501792"/>
                  </a:lnTo>
                  <a:lnTo>
                    <a:pt x="94179" y="1500734"/>
                  </a:lnTo>
                  <a:lnTo>
                    <a:pt x="88094" y="1499676"/>
                  </a:lnTo>
                  <a:lnTo>
                    <a:pt x="81481" y="1499147"/>
                  </a:lnTo>
                  <a:lnTo>
                    <a:pt x="74338" y="1498883"/>
                  </a:lnTo>
                  <a:lnTo>
                    <a:pt x="66666" y="1498883"/>
                  </a:lnTo>
                  <a:lnTo>
                    <a:pt x="60846" y="1498883"/>
                  </a:lnTo>
                  <a:lnTo>
                    <a:pt x="55026" y="1498354"/>
                  </a:lnTo>
                  <a:lnTo>
                    <a:pt x="49735" y="1497560"/>
                  </a:lnTo>
                  <a:lnTo>
                    <a:pt x="44709" y="1496238"/>
                  </a:lnTo>
                  <a:lnTo>
                    <a:pt x="39947" y="1494386"/>
                  </a:lnTo>
                  <a:lnTo>
                    <a:pt x="35449" y="1492270"/>
                  </a:lnTo>
                  <a:lnTo>
                    <a:pt x="31217" y="1489625"/>
                  </a:lnTo>
                  <a:lnTo>
                    <a:pt x="27248" y="1486981"/>
                  </a:lnTo>
                  <a:lnTo>
                    <a:pt x="23545" y="1483807"/>
                  </a:lnTo>
                  <a:lnTo>
                    <a:pt x="20106" y="1480368"/>
                  </a:lnTo>
                  <a:lnTo>
                    <a:pt x="17196" y="1476665"/>
                  </a:lnTo>
                  <a:lnTo>
                    <a:pt x="14286" y="1472962"/>
                  </a:lnTo>
                  <a:lnTo>
                    <a:pt x="11640" y="1468995"/>
                  </a:lnTo>
                  <a:lnTo>
                    <a:pt x="9524" y="1464499"/>
                  </a:lnTo>
                  <a:lnTo>
                    <a:pt x="7407" y="1460002"/>
                  </a:lnTo>
                  <a:lnTo>
                    <a:pt x="5820" y="1455506"/>
                  </a:lnTo>
                  <a:lnTo>
                    <a:pt x="4233" y="1450745"/>
                  </a:lnTo>
                  <a:lnTo>
                    <a:pt x="2910" y="1445720"/>
                  </a:lnTo>
                  <a:lnTo>
                    <a:pt x="1852" y="1440959"/>
                  </a:lnTo>
                  <a:lnTo>
                    <a:pt x="1058" y="1435669"/>
                  </a:lnTo>
                  <a:lnTo>
                    <a:pt x="529" y="1430643"/>
                  </a:lnTo>
                  <a:lnTo>
                    <a:pt x="265" y="1425354"/>
                  </a:lnTo>
                  <a:lnTo>
                    <a:pt x="0" y="1420328"/>
                  </a:lnTo>
                  <a:lnTo>
                    <a:pt x="0" y="1415303"/>
                  </a:lnTo>
                  <a:lnTo>
                    <a:pt x="265" y="1410278"/>
                  </a:lnTo>
                  <a:lnTo>
                    <a:pt x="794" y="1405252"/>
                  </a:lnTo>
                  <a:lnTo>
                    <a:pt x="1323" y="1400227"/>
                  </a:lnTo>
                  <a:lnTo>
                    <a:pt x="2116" y="1395466"/>
                  </a:lnTo>
                  <a:lnTo>
                    <a:pt x="2910" y="1390705"/>
                  </a:lnTo>
                  <a:lnTo>
                    <a:pt x="4233" y="1386209"/>
                  </a:lnTo>
                  <a:lnTo>
                    <a:pt x="5556" y="1381977"/>
                  </a:lnTo>
                  <a:lnTo>
                    <a:pt x="6878" y="1377745"/>
                  </a:lnTo>
                  <a:lnTo>
                    <a:pt x="11640" y="1365843"/>
                  </a:lnTo>
                  <a:lnTo>
                    <a:pt x="19048" y="1349444"/>
                  </a:lnTo>
                  <a:lnTo>
                    <a:pt x="39947" y="1303687"/>
                  </a:lnTo>
                  <a:lnTo>
                    <a:pt x="65608" y="1245763"/>
                  </a:lnTo>
                  <a:lnTo>
                    <a:pt x="79629" y="1214288"/>
                  </a:lnTo>
                  <a:lnTo>
                    <a:pt x="93650" y="1182020"/>
                  </a:lnTo>
                  <a:lnTo>
                    <a:pt x="107406" y="1149487"/>
                  </a:lnTo>
                  <a:lnTo>
                    <a:pt x="120634" y="1117484"/>
                  </a:lnTo>
                  <a:lnTo>
                    <a:pt x="133068" y="1086802"/>
                  </a:lnTo>
                  <a:lnTo>
                    <a:pt x="138623" y="1072255"/>
                  </a:lnTo>
                  <a:lnTo>
                    <a:pt x="143914" y="1057973"/>
                  </a:lnTo>
                  <a:lnTo>
                    <a:pt x="148411" y="1044748"/>
                  </a:lnTo>
                  <a:lnTo>
                    <a:pt x="152909" y="1031788"/>
                  </a:lnTo>
                  <a:lnTo>
                    <a:pt x="156612" y="1019886"/>
                  </a:lnTo>
                  <a:lnTo>
                    <a:pt x="159787" y="1009041"/>
                  </a:lnTo>
                  <a:lnTo>
                    <a:pt x="162168" y="999255"/>
                  </a:lnTo>
                  <a:lnTo>
                    <a:pt x="164020" y="990527"/>
                  </a:lnTo>
                  <a:lnTo>
                    <a:pt x="164813" y="982857"/>
                  </a:lnTo>
                  <a:lnTo>
                    <a:pt x="165078" y="979683"/>
                  </a:lnTo>
                  <a:lnTo>
                    <a:pt x="165078" y="976509"/>
                  </a:lnTo>
                  <a:lnTo>
                    <a:pt x="164549" y="965929"/>
                  </a:lnTo>
                  <a:lnTo>
                    <a:pt x="163755" y="956143"/>
                  </a:lnTo>
                  <a:lnTo>
                    <a:pt x="162697" y="947944"/>
                  </a:lnTo>
                  <a:lnTo>
                    <a:pt x="161374" y="940273"/>
                  </a:lnTo>
                  <a:lnTo>
                    <a:pt x="160051" y="933396"/>
                  </a:lnTo>
                  <a:lnTo>
                    <a:pt x="158729" y="927578"/>
                  </a:lnTo>
                  <a:lnTo>
                    <a:pt x="157141" y="922288"/>
                  </a:lnTo>
                  <a:lnTo>
                    <a:pt x="155554" y="917527"/>
                  </a:lnTo>
                  <a:lnTo>
                    <a:pt x="152380" y="908799"/>
                  </a:lnTo>
                  <a:lnTo>
                    <a:pt x="149999" y="900864"/>
                  </a:lnTo>
                  <a:lnTo>
                    <a:pt x="148940" y="897425"/>
                  </a:lnTo>
                  <a:lnTo>
                    <a:pt x="148147" y="893458"/>
                  </a:lnTo>
                  <a:lnTo>
                    <a:pt x="147618" y="889226"/>
                  </a:lnTo>
                  <a:lnTo>
                    <a:pt x="147353" y="884730"/>
                  </a:lnTo>
                  <a:lnTo>
                    <a:pt x="147618" y="861190"/>
                  </a:lnTo>
                  <a:lnTo>
                    <a:pt x="148411" y="837385"/>
                  </a:lnTo>
                  <a:lnTo>
                    <a:pt x="149734" y="814374"/>
                  </a:lnTo>
                  <a:lnTo>
                    <a:pt x="151321" y="791364"/>
                  </a:lnTo>
                  <a:lnTo>
                    <a:pt x="153438" y="768617"/>
                  </a:lnTo>
                  <a:lnTo>
                    <a:pt x="156083" y="745871"/>
                  </a:lnTo>
                  <a:lnTo>
                    <a:pt x="159258" y="723653"/>
                  </a:lnTo>
                  <a:lnTo>
                    <a:pt x="162697" y="701700"/>
                  </a:lnTo>
                  <a:lnTo>
                    <a:pt x="166665" y="679747"/>
                  </a:lnTo>
                  <a:lnTo>
                    <a:pt x="171163" y="657795"/>
                  </a:lnTo>
                  <a:lnTo>
                    <a:pt x="176189" y="636371"/>
                  </a:lnTo>
                  <a:lnTo>
                    <a:pt x="181744" y="615476"/>
                  </a:lnTo>
                  <a:lnTo>
                    <a:pt x="187300" y="594316"/>
                  </a:lnTo>
                  <a:lnTo>
                    <a:pt x="193649" y="573686"/>
                  </a:lnTo>
                  <a:lnTo>
                    <a:pt x="200263" y="553320"/>
                  </a:lnTo>
                  <a:lnTo>
                    <a:pt x="207406" y="533218"/>
                  </a:lnTo>
                  <a:lnTo>
                    <a:pt x="215077" y="513117"/>
                  </a:lnTo>
                  <a:lnTo>
                    <a:pt x="223014" y="493809"/>
                  </a:lnTo>
                  <a:lnTo>
                    <a:pt x="231215" y="474501"/>
                  </a:lnTo>
                  <a:lnTo>
                    <a:pt x="239945" y="455457"/>
                  </a:lnTo>
                  <a:lnTo>
                    <a:pt x="249204" y="436943"/>
                  </a:lnTo>
                  <a:lnTo>
                    <a:pt x="259257" y="418428"/>
                  </a:lnTo>
                  <a:lnTo>
                    <a:pt x="269045" y="400443"/>
                  </a:lnTo>
                  <a:lnTo>
                    <a:pt x="279627" y="382722"/>
                  </a:lnTo>
                  <a:lnTo>
                    <a:pt x="290209" y="365265"/>
                  </a:lnTo>
                  <a:lnTo>
                    <a:pt x="301585" y="348073"/>
                  </a:lnTo>
                  <a:lnTo>
                    <a:pt x="313225" y="331410"/>
                  </a:lnTo>
                  <a:lnTo>
                    <a:pt x="325394" y="315011"/>
                  </a:lnTo>
                  <a:lnTo>
                    <a:pt x="337828" y="299142"/>
                  </a:lnTo>
                  <a:lnTo>
                    <a:pt x="350261" y="283272"/>
                  </a:lnTo>
                  <a:lnTo>
                    <a:pt x="363489" y="267932"/>
                  </a:lnTo>
                  <a:lnTo>
                    <a:pt x="376981" y="252856"/>
                  </a:lnTo>
                  <a:lnTo>
                    <a:pt x="391002" y="238044"/>
                  </a:lnTo>
                  <a:lnTo>
                    <a:pt x="405552" y="224026"/>
                  </a:lnTo>
                  <a:lnTo>
                    <a:pt x="420102" y="210008"/>
                  </a:lnTo>
                  <a:lnTo>
                    <a:pt x="434917" y="196519"/>
                  </a:lnTo>
                  <a:lnTo>
                    <a:pt x="450261" y="183558"/>
                  </a:lnTo>
                  <a:lnTo>
                    <a:pt x="466133" y="171127"/>
                  </a:lnTo>
                  <a:lnTo>
                    <a:pt x="482006" y="158696"/>
                  </a:lnTo>
                  <a:lnTo>
                    <a:pt x="498673" y="146794"/>
                  </a:lnTo>
                  <a:lnTo>
                    <a:pt x="515339" y="135421"/>
                  </a:lnTo>
                  <a:lnTo>
                    <a:pt x="532270" y="124312"/>
                  </a:lnTo>
                  <a:lnTo>
                    <a:pt x="549731" y="113732"/>
                  </a:lnTo>
                  <a:lnTo>
                    <a:pt x="567455" y="103681"/>
                  </a:lnTo>
                  <a:lnTo>
                    <a:pt x="585709" y="93895"/>
                  </a:lnTo>
                  <a:lnTo>
                    <a:pt x="603963" y="84638"/>
                  </a:lnTo>
                  <a:lnTo>
                    <a:pt x="622746" y="75645"/>
                  </a:lnTo>
                  <a:lnTo>
                    <a:pt x="641793" y="67446"/>
                  </a:lnTo>
                  <a:lnTo>
                    <a:pt x="661105" y="59247"/>
                  </a:lnTo>
                  <a:lnTo>
                    <a:pt x="680946" y="51841"/>
                  </a:lnTo>
                  <a:lnTo>
                    <a:pt x="700787" y="44964"/>
                  </a:lnTo>
                  <a:lnTo>
                    <a:pt x="721157" y="38616"/>
                  </a:lnTo>
                  <a:lnTo>
                    <a:pt x="741528" y="32533"/>
                  </a:lnTo>
                  <a:lnTo>
                    <a:pt x="762427" y="26978"/>
                  </a:lnTo>
                  <a:lnTo>
                    <a:pt x="783326" y="21953"/>
                  </a:lnTo>
                  <a:lnTo>
                    <a:pt x="805019" y="17457"/>
                  </a:lnTo>
                  <a:lnTo>
                    <a:pt x="826712" y="13489"/>
                  </a:lnTo>
                  <a:lnTo>
                    <a:pt x="848405" y="9786"/>
                  </a:lnTo>
                  <a:lnTo>
                    <a:pt x="870627" y="7141"/>
                  </a:lnTo>
                  <a:lnTo>
                    <a:pt x="893378" y="4497"/>
                  </a:lnTo>
                  <a:lnTo>
                    <a:pt x="916129" y="2645"/>
                  </a:lnTo>
                  <a:lnTo>
                    <a:pt x="939145" y="1058"/>
                  </a:lnTo>
                  <a:lnTo>
                    <a:pt x="962425" y="265"/>
                  </a:lnTo>
                  <a:lnTo>
                    <a:pt x="986234" y="0"/>
                  </a:lnTo>
                  <a:close/>
                </a:path>
              </a:pathLst>
            </a:custGeom>
            <a:solidFill>
              <a:srgbClr val="09BCED"/>
            </a:solidFill>
            <a:ln>
              <a:noFill/>
            </a:ln>
          </p:spPr>
          <p:txBody>
            <a:bodyPr anchor="ctr">
              <a:normAutofit fontScale="92500" lnSpcReduction="10000"/>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grpSp>
      <p:sp>
        <p:nvSpPr>
          <p:cNvPr id="17" name="标题 1">
            <a:extLst>
              <a:ext uri="{FF2B5EF4-FFF2-40B4-BE49-F238E27FC236}">
                <a16:creationId xmlns:a16="http://schemas.microsoft.com/office/drawing/2014/main" xmlns="" id="{1E99C85B-B911-2749-A24F-128DB74FA70F}"/>
              </a:ext>
            </a:extLst>
          </p:cNvPr>
          <p:cNvSpPr txBox="1">
            <a:spLocks/>
          </p:cNvSpPr>
          <p:nvPr/>
        </p:nvSpPr>
        <p:spPr bwMode="auto">
          <a:xfrm>
            <a:off x="0" y="144016"/>
            <a:ext cx="7992888" cy="83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2800" dirty="0">
                <a:latin typeface="+mn-lt"/>
                <a:ea typeface="+mn-ea"/>
                <a:cs typeface="+mn-ea"/>
                <a:sym typeface="+mn-ea" charset="0"/>
              </a:rPr>
              <a:t>2. </a:t>
            </a:r>
            <a:r>
              <a:rPr lang="zh-CN" altLang="en-US" sz="2800" dirty="0">
                <a:latin typeface="+mn-lt"/>
                <a:ea typeface="+mn-ea"/>
                <a:cs typeface="+mn-ea"/>
                <a:sym typeface="+mn-ea" charset="0"/>
              </a:rPr>
              <a:t>领导者行为理论</a:t>
            </a:r>
            <a:endParaRPr lang="zh-CN" altLang="en-US" sz="2800" dirty="0">
              <a:latin typeface="+mn-lt"/>
              <a:ea typeface="+mn-ea"/>
              <a:cs typeface="+mn-ea"/>
            </a:endParaRPr>
          </a:p>
        </p:txBody>
      </p:sp>
      <p:sp>
        <p:nvSpPr>
          <p:cNvPr id="19" name="圆角矩形 18">
            <a:extLst>
              <a:ext uri="{FF2B5EF4-FFF2-40B4-BE49-F238E27FC236}">
                <a16:creationId xmlns:a16="http://schemas.microsoft.com/office/drawing/2014/main" xmlns="" id="{EBE4B46E-A1A2-824D-BA1C-2A2418F6E1BB}"/>
              </a:ext>
            </a:extLst>
          </p:cNvPr>
          <p:cNvSpPr/>
          <p:nvPr/>
        </p:nvSpPr>
        <p:spPr>
          <a:xfrm>
            <a:off x="611560" y="1412776"/>
            <a:ext cx="3600400" cy="581571"/>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黑体" charset="0"/>
                <a:ea typeface="黑体" charset="0"/>
                <a:sym typeface="+mn-ea" charset="0"/>
              </a:rPr>
              <a:t>2. 3 </a:t>
            </a:r>
            <a:r>
              <a:rPr lang="zh-CN" altLang="en-US" sz="2000" dirty="0">
                <a:latin typeface="黑体" charset="0"/>
                <a:ea typeface="黑体" charset="0"/>
                <a:sym typeface="+mn-ea" charset="0"/>
              </a:rPr>
              <a:t>密歇根州立大学的研究</a:t>
            </a:r>
            <a:endParaRPr lang="zh-CN" altLang="en-US" sz="20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7" descr="E:\XXWWJJ\TL\管理学\转曲EPS\9-4.eps"/>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2204864"/>
            <a:ext cx="4283273" cy="42986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文本框 7"/>
          <p:cNvSpPr txBox="1">
            <a:spLocks noChangeArrowheads="1"/>
          </p:cNvSpPr>
          <p:nvPr/>
        </p:nvSpPr>
        <p:spPr bwMode="auto">
          <a:xfrm>
            <a:off x="5724128" y="3133583"/>
            <a:ext cx="3096344" cy="17054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a:latin typeface="微软雅黑" charset="0"/>
                <a:ea typeface="微软雅黑" charset="0"/>
                <a:cs typeface="微软雅黑" charset="0"/>
              </a:rPr>
              <a:t>布莱克和莫顿认为（9，9）方格的领导方式是最有效的，既能够提高员工满意度，又能够带来高的生产效率。</a:t>
            </a:r>
          </a:p>
        </p:txBody>
      </p:sp>
      <p:sp>
        <p:nvSpPr>
          <p:cNvPr id="6" name="标题 1">
            <a:extLst>
              <a:ext uri="{FF2B5EF4-FFF2-40B4-BE49-F238E27FC236}">
                <a16:creationId xmlns:a16="http://schemas.microsoft.com/office/drawing/2014/main" xmlns="" id="{45B7AC51-7974-B44E-91C4-10114246CD1D}"/>
              </a:ext>
            </a:extLst>
          </p:cNvPr>
          <p:cNvSpPr txBox="1">
            <a:spLocks/>
          </p:cNvSpPr>
          <p:nvPr/>
        </p:nvSpPr>
        <p:spPr bwMode="auto">
          <a:xfrm>
            <a:off x="0" y="144016"/>
            <a:ext cx="7992888" cy="83671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kern="1200">
                <a:solidFill>
                  <a:schemeClr val="bg1"/>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2800" dirty="0">
                <a:latin typeface="+mn-lt"/>
                <a:ea typeface="+mn-ea"/>
                <a:cs typeface="+mn-ea"/>
                <a:sym typeface="+mn-ea" charset="0"/>
              </a:rPr>
              <a:t>2. </a:t>
            </a:r>
            <a:r>
              <a:rPr lang="zh-CN" altLang="en-US" sz="2800" dirty="0">
                <a:latin typeface="+mn-lt"/>
                <a:ea typeface="+mn-ea"/>
                <a:cs typeface="+mn-ea"/>
                <a:sym typeface="+mn-ea" charset="0"/>
              </a:rPr>
              <a:t>领导者行为理论</a:t>
            </a:r>
            <a:endParaRPr lang="zh-CN" altLang="en-US" sz="2800" dirty="0">
              <a:latin typeface="+mn-lt"/>
              <a:ea typeface="+mn-ea"/>
              <a:cs typeface="+mn-ea"/>
            </a:endParaRPr>
          </a:p>
        </p:txBody>
      </p:sp>
      <p:sp>
        <p:nvSpPr>
          <p:cNvPr id="8" name="圆角矩形 7">
            <a:extLst>
              <a:ext uri="{FF2B5EF4-FFF2-40B4-BE49-F238E27FC236}">
                <a16:creationId xmlns:a16="http://schemas.microsoft.com/office/drawing/2014/main" xmlns="" id="{8BAA3CB2-70AE-7E41-8A3E-6DB4A9C537C8}"/>
              </a:ext>
            </a:extLst>
          </p:cNvPr>
          <p:cNvSpPr/>
          <p:nvPr/>
        </p:nvSpPr>
        <p:spPr>
          <a:xfrm>
            <a:off x="611560" y="1412776"/>
            <a:ext cx="5544616" cy="581571"/>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ym typeface="+mn-ea"/>
              </a:rPr>
              <a:t>2. 4 </a:t>
            </a:r>
            <a:r>
              <a:rPr lang="zh-CN" altLang="en-US" sz="2000" dirty="0">
                <a:sym typeface="+mn-ea"/>
              </a:rPr>
              <a:t>管理方格理论</a:t>
            </a:r>
            <a:r>
              <a:rPr lang="en-US" altLang="zh-CN" sz="2000" dirty="0">
                <a:sym typeface="+mn-ea"/>
              </a:rPr>
              <a:t>——</a:t>
            </a:r>
            <a:r>
              <a:rPr lang="en-US" altLang="zh-CN" sz="2000" dirty="0" err="1">
                <a:sym typeface="+mn-ea"/>
              </a:rPr>
              <a:t>罗伯特·布莱克和简·莫顿</a:t>
            </a:r>
            <a:endParaRPr lang="zh-CN" altLang="en-US" sz="20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bwMode="auto">
          <a:xfrm>
            <a:off x="5581" y="188640"/>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400" dirty="0">
                <a:cs typeface="+mn-ea"/>
                <a:sym typeface="+mn-ea" charset="0"/>
              </a:rPr>
              <a:t>3. </a:t>
            </a:r>
            <a:r>
              <a:rPr lang="zh-CN" altLang="en-US" sz="2400" dirty="0">
                <a:cs typeface="+mn-ea"/>
                <a:sym typeface="+mn-ea" charset="0"/>
              </a:rPr>
              <a:t>团队领导理论</a:t>
            </a:r>
            <a:endParaRPr lang="zh-CN" altLang="en-US" sz="2400" dirty="0">
              <a:cs typeface="+mn-ea"/>
            </a:endParaRPr>
          </a:p>
        </p:txBody>
      </p:sp>
      <p:sp>
        <p:nvSpPr>
          <p:cNvPr id="3" name="内容占位符 2"/>
          <p:cNvSpPr>
            <a:spLocks noGrp="1"/>
          </p:cNvSpPr>
          <p:nvPr>
            <p:ph idx="1"/>
          </p:nvPr>
        </p:nvSpPr>
        <p:spPr>
          <a:xfrm>
            <a:off x="628650" y="1465263"/>
            <a:ext cx="8189913" cy="5054600"/>
          </a:xfrm>
        </p:spPr>
        <p:txBody>
          <a:bodyPr>
            <a:noAutofit/>
          </a:bodyPr>
          <a:lstStyle/>
          <a:p>
            <a:pPr marL="0" indent="0" fontAlgn="auto">
              <a:lnSpc>
                <a:spcPct val="150000"/>
              </a:lnSpc>
              <a:buFontTx/>
              <a:buNone/>
              <a:defRPr/>
            </a:pPr>
            <a:r>
              <a:rPr lang="zh-CN" altLang="en-US" sz="2000" dirty="0">
                <a:solidFill>
                  <a:srgbClr val="D34726"/>
                </a:solidFill>
              </a:rPr>
              <a:t>兴起的时间：</a:t>
            </a:r>
            <a:r>
              <a:rPr lang="en-US" altLang="zh-CN" sz="2000" dirty="0"/>
              <a:t>20</a:t>
            </a:r>
            <a:r>
              <a:rPr lang="zh-CN" altLang="en-US" sz="2000" dirty="0"/>
              <a:t>世纪</a:t>
            </a:r>
            <a:r>
              <a:rPr lang="en-US" altLang="zh-CN" sz="2000" dirty="0"/>
              <a:t>80</a:t>
            </a:r>
            <a:r>
              <a:rPr lang="zh-CN" altLang="en-US" sz="2000" dirty="0"/>
              <a:t>年代</a:t>
            </a:r>
            <a:endParaRPr lang="zh-CN" altLang="en-US" sz="2000" dirty="0">
              <a:solidFill>
                <a:srgbClr val="D34726"/>
              </a:solidFill>
            </a:endParaRPr>
          </a:p>
          <a:p>
            <a:pPr marL="0" indent="0" fontAlgn="auto">
              <a:lnSpc>
                <a:spcPct val="150000"/>
              </a:lnSpc>
              <a:buFontTx/>
              <a:buNone/>
              <a:defRPr/>
            </a:pPr>
            <a:r>
              <a:rPr lang="zh-CN" altLang="en-US" sz="2000" dirty="0">
                <a:solidFill>
                  <a:srgbClr val="D34726"/>
                </a:solidFill>
              </a:rPr>
              <a:t>标志：“高阶理论”</a:t>
            </a:r>
            <a:r>
              <a:rPr lang="en-US" altLang="zh-CN" sz="2000" dirty="0"/>
              <a:t>——</a:t>
            </a:r>
            <a:r>
              <a:rPr lang="zh-CN" altLang="en-US" sz="2000" dirty="0">
                <a:sym typeface="+mn-ea"/>
              </a:rPr>
              <a:t>唐纳德 • 汉布里克、菲莉丝·梅森</a:t>
            </a:r>
          </a:p>
          <a:p>
            <a:pPr marL="0" indent="0" fontAlgn="auto">
              <a:lnSpc>
                <a:spcPct val="150000"/>
              </a:lnSpc>
              <a:buFontTx/>
              <a:buNone/>
              <a:defRPr/>
            </a:pPr>
            <a:r>
              <a:rPr lang="zh-CN" altLang="en-US" sz="2000" dirty="0">
                <a:solidFill>
                  <a:srgbClr val="D34726"/>
                </a:solidFill>
                <a:sym typeface="+mn-ea"/>
              </a:rPr>
              <a:t>主要观点：</a:t>
            </a:r>
            <a:endParaRPr lang="zh-CN" altLang="en-US" sz="2000" dirty="0">
              <a:sym typeface="+mn-ea"/>
            </a:endParaRPr>
          </a:p>
          <a:p>
            <a:pPr marL="230505" indent="-230505" fontAlgn="auto">
              <a:lnSpc>
                <a:spcPct val="150000"/>
              </a:lnSpc>
              <a:defRPr/>
            </a:pPr>
            <a:r>
              <a:rPr lang="zh-CN" altLang="en-US" sz="2000" dirty="0">
                <a:sym typeface="+mn-ea"/>
              </a:rPr>
              <a:t>高层管理人员在进行决策和采取行动时会受到其自身所具有的经验、性格和价值观等个性化因素的影响。</a:t>
            </a:r>
          </a:p>
          <a:p>
            <a:pPr marL="230505" indent="-230505" fontAlgn="auto">
              <a:lnSpc>
                <a:spcPct val="150000"/>
              </a:lnSpc>
              <a:defRPr/>
            </a:pPr>
            <a:r>
              <a:rPr lang="zh-CN" altLang="en-US" sz="2000" dirty="0">
                <a:sym typeface="+mn-ea"/>
              </a:rPr>
              <a:t>了解整个高层管理团队的特征有助于更好地预测组织绩效。</a:t>
            </a:r>
          </a:p>
          <a:p>
            <a:pPr marL="230505" indent="-230505" fontAlgn="auto">
              <a:lnSpc>
                <a:spcPct val="150000"/>
              </a:lnSpc>
              <a:defRPr/>
            </a:pPr>
            <a:r>
              <a:rPr lang="zh-CN" altLang="en-US" sz="2000" dirty="0">
                <a:sym typeface="+mn-ea"/>
              </a:rPr>
              <a:t>运用人口统计学变量并不能精确代表管理人员的认知和价值观。</a:t>
            </a:r>
          </a:p>
          <a:p>
            <a:pPr marL="0" indent="0" fontAlgn="auto">
              <a:lnSpc>
                <a:spcPct val="150000"/>
              </a:lnSpc>
              <a:buFontTx/>
              <a:buNone/>
              <a:defRPr/>
            </a:pPr>
            <a:r>
              <a:rPr lang="zh-CN" sz="2000" dirty="0">
                <a:solidFill>
                  <a:srgbClr val="D34726"/>
                </a:solidFill>
                <a:sym typeface="+mn-ea"/>
              </a:rPr>
              <a:t>发展：</a:t>
            </a:r>
            <a:r>
              <a:rPr lang="zh-CN" sz="2000" dirty="0">
                <a:sym typeface="+mn-ea"/>
              </a:rPr>
              <a:t>对团队行动一致性的研究</a:t>
            </a:r>
            <a:endParaRPr lang="zh-CN" altLang="en-US" sz="2000" dirty="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bwMode="auto">
          <a:xfrm>
            <a:off x="179388" y="72107"/>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latin typeface="+mn-lt"/>
                <a:ea typeface="+mn-ea"/>
                <a:cs typeface="+mn-ea"/>
              </a:rPr>
              <a:t>第三节 领导与被领导者</a:t>
            </a:r>
          </a:p>
        </p:txBody>
      </p:sp>
      <p:graphicFrame>
        <p:nvGraphicFramePr>
          <p:cNvPr id="9" name="图示 8">
            <a:extLst>
              <a:ext uri="{FF2B5EF4-FFF2-40B4-BE49-F238E27FC236}">
                <a16:creationId xmlns:a16="http://schemas.microsoft.com/office/drawing/2014/main" xmlns="" id="{B9F4B6BC-0C8E-B146-91BE-18BE43DAC112}"/>
              </a:ext>
            </a:extLst>
          </p:cNvPr>
          <p:cNvGraphicFramePr/>
          <p:nvPr>
            <p:extLst>
              <p:ext uri="{D42A27DB-BD31-4B8C-83A1-F6EECF244321}">
                <p14:modId xmlns:p14="http://schemas.microsoft.com/office/powerpoint/2010/main" xmlns="" val="1198058207"/>
              </p:ext>
            </p:extLst>
          </p:nvPr>
        </p:nvGraphicFramePr>
        <p:xfrm>
          <a:off x="-468560" y="1412776"/>
          <a:ext cx="7716575" cy="172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xmlns="" id="{D875FE3E-F622-0344-B21B-D57858202283}"/>
              </a:ext>
            </a:extLst>
          </p:cNvPr>
          <p:cNvPicPr>
            <a:picLocks noChangeAspect="1"/>
          </p:cNvPicPr>
          <p:nvPr/>
        </p:nvPicPr>
        <p:blipFill rotWithShape="1">
          <a:blip r:embed="rId7" cstate="print"/>
          <a:srcRect r="210" b="8726"/>
          <a:stretch/>
        </p:blipFill>
        <p:spPr>
          <a:xfrm>
            <a:off x="2123728" y="3429000"/>
            <a:ext cx="3924473" cy="28285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4C67587-28CC-CE49-BDEA-C3BCD52CC09A}"/>
              </a:ext>
            </a:extLst>
          </p:cNvPr>
          <p:cNvSpPr>
            <a:spLocks noGrp="1"/>
          </p:cNvSpPr>
          <p:nvPr>
            <p:ph type="title"/>
          </p:nvPr>
        </p:nvSpPr>
        <p:spPr>
          <a:xfrm>
            <a:off x="35496" y="188640"/>
            <a:ext cx="8568952" cy="648072"/>
          </a:xfrm>
        </p:spPr>
        <p:txBody>
          <a:bodyPr/>
          <a:lstStyle/>
          <a:p>
            <a:r>
              <a:rPr lang="en-US" altLang="zh-CN" sz="2800" dirty="0">
                <a:latin typeface="+mn-lt"/>
                <a:ea typeface="+mn-ea"/>
                <a:cs typeface="+mn-ea"/>
              </a:rPr>
              <a:t>1. </a:t>
            </a:r>
            <a:r>
              <a:rPr lang="zh-CN" altLang="en-US" sz="2800" dirty="0">
                <a:latin typeface="+mn-lt"/>
                <a:ea typeface="+mn-ea"/>
                <a:cs typeface="+mn-ea"/>
              </a:rPr>
              <a:t>情境</a:t>
            </a:r>
            <a:r>
              <a:rPr lang="zh-CN" altLang="en-US" sz="2800" dirty="0">
                <a:latin typeface="+mn-lt"/>
                <a:ea typeface="+mn-ea"/>
                <a:cs typeface="+mn-ea"/>
                <a:sym typeface="+mn-ea"/>
              </a:rPr>
              <a:t>领导</a:t>
            </a:r>
            <a:r>
              <a:rPr lang="zh-CN" altLang="en-US" sz="2800" dirty="0">
                <a:latin typeface="+mn-lt"/>
                <a:ea typeface="+mn-ea"/>
                <a:cs typeface="+mn-ea"/>
              </a:rPr>
              <a:t>模型</a:t>
            </a:r>
            <a:endParaRPr kumimoji="1" lang="zh-CN" altLang="en-US" dirty="0"/>
          </a:p>
        </p:txBody>
      </p:sp>
      <p:sp>
        <p:nvSpPr>
          <p:cNvPr id="4" name="内容占位符 2">
            <a:extLst>
              <a:ext uri="{FF2B5EF4-FFF2-40B4-BE49-F238E27FC236}">
                <a16:creationId xmlns:a16="http://schemas.microsoft.com/office/drawing/2014/main" xmlns="" id="{B2201B23-9C84-4D4D-AFBF-2931716E16FD}"/>
              </a:ext>
            </a:extLst>
          </p:cNvPr>
          <p:cNvSpPr txBox="1">
            <a:spLocks/>
          </p:cNvSpPr>
          <p:nvPr/>
        </p:nvSpPr>
        <p:spPr>
          <a:xfrm>
            <a:off x="374848" y="1524273"/>
            <a:ext cx="8229600" cy="5145087"/>
          </a:xfrm>
          <a:prstGeom prst="rect">
            <a:avLst/>
          </a:prstGeom>
        </p:spPr>
        <p:txBody>
          <a:bodyPr/>
          <a:lst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C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t>提出者：</a:t>
            </a:r>
            <a:r>
              <a:rPr lang="en-US" altLang="zh-CN" sz="2000" dirty="0" err="1"/>
              <a:t>保罗·赫塞</a:t>
            </a:r>
            <a:r>
              <a:rPr lang="zh-CN" altLang="en-US" sz="2000" dirty="0"/>
              <a:t>、 </a:t>
            </a:r>
            <a:r>
              <a:rPr lang="en-US" altLang="zh-CN" sz="2000" dirty="0" err="1"/>
              <a:t>肯尼斯·布兰查德</a:t>
            </a:r>
            <a:endParaRPr lang="en-US" altLang="zh-CN" sz="2000" dirty="0"/>
          </a:p>
          <a:p>
            <a:pPr>
              <a:defRPr/>
            </a:pPr>
            <a:r>
              <a:rPr lang="zh-CN" altLang="en-US" sz="2000" dirty="0"/>
              <a:t>主要观点：有效领导和无效领导的差异并不是领导者的行为本身，而是领导者行为和实施情境的匹配。</a:t>
            </a:r>
          </a:p>
          <a:p>
            <a:pPr>
              <a:defRPr/>
            </a:pPr>
            <a:endParaRPr lang="zh-CN" altLang="en-US" sz="2000" dirty="0"/>
          </a:p>
        </p:txBody>
      </p:sp>
      <p:pic>
        <p:nvPicPr>
          <p:cNvPr id="5" name="图片 74" descr="D:\tl\word\马工程-管理学0-图eps\eps\0905.tif">
            <a:extLst>
              <a:ext uri="{FF2B5EF4-FFF2-40B4-BE49-F238E27FC236}">
                <a16:creationId xmlns:a16="http://schemas.microsoft.com/office/drawing/2014/main" xmlns="" id="{A3BC1946-E25C-004E-8F05-DB5A45E6FD8F}"/>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l="-2032" t="-2502" r="-3496" b="-6374"/>
          <a:stretch>
            <a:fillRect/>
          </a:stretch>
        </p:blipFill>
        <p:spPr bwMode="auto">
          <a:xfrm>
            <a:off x="201234" y="2708919"/>
            <a:ext cx="3461820" cy="3702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 name="表格 5">
            <a:extLst>
              <a:ext uri="{FF2B5EF4-FFF2-40B4-BE49-F238E27FC236}">
                <a16:creationId xmlns:a16="http://schemas.microsoft.com/office/drawing/2014/main" xmlns="" id="{189D4A3C-DBDE-E34C-A515-73C4AE0D5C20}"/>
              </a:ext>
            </a:extLst>
          </p:cNvPr>
          <p:cNvGraphicFramePr>
            <a:graphicFrameLocks noGrp="1"/>
          </p:cNvGraphicFramePr>
          <p:nvPr>
            <p:extLst>
              <p:ext uri="{D42A27DB-BD31-4B8C-83A1-F6EECF244321}">
                <p14:modId xmlns:p14="http://schemas.microsoft.com/office/powerpoint/2010/main" xmlns="" val="2160539242"/>
              </p:ext>
            </p:extLst>
          </p:nvPr>
        </p:nvGraphicFramePr>
        <p:xfrm>
          <a:off x="3680873" y="2708920"/>
          <a:ext cx="5139600" cy="3810000"/>
        </p:xfrm>
        <a:graphic>
          <a:graphicData uri="http://schemas.openxmlformats.org/drawingml/2006/table">
            <a:tbl>
              <a:tblPr firstRow="1" firstCol="1" bandRow="1">
                <a:tableStyleId>{21E4AEA4-8DFA-4A89-87EB-49C32662AFE0}</a:tableStyleId>
              </a:tblPr>
              <a:tblGrid>
                <a:gridCol w="1156722">
                  <a:extLst>
                    <a:ext uri="{9D8B030D-6E8A-4147-A177-3AD203B41FA5}">
                      <a16:colId xmlns:a16="http://schemas.microsoft.com/office/drawing/2014/main" xmlns="" val="1554049653"/>
                    </a:ext>
                  </a:extLst>
                </a:gridCol>
                <a:gridCol w="2585377">
                  <a:extLst>
                    <a:ext uri="{9D8B030D-6E8A-4147-A177-3AD203B41FA5}">
                      <a16:colId xmlns:a16="http://schemas.microsoft.com/office/drawing/2014/main" xmlns="" val="2496621441"/>
                    </a:ext>
                  </a:extLst>
                </a:gridCol>
                <a:gridCol w="1397501">
                  <a:extLst>
                    <a:ext uri="{9D8B030D-6E8A-4147-A177-3AD203B41FA5}">
                      <a16:colId xmlns:a16="http://schemas.microsoft.com/office/drawing/2014/main" xmlns="" val="2538191860"/>
                    </a:ext>
                  </a:extLst>
                </a:gridCol>
              </a:tblGrid>
              <a:tr h="588065">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下属成熟度</a:t>
                      </a:r>
                    </a:p>
                  </a:txBody>
                  <a:tcPr marL="46262" marR="46262" marT="0" marB="0" anchor="ctr">
                    <a:solidFill>
                      <a:srgbClr val="D34726"/>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对应特征</a:t>
                      </a:r>
                    </a:p>
                  </a:txBody>
                  <a:tcPr marL="46262" marR="46262" marT="0" marB="0" anchor="ctr">
                    <a:solidFill>
                      <a:srgbClr val="D34726"/>
                    </a:solidFill>
                  </a:tcPr>
                </a:tc>
                <a:tc>
                  <a:txBody>
                    <a:bodyPr/>
                    <a:lstStyle/>
                    <a:p>
                      <a:pPr algn="ctr">
                        <a:lnSpc>
                          <a:spcPts val="2500"/>
                        </a:lnSpc>
                        <a:spcAft>
                          <a:spcPts val="0"/>
                        </a:spcAft>
                      </a:pPr>
                      <a:r>
                        <a:rPr lang="zh-CN" sz="1800" kern="100" dirty="0">
                          <a:effectLst/>
                          <a:latin typeface="微软雅黑" panose="020B0503020204020204" pitchFamily="34" charset="-122"/>
                          <a:ea typeface="微软雅黑" panose="020B0503020204020204" pitchFamily="34" charset="-122"/>
                          <a:cs typeface="宋体" panose="02010600030101010101" pitchFamily="2" charset="-122"/>
                        </a:rPr>
                        <a:t>领导方式</a:t>
                      </a:r>
                    </a:p>
                  </a:txBody>
                  <a:tcPr marL="46262" marR="46262" marT="0" marB="0" anchor="ctr">
                    <a:solidFill>
                      <a:srgbClr val="D34726"/>
                    </a:solidFill>
                  </a:tcPr>
                </a:tc>
                <a:extLst>
                  <a:ext uri="{0D108BD9-81ED-4DB2-BD59-A6C34878D82A}">
                    <a16:rowId xmlns:a16="http://schemas.microsoft.com/office/drawing/2014/main" xmlns="" val="2768603029"/>
                  </a:ext>
                </a:extLst>
              </a:tr>
              <a:tr h="588065">
                <a:tc>
                  <a:txBody>
                    <a:bodyPr/>
                    <a:lstStyle/>
                    <a:p>
                      <a:pPr algn="ctr">
                        <a:lnSpc>
                          <a:spcPts val="2500"/>
                        </a:lnSpc>
                        <a:spcAft>
                          <a:spcPts val="0"/>
                        </a:spcAft>
                      </a:pPr>
                      <a:r>
                        <a:rPr lang="en-US" altLang="zh-CN" sz="1800" kern="100">
                          <a:effectLst/>
                          <a:latin typeface="微软雅黑" panose="020B0503020204020204" pitchFamily="34" charset="-122"/>
                          <a:ea typeface="微软雅黑" panose="020B0503020204020204" pitchFamily="34" charset="-122"/>
                          <a:cs typeface="宋体" panose="02010600030101010101" pitchFamily="2" charset="-122"/>
                        </a:rPr>
                        <a:t>R1</a:t>
                      </a:r>
                    </a:p>
                  </a:txBody>
                  <a:tcPr marL="46262" marR="46262" marT="0" marB="0" anchor="ctr">
                    <a:solidFill>
                      <a:srgbClr val="D34726"/>
                    </a:solidFill>
                  </a:tcPr>
                </a:tc>
                <a:tc>
                  <a:txBody>
                    <a:bodyPr/>
                    <a:lstStyle/>
                    <a:p>
                      <a:pPr algn="just">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成熟度低</a:t>
                      </a:r>
                      <a:r>
                        <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rPr>
                        <a:t>；</a:t>
                      </a: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既不愿意，也没有能力承担分配的工作任务。</a:t>
                      </a:r>
                    </a:p>
                  </a:txBody>
                  <a:tcPr marL="46262" marR="46262" marT="0" marB="0" anchor="ctr"/>
                </a:tc>
                <a:tc>
                  <a:txBody>
                    <a:bodyPr/>
                    <a:lstStyle/>
                    <a:p>
                      <a:pPr algn="ctr">
                        <a:lnSpc>
                          <a:spcPts val="2500"/>
                        </a:lnSpc>
                        <a:spcAft>
                          <a:spcPts val="0"/>
                        </a:spcAft>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S1</a:t>
                      </a:r>
                    </a:p>
                  </a:txBody>
                  <a:tcPr marL="46262" marR="46262" marT="0" marB="0" anchor="ctr"/>
                </a:tc>
                <a:extLst>
                  <a:ext uri="{0D108BD9-81ED-4DB2-BD59-A6C34878D82A}">
                    <a16:rowId xmlns:a16="http://schemas.microsoft.com/office/drawing/2014/main" xmlns="" val="375430976"/>
                  </a:ext>
                </a:extLst>
              </a:tr>
              <a:tr h="882098">
                <a:tc>
                  <a:txBody>
                    <a:bodyPr/>
                    <a:lstStyle/>
                    <a:p>
                      <a:pPr algn="ctr">
                        <a:lnSpc>
                          <a:spcPts val="2500"/>
                        </a:lnSpc>
                        <a:spcAft>
                          <a:spcPts val="0"/>
                        </a:spcAft>
                      </a:pPr>
                      <a:r>
                        <a:rPr lang="en-US" altLang="zh-CN" sz="1800" kern="100">
                          <a:effectLst/>
                          <a:latin typeface="微软雅黑" panose="020B0503020204020204" pitchFamily="34" charset="-122"/>
                          <a:ea typeface="微软雅黑" panose="020B0503020204020204" pitchFamily="34" charset="-122"/>
                          <a:cs typeface="宋体" panose="02010600030101010101" pitchFamily="2" charset="-122"/>
                          <a:sym typeface="+mn-ea"/>
                        </a:rPr>
                        <a:t>R2</a:t>
                      </a:r>
                    </a:p>
                  </a:txBody>
                  <a:tcPr marL="46262" marR="46262" marT="0" marB="0" anchor="ctr">
                    <a:solidFill>
                      <a:srgbClr val="D34726"/>
                    </a:solidFill>
                  </a:tcPr>
                </a:tc>
                <a:tc>
                  <a:txBody>
                    <a:bodyPr/>
                    <a:lstStyle/>
                    <a:p>
                      <a:pPr algn="just">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成熟度较低</a:t>
                      </a:r>
                      <a:r>
                        <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a:t>
                      </a: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愿意从事分配的工作任务，但不具备完成工作的能力。</a:t>
                      </a:r>
                    </a:p>
                  </a:txBody>
                  <a:tcPr marL="46262" marR="46262" marT="0" marB="0" anchor="ctr"/>
                </a:tc>
                <a:tc>
                  <a:txBody>
                    <a:bodyPr/>
                    <a:lstStyle/>
                    <a:p>
                      <a:pPr algn="ctr">
                        <a:lnSpc>
                          <a:spcPts val="2500"/>
                        </a:lnSpc>
                        <a:spcAft>
                          <a:spcPts val="0"/>
                        </a:spcAft>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S2</a:t>
                      </a:r>
                    </a:p>
                  </a:txBody>
                  <a:tcPr marL="46262" marR="46262" marT="0" marB="0" anchor="ctr"/>
                </a:tc>
                <a:extLst>
                  <a:ext uri="{0D108BD9-81ED-4DB2-BD59-A6C34878D82A}">
                    <a16:rowId xmlns:a16="http://schemas.microsoft.com/office/drawing/2014/main" xmlns="" val="4255835847"/>
                  </a:ext>
                </a:extLst>
              </a:tr>
              <a:tr h="882098">
                <a:tc>
                  <a:txBody>
                    <a:bodyPr/>
                    <a:lstStyle/>
                    <a:p>
                      <a:pPr algn="ctr">
                        <a:lnSpc>
                          <a:spcPts val="2500"/>
                        </a:lnSpc>
                        <a:spcAft>
                          <a:spcPts val="0"/>
                        </a:spcAft>
                      </a:pPr>
                      <a:r>
                        <a:rPr lang="en-US" altLang="zh-CN" sz="1800" kern="100">
                          <a:effectLst/>
                          <a:latin typeface="微软雅黑" panose="020B0503020204020204" pitchFamily="34" charset="-122"/>
                          <a:ea typeface="微软雅黑" panose="020B0503020204020204" pitchFamily="34" charset="-122"/>
                          <a:cs typeface="宋体" panose="02010600030101010101" pitchFamily="2" charset="-122"/>
                          <a:sym typeface="+mn-ea"/>
                        </a:rPr>
                        <a:t>R3</a:t>
                      </a:r>
                      <a:endPar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endParaRPr>
                    </a:p>
                  </a:txBody>
                  <a:tcPr marL="46262" marR="46262" marT="0" marB="0" anchor="ctr">
                    <a:solidFill>
                      <a:srgbClr val="D34726"/>
                    </a:solidFill>
                  </a:tcPr>
                </a:tc>
                <a:tc>
                  <a:txBody>
                    <a:bodyPr/>
                    <a:lstStyle/>
                    <a:p>
                      <a:pPr algn="just">
                        <a:lnSpc>
                          <a:spcPts val="25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成熟度较高；具有从事分配的工作任务的能力，但却不愿意去做。</a:t>
                      </a:r>
                    </a:p>
                  </a:txBody>
                  <a:tcPr marL="46262" marR="46262" marT="0" marB="0" anchor="ctr"/>
                </a:tc>
                <a:tc>
                  <a:txBody>
                    <a:bodyPr/>
                    <a:lstStyle/>
                    <a:p>
                      <a:pPr algn="ctr">
                        <a:lnSpc>
                          <a:spcPts val="2500"/>
                        </a:lnSpc>
                        <a:spcAft>
                          <a:spcPts val="0"/>
                        </a:spcAft>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S3</a:t>
                      </a:r>
                    </a:p>
                  </a:txBody>
                  <a:tcPr marL="46262" marR="46262" marT="0" marB="0" anchor="ctr"/>
                </a:tc>
                <a:extLst>
                  <a:ext uri="{0D108BD9-81ED-4DB2-BD59-A6C34878D82A}">
                    <a16:rowId xmlns:a16="http://schemas.microsoft.com/office/drawing/2014/main" xmlns="" val="3719721643"/>
                  </a:ext>
                </a:extLst>
              </a:tr>
              <a:tr h="588065">
                <a:tc>
                  <a:txBody>
                    <a:bodyPr/>
                    <a:lstStyle/>
                    <a:p>
                      <a:pPr algn="ctr">
                        <a:lnSpc>
                          <a:spcPts val="2500"/>
                        </a:lnSpc>
                        <a:spcAft>
                          <a:spcPts val="0"/>
                        </a:spcAft>
                        <a:buNone/>
                      </a:pPr>
                      <a:r>
                        <a:rPr lang="en-US" altLang="zh-CN" sz="18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R4</a:t>
                      </a:r>
                    </a:p>
                  </a:txBody>
                  <a:tcPr marL="46262" marR="46262" marT="0" marB="0" anchor="ctr">
                    <a:solidFill>
                      <a:srgbClr val="D34726"/>
                    </a:solidFill>
                  </a:tcPr>
                </a:tc>
                <a:tc>
                  <a:txBody>
                    <a:bodyPr/>
                    <a:lstStyle/>
                    <a:p>
                      <a:pPr algn="just">
                        <a:lnSpc>
                          <a:spcPts val="2500"/>
                        </a:lnSpc>
                        <a:spcAft>
                          <a:spcPts val="0"/>
                        </a:spcAft>
                        <a:buNone/>
                      </a:pPr>
                      <a:r>
                        <a:rPr lang="zh-CN" altLang="en-US" sz="1600" kern="100" dirty="0">
                          <a:effectLst/>
                          <a:latin typeface="微软雅黑" panose="020B0503020204020204" pitchFamily="34" charset="-122"/>
                          <a:ea typeface="微软雅黑" panose="020B0503020204020204" pitchFamily="34" charset="-122"/>
                          <a:cs typeface="宋体" panose="02010600030101010101" pitchFamily="2" charset="-122"/>
                        </a:rPr>
                        <a:t>成熟度高；既愿意也有能力去完成分配的工作任务。</a:t>
                      </a:r>
                    </a:p>
                  </a:txBody>
                  <a:tcPr marL="46262" marR="46262" marT="0" marB="0" anchor="ctr"/>
                </a:tc>
                <a:tc>
                  <a:txBody>
                    <a:bodyPr/>
                    <a:lstStyle/>
                    <a:p>
                      <a:pPr algn="ctr">
                        <a:lnSpc>
                          <a:spcPts val="2500"/>
                        </a:lnSpc>
                        <a:spcAft>
                          <a:spcPts val="0"/>
                        </a:spcAft>
                        <a:buNone/>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S4</a:t>
                      </a:r>
                    </a:p>
                  </a:txBody>
                  <a:tcPr marL="46262" marR="46262" marT="0" marB="0" anchor="ctr"/>
                </a:tc>
                <a:extLst>
                  <a:ext uri="{0D108BD9-81ED-4DB2-BD59-A6C34878D82A}">
                    <a16:rowId xmlns:a16="http://schemas.microsoft.com/office/drawing/2014/main" xmlns="" val="984791564"/>
                  </a:ext>
                </a:extLst>
              </a:tr>
            </a:tbl>
          </a:graphicData>
        </a:graphic>
      </p:graphicFrame>
    </p:spTree>
    <p:extLst>
      <p:ext uri="{BB962C8B-B14F-4D97-AF65-F5344CB8AC3E}">
        <p14:creationId xmlns:p14="http://schemas.microsoft.com/office/powerpoint/2010/main" xmlns="" val="403461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bwMode="auto">
          <a:xfrm>
            <a:off x="793" y="188640"/>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sym typeface="+mn-ea" charset="0"/>
              </a:rPr>
              <a:t>2. </a:t>
            </a:r>
            <a:r>
              <a:rPr lang="zh-CN" altLang="en-US" sz="2800" dirty="0">
                <a:latin typeface="+mn-lt"/>
                <a:ea typeface="+mn-ea"/>
                <a:cs typeface="+mn-ea"/>
                <a:sym typeface="+mn-ea" charset="0"/>
              </a:rPr>
              <a:t>领导—成员交换理论</a:t>
            </a:r>
          </a:p>
        </p:txBody>
      </p:sp>
      <p:sp>
        <p:nvSpPr>
          <p:cNvPr id="37891" name="内容占位符 2"/>
          <p:cNvSpPr>
            <a:spLocks noGrp="1"/>
          </p:cNvSpPr>
          <p:nvPr>
            <p:ph idx="1"/>
          </p:nvPr>
        </p:nvSpPr>
        <p:spPr bwMode="auto">
          <a:xfrm>
            <a:off x="477043" y="1379836"/>
            <a:ext cx="8189913" cy="5054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46050" indent="-230188">
              <a:lnSpc>
                <a:spcPct val="150000"/>
              </a:lnSpc>
            </a:pPr>
            <a:r>
              <a:rPr lang="zh-CN" altLang="en-US" sz="2000" dirty="0">
                <a:solidFill>
                  <a:srgbClr val="D34726"/>
                </a:solidFill>
                <a:sym typeface="+mn-ea" charset="0"/>
              </a:rPr>
              <a:t>关键差异：</a:t>
            </a:r>
            <a:r>
              <a:rPr lang="zh-CN" altLang="en-US" sz="2000" dirty="0">
                <a:sym typeface="+mn-ea" charset="0"/>
              </a:rPr>
              <a:t>领导和下属的关系。根据关系的不同，领导者将下属分为圈内人和圈外人。</a:t>
            </a:r>
            <a:endParaRPr lang="en-US" altLang="zh-CN" sz="2000" dirty="0">
              <a:sym typeface="+mn-ea" charset="0"/>
            </a:endParaRPr>
          </a:p>
          <a:p>
            <a:pPr marL="146050" indent="-230188">
              <a:lnSpc>
                <a:spcPct val="150000"/>
              </a:lnSpc>
            </a:pPr>
            <a:endParaRPr lang="zh-CN" altLang="en-US" sz="2000" dirty="0">
              <a:sym typeface="+mn-ea" charset="0"/>
            </a:endParaRPr>
          </a:p>
          <a:p>
            <a:pPr marL="146050" indent="-230188">
              <a:lnSpc>
                <a:spcPct val="150000"/>
              </a:lnSpc>
            </a:pPr>
            <a:endParaRPr lang="zh-CN" altLang="en-US" sz="2000" dirty="0">
              <a:sym typeface="+mn-ea" charset="0"/>
            </a:endParaRPr>
          </a:p>
        </p:txBody>
      </p:sp>
      <p:sp>
        <p:nvSpPr>
          <p:cNvPr id="6" name="内容占位符 2">
            <a:extLst>
              <a:ext uri="{FF2B5EF4-FFF2-40B4-BE49-F238E27FC236}">
                <a16:creationId xmlns:a16="http://schemas.microsoft.com/office/drawing/2014/main" xmlns="" id="{BAD67037-E91D-A24D-99E0-4610B1A4347C}"/>
              </a:ext>
            </a:extLst>
          </p:cNvPr>
          <p:cNvSpPr txBox="1">
            <a:spLocks/>
          </p:cNvSpPr>
          <p:nvPr/>
        </p:nvSpPr>
        <p:spPr bwMode="auto">
          <a:xfrm>
            <a:off x="477043" y="2564904"/>
            <a:ext cx="8189913" cy="50546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rgbClr val="C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230188">
              <a:lnSpc>
                <a:spcPct val="150000"/>
              </a:lnSpc>
            </a:pPr>
            <a:r>
              <a:rPr lang="zh-CN" altLang="en-US" sz="2000">
                <a:solidFill>
                  <a:srgbClr val="D34726"/>
                </a:solidFill>
                <a:sym typeface="+mn-ea" charset="0"/>
              </a:rPr>
              <a:t>四个维度：</a:t>
            </a:r>
            <a:r>
              <a:rPr lang="zh-CN" altLang="en-US" sz="2000">
                <a:sym typeface="+mn-ea" charset="0"/>
              </a:rPr>
              <a:t>贡献，情感，忠诚，职业尊重。</a:t>
            </a:r>
          </a:p>
          <a:p>
            <a:pPr marL="146050" indent="-230188">
              <a:lnSpc>
                <a:spcPct val="150000"/>
              </a:lnSpc>
            </a:pPr>
            <a:r>
              <a:rPr lang="zh-CN" altLang="en-US" sz="2000">
                <a:solidFill>
                  <a:srgbClr val="D34726"/>
                </a:solidFill>
                <a:sym typeface="+mn-ea" charset="0"/>
              </a:rPr>
              <a:t>三个阶段：</a:t>
            </a:r>
            <a:endParaRPr lang="zh-CN" altLang="en-US" sz="2000" dirty="0">
              <a:sym typeface="+mn-ea" charset="0"/>
            </a:endParaRPr>
          </a:p>
        </p:txBody>
      </p:sp>
      <p:sp>
        <p:nvSpPr>
          <p:cNvPr id="8" name="圆角矩形 7">
            <a:extLst>
              <a:ext uri="{FF2B5EF4-FFF2-40B4-BE49-F238E27FC236}">
                <a16:creationId xmlns:a16="http://schemas.microsoft.com/office/drawing/2014/main" xmlns="" id="{6CFF721A-B91B-D34C-9873-3F277557810C}"/>
              </a:ext>
            </a:extLst>
          </p:cNvPr>
          <p:cNvSpPr/>
          <p:nvPr/>
        </p:nvSpPr>
        <p:spPr>
          <a:xfrm>
            <a:off x="477043" y="3907136"/>
            <a:ext cx="2435225" cy="2408237"/>
          </a:xfrm>
          <a:prstGeom prst="roundRect">
            <a:avLst/>
          </a:prstGeom>
          <a:noFill/>
          <a:ln w="28575" cmpd="sng">
            <a:solidFill>
              <a:srgbClr val="D34726">
                <a:alpha val="91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defRPr/>
            </a:pPr>
            <a:r>
              <a:rPr lang="zh-CN" altLang="en-US" b="1">
                <a:solidFill>
                  <a:schemeClr val="tx1"/>
                </a:solidFill>
                <a:latin typeface="微软雅黑" panose="020B0503020204020204" pitchFamily="34" charset="-122"/>
                <a:ea typeface="微软雅黑" panose="020B0503020204020204" pitchFamily="34" charset="-122"/>
                <a:sym typeface="+mn-ea"/>
              </a:rPr>
              <a:t>角色发现：</a:t>
            </a:r>
            <a:endParaRPr lang="zh-CN" altLang="en-US">
              <a:solidFill>
                <a:schemeClr val="tx1"/>
              </a:solidFill>
              <a:latin typeface="微软雅黑" panose="020B0503020204020204" pitchFamily="34" charset="-122"/>
              <a:ea typeface="微软雅黑" panose="020B0503020204020204" pitchFamily="34" charset="-122"/>
              <a:sym typeface="+mn-ea"/>
            </a:endParaRPr>
          </a:p>
          <a:p>
            <a:pPr algn="ctr">
              <a:lnSpc>
                <a:spcPct val="125000"/>
              </a:lnSpc>
              <a:spcBef>
                <a:spcPts val="0"/>
              </a:spcBef>
              <a:spcAft>
                <a:spcPts val="0"/>
              </a:spcAft>
              <a:defRPr/>
            </a:pPr>
            <a:r>
              <a:rPr lang="zh-CN" altLang="en-US">
                <a:solidFill>
                  <a:schemeClr val="tx1"/>
                </a:solidFill>
                <a:latin typeface="微软雅黑" panose="020B0503020204020204" pitchFamily="34" charset="-122"/>
                <a:ea typeface="微软雅黑" panose="020B0503020204020204" pitchFamily="34" charset="-122"/>
                <a:sym typeface="+mn-ea"/>
              </a:rPr>
              <a:t>领导者需要去发现下属的相关技能和动机，下属也在试探领导者能够提供的资源，基本确定关系。</a:t>
            </a:r>
          </a:p>
        </p:txBody>
      </p:sp>
      <p:sp>
        <p:nvSpPr>
          <p:cNvPr id="9" name="圆角矩形 8">
            <a:extLst>
              <a:ext uri="{FF2B5EF4-FFF2-40B4-BE49-F238E27FC236}">
                <a16:creationId xmlns:a16="http://schemas.microsoft.com/office/drawing/2014/main" xmlns="" id="{6E19A22E-9CB0-5249-BD43-B9B480A5EA3D}"/>
              </a:ext>
            </a:extLst>
          </p:cNvPr>
          <p:cNvSpPr/>
          <p:nvPr/>
        </p:nvSpPr>
        <p:spPr>
          <a:xfrm>
            <a:off x="3440906" y="3907136"/>
            <a:ext cx="2435225" cy="2408237"/>
          </a:xfrm>
          <a:prstGeom prst="roundRect">
            <a:avLst/>
          </a:prstGeom>
          <a:noFill/>
          <a:ln w="28575" cmpd="sng">
            <a:solidFill>
              <a:srgbClr val="D3472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spcBef>
                <a:spcPts val="0"/>
              </a:spcBef>
              <a:spcAft>
                <a:spcPts val="0"/>
              </a:spcAft>
              <a:defRPr/>
            </a:pPr>
            <a:r>
              <a:rPr lang="zh-CN" altLang="en-US" b="1" dirty="0">
                <a:solidFill>
                  <a:schemeClr val="tx1"/>
                </a:solidFill>
                <a:latin typeface="微软雅黑" panose="020B0503020204020204" pitchFamily="34" charset="-122"/>
                <a:ea typeface="微软雅黑" panose="020B0503020204020204" pitchFamily="34" charset="-122"/>
                <a:sym typeface="+mn-ea"/>
              </a:rPr>
              <a:t>角色开发：</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algn="ctr">
              <a:lnSpc>
                <a:spcPct val="125000"/>
              </a:lnSpc>
              <a:spcBef>
                <a:spcPts val="0"/>
              </a:spcBef>
              <a:spcAft>
                <a:spcPts val="0"/>
              </a:spcAft>
              <a:defRPr/>
            </a:pPr>
            <a:r>
              <a:rPr lang="zh-CN" altLang="en-US" dirty="0">
                <a:solidFill>
                  <a:schemeClr val="tx1"/>
                </a:solidFill>
                <a:latin typeface="微软雅黑" panose="020B0503020204020204" pitchFamily="34" charset="-122"/>
                <a:ea typeface="微软雅黑" panose="020B0503020204020204" pitchFamily="34" charset="-122"/>
                <a:sym typeface="+mn-ea"/>
              </a:rPr>
              <a:t>领导者和下属通过一起工作最终形成合理的交换关系。</a:t>
            </a:r>
          </a:p>
        </p:txBody>
      </p:sp>
      <p:sp>
        <p:nvSpPr>
          <p:cNvPr id="10" name="圆角矩形 9">
            <a:extLst>
              <a:ext uri="{FF2B5EF4-FFF2-40B4-BE49-F238E27FC236}">
                <a16:creationId xmlns:a16="http://schemas.microsoft.com/office/drawing/2014/main" xmlns="" id="{8BE773B1-8F0F-8E49-9EA1-C6ADC06915A9}"/>
              </a:ext>
            </a:extLst>
          </p:cNvPr>
          <p:cNvSpPr/>
          <p:nvPr/>
        </p:nvSpPr>
        <p:spPr>
          <a:xfrm>
            <a:off x="6469856" y="3907136"/>
            <a:ext cx="2435225" cy="2408237"/>
          </a:xfrm>
          <a:prstGeom prst="roundRect">
            <a:avLst/>
          </a:prstGeom>
          <a:noFill/>
          <a:ln w="28575" cmpd="sng">
            <a:solidFill>
              <a:srgbClr val="D3472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5000"/>
              </a:lnSpc>
              <a:spcBef>
                <a:spcPts val="0"/>
              </a:spcBef>
              <a:spcAft>
                <a:spcPts val="0"/>
              </a:spcAft>
              <a:defRPr/>
            </a:pPr>
            <a:r>
              <a:rPr lang="zh-CN" altLang="en-US" b="1">
                <a:solidFill>
                  <a:schemeClr val="tx1"/>
                </a:solidFill>
                <a:latin typeface="微软雅黑" panose="020B0503020204020204" pitchFamily="34" charset="-122"/>
                <a:ea typeface="微软雅黑" panose="020B0503020204020204" pitchFamily="34" charset="-122"/>
                <a:sym typeface="+mn-ea"/>
              </a:rPr>
              <a:t>角色实现：</a:t>
            </a:r>
          </a:p>
          <a:p>
            <a:pPr algn="ctr">
              <a:lnSpc>
                <a:spcPct val="125000"/>
              </a:lnSpc>
              <a:spcBef>
                <a:spcPts val="0"/>
              </a:spcBef>
              <a:spcAft>
                <a:spcPts val="0"/>
              </a:spcAft>
              <a:defRPr/>
            </a:pPr>
            <a:r>
              <a:rPr lang="zh-CN" altLang="en-US">
                <a:solidFill>
                  <a:schemeClr val="tx1"/>
                </a:solidFill>
                <a:latin typeface="微软雅黑" panose="020B0503020204020204" pitchFamily="34" charset="-122"/>
                <a:ea typeface="微软雅黑" panose="020B0503020204020204" pitchFamily="34" charset="-122"/>
                <a:sym typeface="+mn-ea"/>
              </a:rPr>
              <a:t>通过协商细化交换关系的安排，产生成熟高质量的关系。</a:t>
            </a:r>
          </a:p>
        </p:txBody>
      </p:sp>
      <p:cxnSp>
        <p:nvCxnSpPr>
          <p:cNvPr id="11" name="直接箭头连接符 11">
            <a:extLst>
              <a:ext uri="{FF2B5EF4-FFF2-40B4-BE49-F238E27FC236}">
                <a16:creationId xmlns:a16="http://schemas.microsoft.com/office/drawing/2014/main" xmlns="" id="{9BF080F3-3FA8-3147-80D1-0C425C6A8EF5}"/>
              </a:ext>
            </a:extLst>
          </p:cNvPr>
          <p:cNvCxnSpPr>
            <a:stCxn id="8" idx="3"/>
            <a:endCxn id="9" idx="1"/>
          </p:cNvCxnSpPr>
          <p:nvPr/>
        </p:nvCxnSpPr>
        <p:spPr>
          <a:xfrm>
            <a:off x="2912268" y="5112048"/>
            <a:ext cx="528638" cy="0"/>
          </a:xfrm>
          <a:prstGeom prst="straightConnector1">
            <a:avLst/>
          </a:prstGeom>
          <a:ln w="28575" cmpd="sng">
            <a:solidFill>
              <a:srgbClr val="D3472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2">
            <a:extLst>
              <a:ext uri="{FF2B5EF4-FFF2-40B4-BE49-F238E27FC236}">
                <a16:creationId xmlns:a16="http://schemas.microsoft.com/office/drawing/2014/main" xmlns="" id="{AC0340F0-DA0A-7046-9D3F-9CCD98E9352E}"/>
              </a:ext>
            </a:extLst>
          </p:cNvPr>
          <p:cNvCxnSpPr>
            <a:stCxn id="9" idx="3"/>
            <a:endCxn id="10" idx="1"/>
          </p:cNvCxnSpPr>
          <p:nvPr/>
        </p:nvCxnSpPr>
        <p:spPr>
          <a:xfrm>
            <a:off x="5876131" y="5112048"/>
            <a:ext cx="593725" cy="0"/>
          </a:xfrm>
          <a:prstGeom prst="straightConnector1">
            <a:avLst/>
          </a:prstGeom>
          <a:ln w="28575" cmpd="sng">
            <a:solidFill>
              <a:srgbClr val="D34726"/>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1"/>
          <p:cNvSpPr>
            <a:spLocks noGrp="1"/>
          </p:cNvSpPr>
          <p:nvPr>
            <p:ph type="title"/>
          </p:nvPr>
        </p:nvSpPr>
        <p:spPr bwMode="auto">
          <a:xfrm>
            <a:off x="179388" y="0"/>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latin typeface="黑体" charset="0"/>
                <a:ea typeface="黑体" charset="0"/>
              </a:rPr>
              <a:t>本章的基本问题：</a:t>
            </a:r>
          </a:p>
        </p:txBody>
      </p:sp>
      <p:sp>
        <p:nvSpPr>
          <p:cNvPr id="6146" name="内容占位符 2"/>
          <p:cNvSpPr>
            <a:spLocks noGrp="1"/>
          </p:cNvSpPr>
          <p:nvPr>
            <p:ph idx="1"/>
          </p:nvPr>
        </p:nvSpPr>
        <p:spPr bwMode="auto">
          <a:xfrm>
            <a:off x="628650" y="1847850"/>
            <a:ext cx="7886700" cy="35253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200000"/>
              </a:lnSpc>
            </a:pPr>
            <a:r>
              <a:rPr lang="zh-CN" altLang="en-US" dirty="0"/>
              <a:t>什么是领导？</a:t>
            </a:r>
          </a:p>
          <a:p>
            <a:pPr>
              <a:lnSpc>
                <a:spcPct val="200000"/>
              </a:lnSpc>
            </a:pPr>
            <a:endParaRPr lang="zh-CN" altLang="en-US" dirty="0"/>
          </a:p>
          <a:p>
            <a:pPr>
              <a:lnSpc>
                <a:spcPct val="200000"/>
              </a:lnSpc>
            </a:pPr>
            <a:r>
              <a:rPr lang="zh-CN" altLang="en-US" dirty="0"/>
              <a:t>什么是有效的领导行为？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bwMode="auto">
          <a:xfrm>
            <a:off x="755576" y="165893"/>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zh-CN" sz="2400" dirty="0">
                <a:latin typeface="黑体" charset="0"/>
                <a:ea typeface="黑体" charset="0"/>
                <a:sym typeface="+mn-ea" charset="0"/>
              </a:rPr>
              <a:t>领导—成员交换调查问卷范例</a:t>
            </a:r>
          </a:p>
        </p:txBody>
      </p:sp>
      <p:graphicFrame>
        <p:nvGraphicFramePr>
          <p:cNvPr id="6" name="表格 5"/>
          <p:cNvGraphicFramePr>
            <a:graphicFrameLocks noGrp="1"/>
          </p:cNvGraphicFramePr>
          <p:nvPr>
            <p:extLst>
              <p:ext uri="{D42A27DB-BD31-4B8C-83A1-F6EECF244321}">
                <p14:modId xmlns:p14="http://schemas.microsoft.com/office/powerpoint/2010/main" xmlns="" val="2892820229"/>
              </p:ext>
            </p:extLst>
          </p:nvPr>
        </p:nvGraphicFramePr>
        <p:xfrm>
          <a:off x="904875" y="1333500"/>
          <a:ext cx="7637463" cy="4975820"/>
        </p:xfrm>
        <a:graphic>
          <a:graphicData uri="http://schemas.openxmlformats.org/drawingml/2006/table">
            <a:tbl>
              <a:tblPr/>
              <a:tblGrid>
                <a:gridCol w="7637463">
                  <a:extLst>
                    <a:ext uri="{9D8B030D-6E8A-4147-A177-3AD203B41FA5}">
                      <a16:colId xmlns:a16="http://schemas.microsoft.com/office/drawing/2014/main" xmlns="" val="20000"/>
                    </a:ext>
                  </a:extLst>
                </a:gridCol>
              </a:tblGrid>
              <a:tr h="952500">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eaLnBrk="0" fontAlgn="base" hangingPunct="0">
                        <a:spcBef>
                          <a:spcPct val="20000"/>
                        </a:spcBef>
                        <a:spcAft>
                          <a:spcPct val="0"/>
                        </a:spcAft>
                        <a:defRPr>
                          <a:solidFill>
                            <a:schemeClr val="tx1"/>
                          </a:solidFill>
                          <a:latin typeface="Arial" charset="0"/>
                          <a:ea typeface="宋体" charset="0"/>
                        </a:defRPr>
                      </a:lvl6pPr>
                      <a:lvl7pPr marL="2971800" indent="-228600" eaLnBrk="0" fontAlgn="base" hangingPunct="0">
                        <a:spcBef>
                          <a:spcPct val="20000"/>
                        </a:spcBef>
                        <a:spcAft>
                          <a:spcPct val="0"/>
                        </a:spcAft>
                        <a:defRPr>
                          <a:solidFill>
                            <a:schemeClr val="tx1"/>
                          </a:solidFill>
                          <a:latin typeface="Arial" charset="0"/>
                          <a:ea typeface="宋体" charset="0"/>
                        </a:defRPr>
                      </a:lvl7pPr>
                      <a:lvl8pPr marL="3429000" indent="-228600" eaLnBrk="0" fontAlgn="base" hangingPunct="0">
                        <a:spcBef>
                          <a:spcPct val="20000"/>
                        </a:spcBef>
                        <a:spcAft>
                          <a:spcPct val="0"/>
                        </a:spcAft>
                        <a:defRPr>
                          <a:solidFill>
                            <a:schemeClr val="tx1"/>
                          </a:solidFill>
                          <a:latin typeface="Arial" charset="0"/>
                          <a:ea typeface="宋体" charset="0"/>
                        </a:defRPr>
                      </a:lvl8pPr>
                      <a:lvl9pPr marL="3886200" indent="-228600" eaLnBrk="0" fontAlgn="base" hangingPunct="0">
                        <a:spcBef>
                          <a:spcPct val="20000"/>
                        </a:spcBef>
                        <a:spcAft>
                          <a:spcPct val="0"/>
                        </a:spcAft>
                        <a:defRPr>
                          <a:solidFill>
                            <a:schemeClr val="tx1"/>
                          </a:solidFill>
                          <a:latin typeface="Arial" charset="0"/>
                          <a:ea typeface="宋体" charset="0"/>
                        </a:defRPr>
                      </a:lvl9pPr>
                    </a:lstStyle>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微软雅黑" charset="0"/>
                          <a:ea typeface="微软雅黑" charset="0"/>
                          <a:cs typeface="微软雅黑" charset="0"/>
                        </a:rPr>
                        <a:t>1. 你认为你的监管者在有关你的工作改变上有多大的弹性？</a:t>
                      </a:r>
                    </a:p>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微软雅黑" charset="0"/>
                          <a:ea typeface="微软雅黑" charset="0"/>
                          <a:cs typeface="微软雅黑" charset="0"/>
                        </a:rPr>
                        <a:t>4=监管者对改变非常热心；3=监管者对改变不冷不热；2=监管者认为没有太大必要进行改变；1=监管者认为不需要改变</a:t>
                      </a:r>
                    </a:p>
                  </a:txBody>
                  <a:tcPr marL="46254" marR="46254" marT="0" marB="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xmlns="" val="10000"/>
                  </a:ext>
                </a:extLst>
              </a:tr>
              <a:tr h="952500">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eaLnBrk="0" fontAlgn="base" hangingPunct="0">
                        <a:spcBef>
                          <a:spcPct val="20000"/>
                        </a:spcBef>
                        <a:spcAft>
                          <a:spcPct val="0"/>
                        </a:spcAft>
                        <a:defRPr>
                          <a:solidFill>
                            <a:schemeClr val="tx1"/>
                          </a:solidFill>
                          <a:latin typeface="Arial" charset="0"/>
                          <a:ea typeface="宋体" charset="0"/>
                        </a:defRPr>
                      </a:lvl6pPr>
                      <a:lvl7pPr marL="2971800" indent="-228600" eaLnBrk="0" fontAlgn="base" hangingPunct="0">
                        <a:spcBef>
                          <a:spcPct val="20000"/>
                        </a:spcBef>
                        <a:spcAft>
                          <a:spcPct val="0"/>
                        </a:spcAft>
                        <a:defRPr>
                          <a:solidFill>
                            <a:schemeClr val="tx1"/>
                          </a:solidFill>
                          <a:latin typeface="Arial" charset="0"/>
                          <a:ea typeface="宋体" charset="0"/>
                        </a:defRPr>
                      </a:lvl7pPr>
                      <a:lvl8pPr marL="3429000" indent="-228600" eaLnBrk="0" fontAlgn="base" hangingPunct="0">
                        <a:spcBef>
                          <a:spcPct val="20000"/>
                        </a:spcBef>
                        <a:spcAft>
                          <a:spcPct val="0"/>
                        </a:spcAft>
                        <a:defRPr>
                          <a:solidFill>
                            <a:schemeClr val="tx1"/>
                          </a:solidFill>
                          <a:latin typeface="Arial" charset="0"/>
                          <a:ea typeface="宋体" charset="0"/>
                        </a:defRPr>
                      </a:lvl8pPr>
                      <a:lvl9pPr marL="3886200" indent="-228600" eaLnBrk="0" fontAlgn="base" hangingPunct="0">
                        <a:spcBef>
                          <a:spcPct val="20000"/>
                        </a:spcBef>
                        <a:spcAft>
                          <a:spcPct val="0"/>
                        </a:spcAft>
                        <a:defRPr>
                          <a:solidFill>
                            <a:schemeClr val="tx1"/>
                          </a:solidFill>
                          <a:latin typeface="Arial" charset="0"/>
                          <a:ea typeface="宋体" charset="0"/>
                        </a:defRPr>
                      </a:lvl9pPr>
                    </a:lstStyle>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微软雅黑" charset="0"/>
                          <a:ea typeface="微软雅黑" charset="0"/>
                          <a:cs typeface="微软雅黑" charset="0"/>
                        </a:rPr>
                        <a:t>2. 不论你的监管者在他的岗位上有多大的正式组织的权威，你认为他在你的工作中倾向运用他的权力帮助你解决问题的概率有多大？</a:t>
                      </a:r>
                    </a:p>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微软雅黑" charset="0"/>
                          <a:ea typeface="微软雅黑" charset="0"/>
                          <a:cs typeface="微软雅黑" charset="0"/>
                        </a:rPr>
                        <a:t>4=他肯定会；3=他有可能；2=可能会也可能不会；1=不会</a:t>
                      </a:r>
                    </a:p>
                  </a:txBody>
                  <a:tcPr marL="46254" marR="46254" marT="0" marB="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xmlns="" val="10001"/>
                  </a:ext>
                </a:extLst>
              </a:tr>
              <a:tr h="952500">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eaLnBrk="0" fontAlgn="base" hangingPunct="0">
                        <a:spcBef>
                          <a:spcPct val="20000"/>
                        </a:spcBef>
                        <a:spcAft>
                          <a:spcPct val="0"/>
                        </a:spcAft>
                        <a:defRPr>
                          <a:solidFill>
                            <a:schemeClr val="tx1"/>
                          </a:solidFill>
                          <a:latin typeface="Arial" charset="0"/>
                          <a:ea typeface="宋体" charset="0"/>
                        </a:defRPr>
                      </a:lvl6pPr>
                      <a:lvl7pPr marL="2971800" indent="-228600" eaLnBrk="0" fontAlgn="base" hangingPunct="0">
                        <a:spcBef>
                          <a:spcPct val="20000"/>
                        </a:spcBef>
                        <a:spcAft>
                          <a:spcPct val="0"/>
                        </a:spcAft>
                        <a:defRPr>
                          <a:solidFill>
                            <a:schemeClr val="tx1"/>
                          </a:solidFill>
                          <a:latin typeface="Arial" charset="0"/>
                          <a:ea typeface="宋体" charset="0"/>
                        </a:defRPr>
                      </a:lvl7pPr>
                      <a:lvl8pPr marL="3429000" indent="-228600" eaLnBrk="0" fontAlgn="base" hangingPunct="0">
                        <a:spcBef>
                          <a:spcPct val="20000"/>
                        </a:spcBef>
                        <a:spcAft>
                          <a:spcPct val="0"/>
                        </a:spcAft>
                        <a:defRPr>
                          <a:solidFill>
                            <a:schemeClr val="tx1"/>
                          </a:solidFill>
                          <a:latin typeface="Arial" charset="0"/>
                          <a:ea typeface="宋体" charset="0"/>
                        </a:defRPr>
                      </a:lvl8pPr>
                      <a:lvl9pPr marL="3886200" indent="-228600" eaLnBrk="0" fontAlgn="base" hangingPunct="0">
                        <a:spcBef>
                          <a:spcPct val="20000"/>
                        </a:spcBef>
                        <a:spcAft>
                          <a:spcPct val="0"/>
                        </a:spcAft>
                        <a:defRPr>
                          <a:solidFill>
                            <a:schemeClr val="tx1"/>
                          </a:solidFill>
                          <a:latin typeface="Arial" charset="0"/>
                          <a:ea typeface="宋体" charset="0"/>
                        </a:defRPr>
                      </a:lvl9pPr>
                    </a:lstStyle>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微软雅黑" charset="0"/>
                          <a:ea typeface="微软雅黑" charset="0"/>
                          <a:cs typeface="微软雅黑" charset="0"/>
                        </a:rPr>
                        <a:t>3. 在你需要的时候，在多大程度上你能够依靠他为你担保，而且他愿意为此承担风险？</a:t>
                      </a:r>
                    </a:p>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微软雅黑" charset="0"/>
                          <a:ea typeface="微软雅黑" charset="0"/>
                          <a:cs typeface="微软雅黑" charset="0"/>
                        </a:rPr>
                        <a:t>4=总是；3=通常；2=很少；1=从不</a:t>
                      </a:r>
                    </a:p>
                  </a:txBody>
                  <a:tcPr marL="46254" marR="46254" marT="0" marB="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xmlns="" val="10002"/>
                  </a:ext>
                </a:extLst>
              </a:tr>
              <a:tr h="746125">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eaLnBrk="0" fontAlgn="base" hangingPunct="0">
                        <a:spcBef>
                          <a:spcPct val="20000"/>
                        </a:spcBef>
                        <a:spcAft>
                          <a:spcPct val="0"/>
                        </a:spcAft>
                        <a:defRPr>
                          <a:solidFill>
                            <a:schemeClr val="tx1"/>
                          </a:solidFill>
                          <a:latin typeface="Arial" charset="0"/>
                          <a:ea typeface="宋体" charset="0"/>
                        </a:defRPr>
                      </a:lvl6pPr>
                      <a:lvl7pPr marL="2971800" indent="-228600" eaLnBrk="0" fontAlgn="base" hangingPunct="0">
                        <a:spcBef>
                          <a:spcPct val="20000"/>
                        </a:spcBef>
                        <a:spcAft>
                          <a:spcPct val="0"/>
                        </a:spcAft>
                        <a:defRPr>
                          <a:solidFill>
                            <a:schemeClr val="tx1"/>
                          </a:solidFill>
                          <a:latin typeface="Arial" charset="0"/>
                          <a:ea typeface="宋体" charset="0"/>
                        </a:defRPr>
                      </a:lvl7pPr>
                      <a:lvl8pPr marL="3429000" indent="-228600" eaLnBrk="0" fontAlgn="base" hangingPunct="0">
                        <a:spcBef>
                          <a:spcPct val="20000"/>
                        </a:spcBef>
                        <a:spcAft>
                          <a:spcPct val="0"/>
                        </a:spcAft>
                        <a:defRPr>
                          <a:solidFill>
                            <a:schemeClr val="tx1"/>
                          </a:solidFill>
                          <a:latin typeface="Arial" charset="0"/>
                          <a:ea typeface="宋体" charset="0"/>
                        </a:defRPr>
                      </a:lvl8pPr>
                      <a:lvl9pPr marL="3886200" indent="-228600" eaLnBrk="0" fontAlgn="base" hangingPunct="0">
                        <a:spcBef>
                          <a:spcPct val="20000"/>
                        </a:spcBef>
                        <a:spcAft>
                          <a:spcPct val="0"/>
                        </a:spcAft>
                        <a:defRPr>
                          <a:solidFill>
                            <a:schemeClr val="tx1"/>
                          </a:solidFill>
                          <a:latin typeface="Arial" charset="0"/>
                          <a:ea typeface="宋体" charset="0"/>
                        </a:defRPr>
                      </a:lvl9pPr>
                    </a:lstStyle>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charset="0"/>
                          <a:ea typeface="微软雅黑" charset="0"/>
                          <a:cs typeface="微软雅黑" charset="0"/>
                        </a:rPr>
                        <a:t>4. 你是否经常向你的监管者提出有关你的工作的建议？</a:t>
                      </a:r>
                    </a:p>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charset="0"/>
                          <a:ea typeface="微软雅黑" charset="0"/>
                          <a:cs typeface="微软雅黑" charset="0"/>
                        </a:rPr>
                        <a:t>4=总是；3=通常；2=很少；1=从不</a:t>
                      </a:r>
                    </a:p>
                  </a:txBody>
                  <a:tcPr marL="46254" marR="46254" marT="0" marB="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xmlns="" val="10003"/>
                  </a:ext>
                </a:extLst>
              </a:tr>
              <a:tr h="744538">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eaLnBrk="0" fontAlgn="base" hangingPunct="0">
                        <a:spcBef>
                          <a:spcPct val="20000"/>
                        </a:spcBef>
                        <a:spcAft>
                          <a:spcPct val="0"/>
                        </a:spcAft>
                        <a:defRPr>
                          <a:solidFill>
                            <a:schemeClr val="tx1"/>
                          </a:solidFill>
                          <a:latin typeface="Arial" charset="0"/>
                          <a:ea typeface="宋体" charset="0"/>
                        </a:defRPr>
                      </a:lvl6pPr>
                      <a:lvl7pPr marL="2971800" indent="-228600" eaLnBrk="0" fontAlgn="base" hangingPunct="0">
                        <a:spcBef>
                          <a:spcPct val="20000"/>
                        </a:spcBef>
                        <a:spcAft>
                          <a:spcPct val="0"/>
                        </a:spcAft>
                        <a:defRPr>
                          <a:solidFill>
                            <a:schemeClr val="tx1"/>
                          </a:solidFill>
                          <a:latin typeface="Arial" charset="0"/>
                          <a:ea typeface="宋体" charset="0"/>
                        </a:defRPr>
                      </a:lvl7pPr>
                      <a:lvl8pPr marL="3429000" indent="-228600" eaLnBrk="0" fontAlgn="base" hangingPunct="0">
                        <a:spcBef>
                          <a:spcPct val="20000"/>
                        </a:spcBef>
                        <a:spcAft>
                          <a:spcPct val="0"/>
                        </a:spcAft>
                        <a:defRPr>
                          <a:solidFill>
                            <a:schemeClr val="tx1"/>
                          </a:solidFill>
                          <a:latin typeface="Arial" charset="0"/>
                          <a:ea typeface="宋体" charset="0"/>
                        </a:defRPr>
                      </a:lvl8pPr>
                      <a:lvl9pPr marL="3886200" indent="-228600" eaLnBrk="0" fontAlgn="base" hangingPunct="0">
                        <a:spcBef>
                          <a:spcPct val="20000"/>
                        </a:spcBef>
                        <a:spcAft>
                          <a:spcPct val="0"/>
                        </a:spcAft>
                        <a:defRPr>
                          <a:solidFill>
                            <a:schemeClr val="tx1"/>
                          </a:solidFill>
                          <a:latin typeface="Arial" charset="0"/>
                          <a:ea typeface="宋体" charset="0"/>
                        </a:defRPr>
                      </a:lvl9pPr>
                    </a:lstStyle>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charset="0"/>
                          <a:ea typeface="微软雅黑" charset="0"/>
                          <a:cs typeface="微软雅黑" charset="0"/>
                        </a:rPr>
                        <a:t>5. 你怎么描述你与你的监管者之间的工作关系？</a:t>
                      </a:r>
                    </a:p>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charset="0"/>
                          <a:ea typeface="微软雅黑" charset="0"/>
                          <a:cs typeface="微软雅黑" charset="0"/>
                        </a:rPr>
                        <a:t>4=非常好；3=比平均好；2=平均；1=比平均差</a:t>
                      </a:r>
                    </a:p>
                  </a:txBody>
                  <a:tcPr marL="46254" marR="46254" marT="0" marB="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E8E8EF"/>
                    </a:solidFill>
                  </a:tcPr>
                </a:tc>
                <a:extLst>
                  <a:ext uri="{0D108BD9-81ED-4DB2-BD59-A6C34878D82A}">
                    <a16:rowId xmlns:a16="http://schemas.microsoft.com/office/drawing/2014/main" xmlns="" val="10004"/>
                  </a:ext>
                </a:extLst>
              </a:tr>
              <a:tr h="627657">
                <a:tc>
                  <a:txBody>
                    <a:bodyPr/>
                    <a:lstStyle>
                      <a:lvl1pPr>
                        <a:spcBef>
                          <a:spcPct val="20000"/>
                        </a:spcBef>
                        <a:defRPr sz="2800">
                          <a:solidFill>
                            <a:schemeClr val="tx1"/>
                          </a:solidFill>
                          <a:latin typeface="Arial" charset="0"/>
                          <a:ea typeface="宋体" charset="0"/>
                        </a:defRPr>
                      </a:lvl1pPr>
                      <a:lvl2pPr marL="742950" indent="-285750">
                        <a:spcBef>
                          <a:spcPct val="20000"/>
                        </a:spcBef>
                        <a:defRPr sz="2400">
                          <a:solidFill>
                            <a:schemeClr val="tx1"/>
                          </a:solidFill>
                          <a:latin typeface="Arial" charset="0"/>
                          <a:ea typeface="宋体" charset="0"/>
                        </a:defRPr>
                      </a:lvl2pPr>
                      <a:lvl3pPr marL="1143000" indent="-228600">
                        <a:spcBef>
                          <a:spcPct val="20000"/>
                        </a:spcBef>
                        <a:defRPr sz="2000">
                          <a:solidFill>
                            <a:schemeClr val="tx1"/>
                          </a:solidFill>
                          <a:latin typeface="Arial" charset="0"/>
                          <a:ea typeface="宋体" charset="0"/>
                        </a:defRPr>
                      </a:lvl3pPr>
                      <a:lvl4pPr marL="1600200" indent="-228600">
                        <a:spcBef>
                          <a:spcPct val="20000"/>
                        </a:spcBef>
                        <a:defRPr>
                          <a:solidFill>
                            <a:schemeClr val="tx1"/>
                          </a:solidFill>
                          <a:latin typeface="Arial" charset="0"/>
                          <a:ea typeface="宋体" charset="0"/>
                        </a:defRPr>
                      </a:lvl4pPr>
                      <a:lvl5pPr marL="2057400" indent="-228600">
                        <a:spcBef>
                          <a:spcPct val="20000"/>
                        </a:spcBef>
                        <a:defRPr>
                          <a:solidFill>
                            <a:schemeClr val="tx1"/>
                          </a:solidFill>
                          <a:latin typeface="Arial" charset="0"/>
                          <a:ea typeface="宋体" charset="0"/>
                        </a:defRPr>
                      </a:lvl5pPr>
                      <a:lvl6pPr marL="2514600" indent="-228600" eaLnBrk="0" fontAlgn="base" hangingPunct="0">
                        <a:spcBef>
                          <a:spcPct val="20000"/>
                        </a:spcBef>
                        <a:spcAft>
                          <a:spcPct val="0"/>
                        </a:spcAft>
                        <a:defRPr>
                          <a:solidFill>
                            <a:schemeClr val="tx1"/>
                          </a:solidFill>
                          <a:latin typeface="Arial" charset="0"/>
                          <a:ea typeface="宋体" charset="0"/>
                        </a:defRPr>
                      </a:lvl6pPr>
                      <a:lvl7pPr marL="2971800" indent="-228600" eaLnBrk="0" fontAlgn="base" hangingPunct="0">
                        <a:spcBef>
                          <a:spcPct val="20000"/>
                        </a:spcBef>
                        <a:spcAft>
                          <a:spcPct val="0"/>
                        </a:spcAft>
                        <a:defRPr>
                          <a:solidFill>
                            <a:schemeClr val="tx1"/>
                          </a:solidFill>
                          <a:latin typeface="Arial" charset="0"/>
                          <a:ea typeface="宋体" charset="0"/>
                        </a:defRPr>
                      </a:lvl7pPr>
                      <a:lvl8pPr marL="3429000" indent="-228600" eaLnBrk="0" fontAlgn="base" hangingPunct="0">
                        <a:spcBef>
                          <a:spcPct val="20000"/>
                        </a:spcBef>
                        <a:spcAft>
                          <a:spcPct val="0"/>
                        </a:spcAft>
                        <a:defRPr>
                          <a:solidFill>
                            <a:schemeClr val="tx1"/>
                          </a:solidFill>
                          <a:latin typeface="Arial" charset="0"/>
                          <a:ea typeface="宋体" charset="0"/>
                        </a:defRPr>
                      </a:lvl8pPr>
                      <a:lvl9pPr marL="3886200" indent="-228600" eaLnBrk="0" fontAlgn="base" hangingPunct="0">
                        <a:spcBef>
                          <a:spcPct val="20000"/>
                        </a:spcBef>
                        <a:spcAft>
                          <a:spcPct val="0"/>
                        </a:spcAft>
                        <a:defRPr>
                          <a:solidFill>
                            <a:schemeClr val="tx1"/>
                          </a:solidFill>
                          <a:latin typeface="Arial" charset="0"/>
                          <a:ea typeface="宋体" charset="0"/>
                        </a:defRPr>
                      </a:lvl9pPr>
                    </a:lstStyle>
                    <a:p>
                      <a:pPr marL="0" marR="0" lvl="0" indent="0" algn="just" defTabSz="914400" rtl="0" eaLnBrk="1" fontAlgn="base" latinLnBrk="0" hangingPunct="1">
                        <a:lnSpc>
                          <a:spcPts val="2500"/>
                        </a:lnSpc>
                        <a:spcBef>
                          <a:spcPct val="0"/>
                        </a:spcBef>
                        <a:spcAft>
                          <a:spcPct val="0"/>
                        </a:spcAft>
                        <a:buClrTx/>
                        <a:buSzTx/>
                        <a:buFontTx/>
                        <a:buNone/>
                        <a:tabLst/>
                      </a:pPr>
                      <a:r>
                        <a:rPr kumimoji="0" lang="zh-CN" altLang="en-US" sz="1600" b="0" i="0" u="none" strike="noStrike" cap="none" normalizeH="0" baseline="0" dirty="0">
                          <a:ln>
                            <a:noFill/>
                          </a:ln>
                          <a:solidFill>
                            <a:srgbClr val="000000"/>
                          </a:solidFill>
                          <a:effectLst/>
                          <a:latin typeface="微软雅黑" charset="0"/>
                          <a:ea typeface="微软雅黑" charset="0"/>
                          <a:cs typeface="微软雅黑" charset="0"/>
                        </a:rPr>
                        <a:t>每一个参与者都有5个项目，得分结果为5～20分。</a:t>
                      </a:r>
                    </a:p>
                  </a:txBody>
                  <a:tcPr marL="46254" marR="46254" marT="0" marB="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CDCDDE"/>
                    </a:solidFill>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bwMode="auto">
          <a:xfrm>
            <a:off x="0" y="188640"/>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sym typeface="+mn-ea" charset="0"/>
              </a:rPr>
              <a:t>3. </a:t>
            </a:r>
            <a:r>
              <a:rPr lang="zh-CN" altLang="en-US" sz="2800" dirty="0">
                <a:latin typeface="+mn-lt"/>
                <a:ea typeface="+mn-ea"/>
                <a:cs typeface="+mn-ea"/>
                <a:sym typeface="+mn-ea" charset="0"/>
              </a:rPr>
              <a:t>领导者角色理论</a:t>
            </a:r>
            <a:r>
              <a:rPr lang="en-US" altLang="zh-CN" sz="2800" dirty="0">
                <a:latin typeface="+mn-lt"/>
                <a:ea typeface="+mn-ea"/>
                <a:cs typeface="+mn-ea"/>
                <a:sym typeface="+mn-ea" charset="0"/>
              </a:rPr>
              <a:t>——</a:t>
            </a:r>
            <a:r>
              <a:rPr lang="en-US" altLang="zh-CN" sz="2800" dirty="0" err="1">
                <a:latin typeface="+mn-lt"/>
                <a:ea typeface="+mn-ea"/>
                <a:cs typeface="+mn-ea"/>
                <a:sym typeface="+mn-ea" charset="0"/>
              </a:rPr>
              <a:t>亨利·明茨伯格</a:t>
            </a:r>
            <a:endParaRPr lang="en-US" altLang="zh-CN" sz="2800" dirty="0">
              <a:latin typeface="+mn-lt"/>
              <a:ea typeface="+mn-ea"/>
              <a:cs typeface="+mn-ea"/>
              <a:sym typeface="+mn-ea" charset="0"/>
            </a:endParaRPr>
          </a:p>
        </p:txBody>
      </p:sp>
      <p:sp>
        <p:nvSpPr>
          <p:cNvPr id="44035" name="内容占位符 2"/>
          <p:cNvSpPr>
            <a:spLocks noGrp="1"/>
          </p:cNvSpPr>
          <p:nvPr>
            <p:ph idx="1"/>
          </p:nvPr>
        </p:nvSpPr>
        <p:spPr bwMode="auto">
          <a:xfrm>
            <a:off x="628650" y="1465263"/>
            <a:ext cx="8189913" cy="5054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46050" indent="-230188">
              <a:lnSpc>
                <a:spcPct val="150000"/>
              </a:lnSpc>
            </a:pPr>
            <a:r>
              <a:rPr lang="zh-CN" altLang="en-US" sz="2000" dirty="0">
                <a:solidFill>
                  <a:srgbClr val="D34726"/>
                </a:solidFill>
                <a:sym typeface="+mn-ea" charset="0"/>
              </a:rPr>
              <a:t>主要观点：</a:t>
            </a:r>
            <a:r>
              <a:rPr lang="zh-CN" altLang="en-US" sz="2000" dirty="0">
                <a:sym typeface="+mn-ea" charset="0"/>
              </a:rPr>
              <a:t>管理者需要在不同的角色间进行转换。</a:t>
            </a:r>
          </a:p>
          <a:p>
            <a:pPr marL="146050" indent="-230188">
              <a:lnSpc>
                <a:spcPct val="150000"/>
              </a:lnSpc>
            </a:pPr>
            <a:r>
              <a:rPr lang="zh-CN" altLang="en-US" sz="2000" dirty="0">
                <a:solidFill>
                  <a:srgbClr val="D34726"/>
                </a:solidFill>
                <a:sym typeface="+mn-ea" charset="0"/>
              </a:rPr>
              <a:t>角色</a:t>
            </a:r>
            <a:r>
              <a:rPr lang="zh-CN" altLang="en-US" sz="2000" dirty="0">
                <a:sym typeface="+mn-ea" charset="0"/>
              </a:rPr>
              <a:t>是指属于一定职责或地位的一套有条理的行为。</a:t>
            </a:r>
            <a:endParaRPr lang="en-US" altLang="zh-CN" sz="2000" dirty="0">
              <a:sym typeface="+mn-ea" charset="0"/>
            </a:endParaRPr>
          </a:p>
          <a:p>
            <a:pPr marL="230505" indent="-230505" fontAlgn="auto">
              <a:lnSpc>
                <a:spcPct val="150000"/>
              </a:lnSpc>
              <a:defRPr/>
            </a:pPr>
            <a:r>
              <a:rPr lang="zh-CN" altLang="en-US" sz="2000" dirty="0">
                <a:sym typeface="+mn-ea"/>
              </a:rPr>
              <a:t>明茨伯格认为，10种角色形成一个结合起来的整体，管理者是一个投入—产出的系统，权威和地位产生人际关系方面的角色，这方面的角色导致投入（信息），而这又导致产出（信息和决策）。任何一种角色的缺失都可能使得其他角色无法完整实现。</a:t>
            </a:r>
          </a:p>
          <a:p>
            <a:pPr marL="230505" indent="-230505" fontAlgn="auto">
              <a:lnSpc>
                <a:spcPct val="150000"/>
              </a:lnSpc>
              <a:defRPr/>
            </a:pPr>
            <a:r>
              <a:rPr lang="zh-CN" altLang="en-US" sz="2000" dirty="0">
                <a:solidFill>
                  <a:srgbClr val="D34726"/>
                </a:solidFill>
                <a:sym typeface="+mn-ea"/>
              </a:rPr>
              <a:t>领导者的角色是10种角色中最显著的一种角色，</a:t>
            </a:r>
            <a:r>
              <a:rPr lang="zh-CN" altLang="en-US" sz="2000" dirty="0">
                <a:sym typeface="+mn-ea"/>
              </a:rPr>
              <a:t>也是管理者权力最明显的表现。</a:t>
            </a:r>
          </a:p>
          <a:p>
            <a:pPr marL="146050" indent="-230188">
              <a:lnSpc>
                <a:spcPct val="150000"/>
              </a:lnSpc>
            </a:pPr>
            <a:endParaRPr lang="zh-CN" altLang="en-US" sz="2000" dirty="0">
              <a:sym typeface="+mn-ea" charset="0"/>
            </a:endParaRPr>
          </a:p>
          <a:p>
            <a:pPr marL="146050" indent="-230188">
              <a:lnSpc>
                <a:spcPct val="150000"/>
              </a:lnSpc>
            </a:pPr>
            <a:endParaRPr lang="zh-CN" altLang="en-US" sz="2000" dirty="0">
              <a:sym typeface="+mn-ea"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bwMode="auto">
          <a:xfrm>
            <a:off x="0" y="188640"/>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400" dirty="0">
                <a:latin typeface="黑体" charset="0"/>
                <a:ea typeface="黑体" charset="0"/>
                <a:sym typeface="+mn-ea" charset="0"/>
              </a:rPr>
              <a:t>3. </a:t>
            </a:r>
            <a:r>
              <a:rPr lang="zh-CN" altLang="en-US" sz="2400" dirty="0">
                <a:latin typeface="黑体" charset="0"/>
                <a:ea typeface="黑体" charset="0"/>
                <a:sym typeface="+mn-ea" charset="0"/>
              </a:rPr>
              <a:t>领导者角色理论</a:t>
            </a:r>
            <a:r>
              <a:rPr lang="en-US" altLang="zh-CN" sz="2400" dirty="0">
                <a:latin typeface="黑体" charset="0"/>
                <a:ea typeface="黑体" charset="0"/>
                <a:sym typeface="+mn-ea" charset="0"/>
              </a:rPr>
              <a:t>——</a:t>
            </a:r>
            <a:r>
              <a:rPr lang="en-US" altLang="zh-CN" sz="2400" dirty="0" err="1">
                <a:latin typeface="黑体" charset="0"/>
                <a:ea typeface="黑体" charset="0"/>
                <a:sym typeface="+mn-ea" charset="0"/>
              </a:rPr>
              <a:t>亨利·明茨伯格</a:t>
            </a:r>
            <a:endParaRPr lang="en-US" altLang="zh-CN" sz="2400" dirty="0">
              <a:latin typeface="黑体" charset="0"/>
              <a:ea typeface="黑体" charset="0"/>
              <a:sym typeface="+mn-ea" charset="0"/>
            </a:endParaRPr>
          </a:p>
        </p:txBody>
      </p:sp>
      <p:graphicFrame>
        <p:nvGraphicFramePr>
          <p:cNvPr id="6" name="表格 5">
            <a:extLst>
              <a:ext uri="{FF2B5EF4-FFF2-40B4-BE49-F238E27FC236}">
                <a16:creationId xmlns:a16="http://schemas.microsoft.com/office/drawing/2014/main" xmlns="" id="{14783E2F-D815-884B-A16D-1931BFACF67E}"/>
              </a:ext>
            </a:extLst>
          </p:cNvPr>
          <p:cNvGraphicFramePr>
            <a:graphicFrameLocks noGrp="1"/>
          </p:cNvGraphicFramePr>
          <p:nvPr>
            <p:extLst>
              <p:ext uri="{D42A27DB-BD31-4B8C-83A1-F6EECF244321}">
                <p14:modId xmlns:p14="http://schemas.microsoft.com/office/powerpoint/2010/main" xmlns="" val="589676928"/>
              </p:ext>
            </p:extLst>
          </p:nvPr>
        </p:nvGraphicFramePr>
        <p:xfrm>
          <a:off x="179512" y="1268760"/>
          <a:ext cx="7157890" cy="5440233"/>
        </p:xfrm>
        <a:graphic>
          <a:graphicData uri="http://schemas.openxmlformats.org/drawingml/2006/table">
            <a:tbl>
              <a:tblPr firstRow="1" firstCol="1" bandRow="1">
                <a:tableStyleId>{21E4AEA4-8DFA-4A89-87EB-49C32662AFE0}</a:tableStyleId>
              </a:tblPr>
              <a:tblGrid>
                <a:gridCol w="1302280">
                  <a:extLst>
                    <a:ext uri="{9D8B030D-6E8A-4147-A177-3AD203B41FA5}">
                      <a16:colId xmlns:a16="http://schemas.microsoft.com/office/drawing/2014/main" xmlns="" val="20000"/>
                    </a:ext>
                  </a:extLst>
                </a:gridCol>
                <a:gridCol w="2927494">
                  <a:extLst>
                    <a:ext uri="{9D8B030D-6E8A-4147-A177-3AD203B41FA5}">
                      <a16:colId xmlns:a16="http://schemas.microsoft.com/office/drawing/2014/main" xmlns="" val="20001"/>
                    </a:ext>
                  </a:extLst>
                </a:gridCol>
                <a:gridCol w="2928116">
                  <a:extLst>
                    <a:ext uri="{9D8B030D-6E8A-4147-A177-3AD203B41FA5}">
                      <a16:colId xmlns:a16="http://schemas.microsoft.com/office/drawing/2014/main" xmlns="" val="20002"/>
                    </a:ext>
                  </a:extLst>
                </a:gridCol>
              </a:tblGrid>
              <a:tr h="344787">
                <a:tc>
                  <a:txBody>
                    <a:bodyPr/>
                    <a:lstStyle/>
                    <a:p>
                      <a:pPr algn="ctr" fontAlgn="auto">
                        <a:lnSpc>
                          <a:spcPct val="1250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角色</a:t>
                      </a:r>
                    </a:p>
                  </a:txBody>
                  <a:tcPr marL="46262" marR="46262" marT="0" marB="0" anchor="ctr">
                    <a:solidFill>
                      <a:srgbClr val="D34726"/>
                    </a:solidFill>
                  </a:tcPr>
                </a:tc>
                <a:tc>
                  <a:txBody>
                    <a:bodyPr/>
                    <a:lstStyle/>
                    <a:p>
                      <a:pPr algn="ctr" fontAlgn="auto">
                        <a:lnSpc>
                          <a:spcPct val="1250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描述</a:t>
                      </a:r>
                    </a:p>
                  </a:txBody>
                  <a:tcPr marL="46262" marR="46262" marT="0" marB="0" anchor="ctr">
                    <a:solidFill>
                      <a:srgbClr val="D34726"/>
                    </a:solidFill>
                  </a:tcPr>
                </a:tc>
                <a:tc>
                  <a:txBody>
                    <a:bodyPr/>
                    <a:lstStyle/>
                    <a:p>
                      <a:pPr algn="ctr" fontAlgn="auto">
                        <a:lnSpc>
                          <a:spcPct val="1250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特征活动</a:t>
                      </a:r>
                    </a:p>
                  </a:txBody>
                  <a:tcPr marL="46262" marR="46262" marT="0" marB="0" anchor="ctr">
                    <a:solidFill>
                      <a:srgbClr val="D34726"/>
                    </a:solidFill>
                  </a:tcPr>
                </a:tc>
                <a:extLst>
                  <a:ext uri="{0D108BD9-81ED-4DB2-BD59-A6C34878D82A}">
                    <a16:rowId xmlns:a16="http://schemas.microsoft.com/office/drawing/2014/main" xmlns="" val="10000"/>
                  </a:ext>
                </a:extLst>
              </a:tr>
              <a:tr h="527738">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挂名首脑</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solidFill>
                      <a:srgbClr val="D34726"/>
                    </a:solidFill>
                  </a:tcP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象征性的首脑；必须担任许多法律性或社会性的程式</a:t>
                      </a:r>
                      <a:r>
                        <a:rPr lang="en-US" sz="1400" b="0" dirty="0" err="1">
                          <a:latin typeface="微软雅黑" panose="020B0503020204020204" pitchFamily="34" charset="-122"/>
                          <a:ea typeface="微软雅黑" panose="020B0503020204020204" pitchFamily="34" charset="-122"/>
                          <a:cs typeface="宋体" panose="02010600030101010101" pitchFamily="2" charset="-122"/>
                        </a:rPr>
                        <a:t>化</a:t>
                      </a:r>
                      <a:r>
                        <a:rPr lang="en-US" sz="1400" b="0" dirty="0" err="1">
                          <a:latin typeface="微软雅黑" panose="020B0503020204020204" pitchFamily="34" charset="-122"/>
                          <a:ea typeface="微软雅黑" panose="020B0503020204020204" pitchFamily="34" charset="-122"/>
                          <a:cs typeface="Times New Roman" panose="02020603050405020304" charset="0"/>
                        </a:rPr>
                        <a:t>职务</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签署法律文件，接待来访人员</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tc>
                <a:extLst>
                  <a:ext uri="{0D108BD9-81ED-4DB2-BD59-A6C34878D82A}">
                    <a16:rowId xmlns:a16="http://schemas.microsoft.com/office/drawing/2014/main" xmlns="" val="10002"/>
                  </a:ext>
                </a:extLst>
              </a:tr>
              <a:tr h="680823">
                <a:tc>
                  <a:txBody>
                    <a:bodyPr/>
                    <a:lstStyle/>
                    <a:p>
                      <a:pPr indent="0" algn="ctr" fontAlgn="auto">
                        <a:lnSpc>
                          <a:spcPct val="125000"/>
                        </a:lnSpc>
                        <a:buNone/>
                      </a:pPr>
                      <a:r>
                        <a:rPr lang="en-US" sz="1600" b="0">
                          <a:latin typeface="微软雅黑" panose="020B0503020204020204" pitchFamily="34" charset="-122"/>
                          <a:ea typeface="微软雅黑" panose="020B0503020204020204" pitchFamily="34" charset="-122"/>
                          <a:cs typeface="Times New Roman" panose="02020603050405020304" charset="0"/>
                        </a:rPr>
                        <a:t>领导者</a:t>
                      </a:r>
                      <a:endParaRPr lang="en-US" altLang="en-US" sz="1600" b="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solidFill>
                      <a:srgbClr val="D34726"/>
                    </a:solidFill>
                  </a:tcP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负责对下属激励和鼓励；负责用人、训练和交际</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针对下属的所有管理活动</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tc>
                <a:extLst>
                  <a:ext uri="{0D108BD9-81ED-4DB2-BD59-A6C34878D82A}">
                    <a16:rowId xmlns:a16="http://schemas.microsoft.com/office/drawing/2014/main" xmlns="" val="10003"/>
                  </a:ext>
                </a:extLst>
              </a:tr>
              <a:tr h="680823">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联络者</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solidFill>
                      <a:srgbClr val="D34726"/>
                    </a:solidFill>
                  </a:tcP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维持与外界的联系以及维护对提供优惠和信息的人的自我发展的网络</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给来函作复；外部董事会的工作；涉及组织以外的人的其他工作</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92" marR="68592" marT="0" marB="0" anchor="ctr"/>
                </a:tc>
                <a:extLst>
                  <a:ext uri="{0D108BD9-81ED-4DB2-BD59-A6C34878D82A}">
                    <a16:rowId xmlns:a16="http://schemas.microsoft.com/office/drawing/2014/main" xmlns="" val="10004"/>
                  </a:ext>
                </a:extLst>
              </a:tr>
              <a:tr h="1055476">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监听者</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宋体" panose="02010600030101010101" pitchFamily="2" charset="-122"/>
                        </a:rPr>
                        <a:t>收</a:t>
                      </a:r>
                      <a:r>
                        <a:rPr lang="en-US" sz="1400" b="0" dirty="0" err="1">
                          <a:latin typeface="微软雅黑" panose="020B0503020204020204" pitchFamily="34" charset="-122"/>
                          <a:ea typeface="微软雅黑" panose="020B0503020204020204" pitchFamily="34" charset="-122"/>
                          <a:cs typeface="Times New Roman" panose="02020603050405020304" charset="0"/>
                        </a:rPr>
                        <a:t>集并收到各种特别的信息，以便对组织和环境有彻底的了解；成为组织内部信息和外部信息的神经中枢</a:t>
                      </a:r>
                      <a:endParaRPr lang="en-US" altLang="en-US" sz="14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对各种接</a:t>
                      </a:r>
                      <a:r>
                        <a:rPr lang="en-US" sz="1400" b="0" dirty="0" err="1">
                          <a:latin typeface="微软雅黑" panose="020B0503020204020204" pitchFamily="34" charset="-122"/>
                          <a:ea typeface="微软雅黑" panose="020B0503020204020204" pitchFamily="34" charset="-122"/>
                          <a:cs typeface="宋体" panose="02010600030101010101" pitchFamily="2" charset="-122"/>
                        </a:rPr>
                        <a:t>收</a:t>
                      </a:r>
                      <a:r>
                        <a:rPr lang="en-US" sz="1400" b="0" dirty="0" err="1">
                          <a:latin typeface="微软雅黑" panose="020B0503020204020204" pitchFamily="34" charset="-122"/>
                          <a:ea typeface="微软雅黑" panose="020B0503020204020204" pitchFamily="34" charset="-122"/>
                          <a:cs typeface="Times New Roman" panose="02020603050405020304" charset="0"/>
                        </a:rPr>
                        <a:t>信息的邮件和联系进行处理（如</a:t>
                      </a:r>
                      <a:r>
                        <a:rPr lang="en-US" sz="1400" b="0" dirty="0" err="1">
                          <a:latin typeface="微软雅黑" panose="020B0503020204020204" pitchFamily="34" charset="-122"/>
                          <a:ea typeface="微软雅黑" panose="020B0503020204020204" pitchFamily="34" charset="-122"/>
                          <a:cs typeface="宋体" panose="02010600030101010101" pitchFamily="2" charset="-122"/>
                        </a:rPr>
                        <a:t>阅读</a:t>
                      </a:r>
                      <a:r>
                        <a:rPr lang="en-US" sz="1400" b="0" dirty="0" err="1">
                          <a:latin typeface="微软雅黑" panose="020B0503020204020204" pitchFamily="34" charset="-122"/>
                          <a:ea typeface="微软雅黑" panose="020B0503020204020204" pitchFamily="34" charset="-122"/>
                          <a:cs typeface="Times New Roman" panose="02020603050405020304" charset="0"/>
                        </a:rPr>
                        <a:t>期刊，</a:t>
                      </a:r>
                      <a:r>
                        <a:rPr lang="en-US" sz="1400" b="0" dirty="0" err="1">
                          <a:latin typeface="微软雅黑" panose="020B0503020204020204" pitchFamily="34" charset="-122"/>
                          <a:ea typeface="微软雅黑" panose="020B0503020204020204" pitchFamily="34" charset="-122"/>
                          <a:cs typeface="宋体" panose="02010600030101010101" pitchFamily="2" charset="-122"/>
                        </a:rPr>
                        <a:t>现场</a:t>
                      </a:r>
                      <a:r>
                        <a:rPr lang="en-US" sz="1400" b="0" dirty="0" err="1">
                          <a:latin typeface="微软雅黑" panose="020B0503020204020204" pitchFamily="34" charset="-122"/>
                          <a:ea typeface="微软雅黑" panose="020B0503020204020204" pitchFamily="34" charset="-122"/>
                          <a:cs typeface="Times New Roman" panose="02020603050405020304" charset="0"/>
                        </a:rPr>
                        <a:t>视察</a:t>
                      </a:r>
                      <a:r>
                        <a:rPr lang="en-US" sz="1400" b="0" dirty="0">
                          <a:latin typeface="微软雅黑" panose="020B0503020204020204" pitchFamily="34" charset="-122"/>
                          <a:ea typeface="微软雅黑" panose="020B0503020204020204" pitchFamily="34" charset="-122"/>
                          <a:cs typeface="Times New Roman" panose="02020603050405020304" charset="0"/>
                        </a:rPr>
                        <a:t>）</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3007697970"/>
                  </a:ext>
                </a:extLst>
              </a:tr>
              <a:tr h="1319345">
                <a:tc>
                  <a:txBody>
                    <a:bodyPr/>
                    <a:lstStyle/>
                    <a:p>
                      <a:pPr indent="0" algn="ctr" fontAlgn="auto">
                        <a:lnSpc>
                          <a:spcPct val="125000"/>
                        </a:lnSpc>
                        <a:buNone/>
                      </a:pPr>
                      <a:r>
                        <a:rPr lang="en-US" sz="1600" b="0">
                          <a:latin typeface="微软雅黑" panose="020B0503020204020204" pitchFamily="34" charset="-122"/>
                          <a:ea typeface="微软雅黑" panose="020B0503020204020204" pitchFamily="34" charset="-122"/>
                          <a:cs typeface="Times New Roman" panose="02020603050405020304" charset="0"/>
                        </a:rPr>
                        <a:t>传播者</a:t>
                      </a:r>
                      <a:endParaRPr lang="en-US" altLang="en-US" sz="1600" b="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dirty="0">
                          <a:latin typeface="微软雅黑" panose="020B0503020204020204" pitchFamily="34" charset="-122"/>
                          <a:ea typeface="微软雅黑" panose="020B0503020204020204" pitchFamily="34" charset="-122"/>
                          <a:cs typeface="Times New Roman" panose="02020603050405020304" charset="0"/>
                        </a:rPr>
                        <a:t>把从企业以外的人以及其他下属那里收到的信息传播给组织的成员；有些是有关事实的信息，有些涉及对组织有影响的各种人的不同价值观点的解释和综合</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为了传播信息而把邮件传递到组织中来，涉及向下属提供信息的口头联系（如检查工作会议，即时的信息交流</a:t>
                      </a:r>
                      <a:r>
                        <a:rPr lang="en-US" sz="1400" b="0" dirty="0">
                          <a:latin typeface="微软雅黑" panose="020B0503020204020204" pitchFamily="34" charset="-122"/>
                          <a:ea typeface="微软雅黑" panose="020B0503020204020204" pitchFamily="34" charset="-122"/>
                          <a:cs typeface="Times New Roman" panose="02020603050405020304" charset="0"/>
                        </a:rPr>
                        <a:t>）</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4122833905"/>
                  </a:ext>
                </a:extLst>
              </a:tr>
              <a:tr h="791607">
                <a:tc>
                  <a:txBody>
                    <a:bodyPr/>
                    <a:lstStyle/>
                    <a:p>
                      <a:pPr indent="0" algn="ctr" fontAlgn="auto">
                        <a:lnSpc>
                          <a:spcPct val="125000"/>
                        </a:lnSpc>
                        <a:buNone/>
                      </a:pPr>
                      <a:r>
                        <a:rPr lang="en-US" sz="1600" b="0">
                          <a:latin typeface="微软雅黑" panose="020B0503020204020204" pitchFamily="34" charset="-122"/>
                          <a:ea typeface="微软雅黑" panose="020B0503020204020204" pitchFamily="34" charset="-122"/>
                          <a:cs typeface="Times New Roman" panose="02020603050405020304" charset="0"/>
                        </a:rPr>
                        <a:t>发言人</a:t>
                      </a:r>
                      <a:endParaRPr lang="en-US" altLang="en-US" sz="1600" b="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a:latin typeface="微软雅黑" panose="020B0503020204020204" pitchFamily="34" charset="-122"/>
                          <a:ea typeface="微软雅黑" panose="020B0503020204020204" pitchFamily="34" charset="-122"/>
                          <a:cs typeface="Times New Roman" panose="02020603050405020304" charset="0"/>
                        </a:rPr>
                        <a:t>把组织的计划、政策、行动、结果等信息传递给组织以外的人；为组织所在产业部门的专家提供服务</a:t>
                      </a:r>
                      <a:endParaRPr lang="en-US" altLang="en-US" sz="1400" b="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召开董事会，处理向组织以外的人传递信息的邮件</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630025528"/>
                  </a:ext>
                </a:extLst>
              </a:tr>
            </a:tbl>
          </a:graphicData>
        </a:graphic>
      </p:graphicFrame>
      <p:sp>
        <p:nvSpPr>
          <p:cNvPr id="3" name="右大括号 2">
            <a:extLst>
              <a:ext uri="{FF2B5EF4-FFF2-40B4-BE49-F238E27FC236}">
                <a16:creationId xmlns:a16="http://schemas.microsoft.com/office/drawing/2014/main" xmlns="" id="{B7495934-1B17-0042-86A4-BE2A4A0173AB}"/>
              </a:ext>
            </a:extLst>
          </p:cNvPr>
          <p:cNvSpPr/>
          <p:nvPr/>
        </p:nvSpPr>
        <p:spPr>
          <a:xfrm>
            <a:off x="7380312" y="1844824"/>
            <a:ext cx="360040" cy="1584176"/>
          </a:xfrm>
          <a:prstGeom prst="rightBrace">
            <a:avLst/>
          </a:prstGeom>
          <a:ln w="28575">
            <a:solidFill>
              <a:srgbClr val="DE73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右大括号 8">
            <a:extLst>
              <a:ext uri="{FF2B5EF4-FFF2-40B4-BE49-F238E27FC236}">
                <a16:creationId xmlns:a16="http://schemas.microsoft.com/office/drawing/2014/main" xmlns="" id="{E01C0385-4099-724F-92C1-00225F838287}"/>
              </a:ext>
            </a:extLst>
          </p:cNvPr>
          <p:cNvSpPr/>
          <p:nvPr/>
        </p:nvSpPr>
        <p:spPr>
          <a:xfrm>
            <a:off x="7478857" y="4244582"/>
            <a:ext cx="360040" cy="2064738"/>
          </a:xfrm>
          <a:prstGeom prst="rightBrace">
            <a:avLst/>
          </a:prstGeom>
          <a:ln w="28575">
            <a:solidFill>
              <a:srgbClr val="DE73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xmlns="" id="{D81098AB-E498-6047-9F91-CD09D3EB9F85}"/>
              </a:ext>
            </a:extLst>
          </p:cNvPr>
          <p:cNvSpPr/>
          <p:nvPr/>
        </p:nvSpPr>
        <p:spPr>
          <a:xfrm>
            <a:off x="7783262" y="2276872"/>
            <a:ext cx="1181226" cy="720080"/>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人际关系</a:t>
            </a:r>
          </a:p>
        </p:txBody>
      </p:sp>
      <p:sp>
        <p:nvSpPr>
          <p:cNvPr id="12" name="圆角矩形 11">
            <a:extLst>
              <a:ext uri="{FF2B5EF4-FFF2-40B4-BE49-F238E27FC236}">
                <a16:creationId xmlns:a16="http://schemas.microsoft.com/office/drawing/2014/main" xmlns="" id="{0146E496-53B3-D04B-88AB-B6DA8EF7F636}"/>
              </a:ext>
            </a:extLst>
          </p:cNvPr>
          <p:cNvSpPr/>
          <p:nvPr/>
        </p:nvSpPr>
        <p:spPr>
          <a:xfrm>
            <a:off x="7853267" y="4916911"/>
            <a:ext cx="1111221" cy="720080"/>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信息传递</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xmlns="" val="1605295158"/>
              </p:ext>
            </p:extLst>
          </p:nvPr>
        </p:nvGraphicFramePr>
        <p:xfrm>
          <a:off x="323528" y="1556792"/>
          <a:ext cx="6552728" cy="4248472"/>
        </p:xfrm>
        <a:graphic>
          <a:graphicData uri="http://schemas.openxmlformats.org/drawingml/2006/table">
            <a:tbl>
              <a:tblPr firstRow="1" firstCol="1" bandRow="1">
                <a:tableStyleId>{21E4AEA4-8DFA-4A89-87EB-49C32662AFE0}</a:tableStyleId>
              </a:tblPr>
              <a:tblGrid>
                <a:gridCol w="1192338">
                  <a:extLst>
                    <a:ext uri="{9D8B030D-6E8A-4147-A177-3AD203B41FA5}">
                      <a16:colId xmlns:a16="http://schemas.microsoft.com/office/drawing/2014/main" xmlns="" val="20000"/>
                    </a:ext>
                  </a:extLst>
                </a:gridCol>
                <a:gridCol w="2680195">
                  <a:extLst>
                    <a:ext uri="{9D8B030D-6E8A-4147-A177-3AD203B41FA5}">
                      <a16:colId xmlns:a16="http://schemas.microsoft.com/office/drawing/2014/main" xmlns="" val="20001"/>
                    </a:ext>
                  </a:extLst>
                </a:gridCol>
                <a:gridCol w="2680195">
                  <a:extLst>
                    <a:ext uri="{9D8B030D-6E8A-4147-A177-3AD203B41FA5}">
                      <a16:colId xmlns:a16="http://schemas.microsoft.com/office/drawing/2014/main" xmlns="" val="20002"/>
                    </a:ext>
                  </a:extLst>
                </a:gridCol>
              </a:tblGrid>
              <a:tr h="346604">
                <a:tc>
                  <a:txBody>
                    <a:bodyPr/>
                    <a:lstStyle/>
                    <a:p>
                      <a:pPr algn="ctr" fontAlgn="auto">
                        <a:lnSpc>
                          <a:spcPct val="1250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角色</a:t>
                      </a:r>
                    </a:p>
                  </a:txBody>
                  <a:tcPr marL="46254" marR="46254" marT="0" marB="0" anchor="ctr">
                    <a:solidFill>
                      <a:srgbClr val="D34726"/>
                    </a:solidFill>
                  </a:tcPr>
                </a:tc>
                <a:tc>
                  <a:txBody>
                    <a:bodyPr/>
                    <a:lstStyle/>
                    <a:p>
                      <a:pPr algn="ctr" fontAlgn="auto">
                        <a:lnSpc>
                          <a:spcPct val="1250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描述</a:t>
                      </a:r>
                    </a:p>
                  </a:txBody>
                  <a:tcPr marL="46254" marR="46254" marT="0" marB="0" anchor="ctr">
                    <a:solidFill>
                      <a:srgbClr val="D34726"/>
                    </a:solidFill>
                  </a:tcPr>
                </a:tc>
                <a:tc>
                  <a:txBody>
                    <a:bodyPr/>
                    <a:lstStyle/>
                    <a:p>
                      <a:pPr algn="ctr" fontAlgn="auto">
                        <a:lnSpc>
                          <a:spcPct val="125000"/>
                        </a:lnSpc>
                        <a:spcAft>
                          <a:spcPts val="0"/>
                        </a:spcAft>
                      </a:pPr>
                      <a:r>
                        <a:rPr lang="zh-CN" sz="1600" kern="100" dirty="0">
                          <a:effectLst/>
                          <a:latin typeface="微软雅黑" panose="020B0503020204020204" pitchFamily="34" charset="-122"/>
                          <a:ea typeface="微软雅黑" panose="020B0503020204020204" pitchFamily="34" charset="-122"/>
                          <a:cs typeface="宋体" panose="02010600030101010101" pitchFamily="2" charset="-122"/>
                        </a:rPr>
                        <a:t>特征活动</a:t>
                      </a:r>
                    </a:p>
                  </a:txBody>
                  <a:tcPr marL="46254" marR="46254" marT="0" marB="0" anchor="ctr">
                    <a:solidFill>
                      <a:srgbClr val="D34726"/>
                    </a:solidFill>
                  </a:tcPr>
                </a:tc>
                <a:extLst>
                  <a:ext uri="{0D108BD9-81ED-4DB2-BD59-A6C34878D82A}">
                    <a16:rowId xmlns:a16="http://schemas.microsoft.com/office/drawing/2014/main" xmlns="" val="10000"/>
                  </a:ext>
                </a:extLst>
              </a:tr>
              <a:tr h="1087953">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企业家</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在组织及其环境中寻求机会，制定改进性方案来从事变革；对某些方案的设计进行监督</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涉及发起和设计改进性方案的战略和检查会议</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10001"/>
                  </a:ext>
                </a:extLst>
              </a:tr>
              <a:tr h="1073832">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故障排除者</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在组织面临重大的、未</a:t>
                      </a:r>
                      <a:r>
                        <a:rPr lang="en-US" sz="1400" b="0" dirty="0" err="1">
                          <a:latin typeface="微软雅黑" panose="020B0503020204020204" pitchFamily="34" charset="-122"/>
                          <a:ea typeface="微软雅黑" panose="020B0503020204020204" pitchFamily="34" charset="-122"/>
                          <a:cs typeface="宋体" panose="02010600030101010101" pitchFamily="2" charset="-122"/>
                        </a:rPr>
                        <a:t>曾</a:t>
                      </a:r>
                      <a:r>
                        <a:rPr lang="en-US" sz="1400" b="0" dirty="0" err="1">
                          <a:latin typeface="微软雅黑" panose="020B0503020204020204" pitchFamily="34" charset="-122"/>
                          <a:ea typeface="微软雅黑" panose="020B0503020204020204" pitchFamily="34" charset="-122"/>
                          <a:cs typeface="Times New Roman" panose="02020603050405020304" charset="0"/>
                        </a:rPr>
                        <a:t>预料的故障时，负责采取补救行动</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涉及故障和危机的战略会议和检查会议</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10002"/>
                  </a:ext>
                </a:extLst>
              </a:tr>
              <a:tr h="924279">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资源分配者</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负责对组织的所有资源进行分配——事实上做出或批准所有的重大组织决定</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时间安排；要求批准的请求；涉及预算编制和安排下属工作的任何活动</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10003"/>
                  </a:ext>
                </a:extLst>
              </a:tr>
              <a:tr h="815804">
                <a:tc>
                  <a:txBody>
                    <a:bodyPr/>
                    <a:lstStyle/>
                    <a:p>
                      <a:pPr indent="0" algn="ctr" fontAlgn="auto">
                        <a:lnSpc>
                          <a:spcPct val="125000"/>
                        </a:lnSpc>
                        <a:buNone/>
                      </a:pPr>
                      <a:r>
                        <a:rPr lang="en-US" sz="1600" b="0" dirty="0" err="1">
                          <a:latin typeface="微软雅黑" panose="020B0503020204020204" pitchFamily="34" charset="-122"/>
                          <a:ea typeface="微软雅黑" panose="020B0503020204020204" pitchFamily="34" charset="-122"/>
                          <a:cs typeface="Times New Roman" panose="02020603050405020304" charset="0"/>
                        </a:rPr>
                        <a:t>谈判者</a:t>
                      </a:r>
                      <a:endParaRPr lang="en-US" altLang="en-US" sz="16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solidFill>
                      <a:srgbClr val="D34726"/>
                    </a:solidFill>
                  </a:tcPr>
                </a:tc>
                <a:tc>
                  <a:txBody>
                    <a:bodyPr/>
                    <a:lstStyle/>
                    <a:p>
                      <a:pPr indent="0" algn="l" fontAlgn="auto">
                        <a:lnSpc>
                          <a:spcPct val="125000"/>
                        </a:lnSpc>
                        <a:buNone/>
                      </a:pPr>
                      <a:r>
                        <a:rPr lang="en-US" sz="1400" b="0">
                          <a:latin typeface="微软雅黑" panose="020B0503020204020204" pitchFamily="34" charset="-122"/>
                          <a:ea typeface="微软雅黑" panose="020B0503020204020204" pitchFamily="34" charset="-122"/>
                          <a:cs typeface="Times New Roman" panose="02020603050405020304" charset="0"/>
                        </a:rPr>
                        <a:t>在重大的谈判中负责代表组织</a:t>
                      </a:r>
                      <a:endParaRPr lang="en-US" altLang="en-US" sz="1400" b="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tc>
                  <a:txBody>
                    <a:bodyPr/>
                    <a:lstStyle/>
                    <a:p>
                      <a:pPr indent="0" algn="l" fontAlgn="auto">
                        <a:lnSpc>
                          <a:spcPct val="125000"/>
                        </a:lnSpc>
                        <a:buNone/>
                      </a:pPr>
                      <a:r>
                        <a:rPr lang="en-US" sz="1400" b="0" dirty="0" err="1">
                          <a:latin typeface="微软雅黑" panose="020B0503020204020204" pitchFamily="34" charset="-122"/>
                          <a:ea typeface="微软雅黑" panose="020B0503020204020204" pitchFamily="34" charset="-122"/>
                          <a:cs typeface="Times New Roman" panose="02020603050405020304" charset="0"/>
                        </a:rPr>
                        <a:t>谈判（如与工会的合同谈判，与金融机构的新股发行问题谈判</a:t>
                      </a:r>
                      <a:r>
                        <a:rPr lang="en-US" sz="1400" b="0" dirty="0">
                          <a:latin typeface="微软雅黑" panose="020B0503020204020204" pitchFamily="34" charset="-122"/>
                          <a:ea typeface="微软雅黑" panose="020B0503020204020204" pitchFamily="34" charset="-122"/>
                          <a:cs typeface="Times New Roman" panose="02020603050405020304" charset="0"/>
                        </a:rPr>
                        <a:t>）</a:t>
                      </a:r>
                      <a:endParaRPr lang="en-US" altLang="en-US" sz="1400" b="0" dirty="0">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anchor="ctr"/>
                </a:tc>
                <a:extLst>
                  <a:ext uri="{0D108BD9-81ED-4DB2-BD59-A6C34878D82A}">
                    <a16:rowId xmlns:a16="http://schemas.microsoft.com/office/drawing/2014/main" xmlns="" val="10004"/>
                  </a:ext>
                </a:extLst>
              </a:tr>
            </a:tbl>
          </a:graphicData>
        </a:graphic>
      </p:graphicFrame>
      <p:sp>
        <p:nvSpPr>
          <p:cNvPr id="8" name="右大括号 7">
            <a:extLst>
              <a:ext uri="{FF2B5EF4-FFF2-40B4-BE49-F238E27FC236}">
                <a16:creationId xmlns:a16="http://schemas.microsoft.com/office/drawing/2014/main" xmlns="" id="{1D37D786-B6AC-2A4C-BD22-86B7F8C86308}"/>
              </a:ext>
            </a:extLst>
          </p:cNvPr>
          <p:cNvSpPr/>
          <p:nvPr/>
        </p:nvSpPr>
        <p:spPr>
          <a:xfrm>
            <a:off x="6876256" y="2080260"/>
            <a:ext cx="360040" cy="3436972"/>
          </a:xfrm>
          <a:prstGeom prst="rightBrace">
            <a:avLst/>
          </a:prstGeom>
          <a:ln w="28575">
            <a:solidFill>
              <a:srgbClr val="DE73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xmlns="" id="{F85EC216-3F1D-B546-B08A-F3AB92FA929C}"/>
              </a:ext>
            </a:extLst>
          </p:cNvPr>
          <p:cNvSpPr/>
          <p:nvPr/>
        </p:nvSpPr>
        <p:spPr>
          <a:xfrm>
            <a:off x="7351214" y="3438706"/>
            <a:ext cx="1181226" cy="720080"/>
          </a:xfrm>
          <a:prstGeom prst="roundRec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t>决策制定</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bwMode="auto">
          <a:xfrm>
            <a:off x="179388" y="72107"/>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latin typeface="+mn-lt"/>
                <a:ea typeface="+mn-ea"/>
                <a:cs typeface="+mn-ea"/>
              </a:rPr>
              <a:t>第四节 领导与情境</a:t>
            </a:r>
          </a:p>
        </p:txBody>
      </p:sp>
      <p:graphicFrame>
        <p:nvGraphicFramePr>
          <p:cNvPr id="9" name="图示 8">
            <a:extLst>
              <a:ext uri="{FF2B5EF4-FFF2-40B4-BE49-F238E27FC236}">
                <a16:creationId xmlns:a16="http://schemas.microsoft.com/office/drawing/2014/main" xmlns="" id="{E8C5196B-4541-C64A-ABA4-25EE4C094D9C}"/>
              </a:ext>
            </a:extLst>
          </p:cNvPr>
          <p:cNvGraphicFramePr/>
          <p:nvPr>
            <p:extLst>
              <p:ext uri="{D42A27DB-BD31-4B8C-83A1-F6EECF244321}">
                <p14:modId xmlns:p14="http://schemas.microsoft.com/office/powerpoint/2010/main" xmlns="" val="372723195"/>
              </p:ext>
            </p:extLst>
          </p:nvPr>
        </p:nvGraphicFramePr>
        <p:xfrm>
          <a:off x="683619" y="1427956"/>
          <a:ext cx="7704805" cy="4521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2054" y="1294943"/>
            <a:ext cx="8229600" cy="5145087"/>
          </a:xfrm>
        </p:spPr>
        <p:txBody>
          <a:bodyPr/>
          <a:lstStyle/>
          <a:p>
            <a:pPr>
              <a:defRPr/>
            </a:pPr>
            <a:r>
              <a:rPr lang="zh-CN" altLang="en-US" sz="2000" dirty="0">
                <a:solidFill>
                  <a:srgbClr val="D34726"/>
                </a:solidFill>
              </a:rPr>
              <a:t>基本观点：</a:t>
            </a:r>
            <a:r>
              <a:rPr lang="zh-CN" altLang="en-US" sz="2000" dirty="0"/>
              <a:t>组织的效率取决于两个变量的相互作用：一个是</a:t>
            </a:r>
            <a:r>
              <a:rPr lang="zh-CN" altLang="en-US" sz="2000" dirty="0">
                <a:solidFill>
                  <a:schemeClr val="tx2"/>
                </a:solidFill>
              </a:rPr>
              <a:t>领导者的风格，另一个是情境的有利性</a:t>
            </a:r>
            <a:r>
              <a:rPr lang="zh-CN" altLang="en-US" sz="2000" dirty="0"/>
              <a:t>。</a:t>
            </a:r>
            <a:endParaRPr lang="en-US" altLang="zh-CN" sz="2000" dirty="0"/>
          </a:p>
          <a:p>
            <a:pPr>
              <a:defRPr/>
            </a:pPr>
            <a:endParaRPr lang="zh-CN" altLang="en-US" sz="2000" dirty="0"/>
          </a:p>
          <a:p>
            <a:pPr>
              <a:defRPr/>
            </a:pPr>
            <a:r>
              <a:rPr lang="zh-CN" altLang="en-US" sz="2000" dirty="0">
                <a:solidFill>
                  <a:srgbClr val="DE7337"/>
                </a:solidFill>
              </a:rPr>
              <a:t>领导的风格</a:t>
            </a:r>
            <a:r>
              <a:rPr lang="zh-CN" altLang="en-US" sz="2000" dirty="0"/>
              <a:t>测量方法：最难共事者（LPC）问卷。</a:t>
            </a:r>
          </a:p>
          <a:p>
            <a:pPr marL="0" indent="0">
              <a:buNone/>
              <a:defRPr/>
            </a:pPr>
            <a:r>
              <a:rPr lang="zh-CN" altLang="en-US" sz="2000" dirty="0">
                <a:sym typeface="+mn-ea"/>
              </a:rPr>
              <a:t>     关系取向型领导风格</a:t>
            </a:r>
            <a:r>
              <a:rPr lang="en-US" altLang="zh-CN" sz="2000" dirty="0">
                <a:sym typeface="+mn-ea"/>
              </a:rPr>
              <a:t>——</a:t>
            </a:r>
            <a:r>
              <a:rPr lang="zh-CN" altLang="en-US" sz="2000" dirty="0"/>
              <a:t>64分及以上；</a:t>
            </a:r>
          </a:p>
          <a:p>
            <a:pPr marL="0" indent="0">
              <a:buNone/>
              <a:defRPr/>
            </a:pPr>
            <a:r>
              <a:rPr lang="zh-CN" altLang="en-US" sz="2000" dirty="0">
                <a:sym typeface="+mn-ea"/>
              </a:rPr>
              <a:t>     任务取向型领导者</a:t>
            </a:r>
            <a:r>
              <a:rPr lang="en-US" altLang="zh-CN" sz="2000" dirty="0">
                <a:sym typeface="+mn-ea"/>
              </a:rPr>
              <a:t>——</a:t>
            </a:r>
            <a:r>
              <a:rPr lang="zh-CN" altLang="en-US" sz="2000" dirty="0"/>
              <a:t>57分及以下。</a:t>
            </a:r>
            <a:endParaRPr lang="en-US" altLang="zh-CN" sz="2000" dirty="0"/>
          </a:p>
          <a:p>
            <a:pPr marL="0" indent="0">
              <a:buNone/>
              <a:defRPr/>
            </a:pPr>
            <a:endParaRPr lang="en-US" altLang="zh-CN" sz="2000" dirty="0"/>
          </a:p>
          <a:p>
            <a:pPr marL="0" indent="0">
              <a:buNone/>
              <a:defRPr/>
            </a:pPr>
            <a:endParaRPr lang="en-US" altLang="zh-CN" sz="2000" dirty="0"/>
          </a:p>
          <a:p>
            <a:pPr marL="0" indent="0">
              <a:buNone/>
              <a:defRPr/>
            </a:pPr>
            <a:endParaRPr lang="en-US" altLang="zh-CN" sz="2000" dirty="0"/>
          </a:p>
          <a:p>
            <a:pPr marL="0" indent="0">
              <a:buNone/>
              <a:defRPr/>
            </a:pPr>
            <a:endParaRPr lang="en-US" altLang="zh-CN" sz="2000" dirty="0"/>
          </a:p>
          <a:p>
            <a:pPr>
              <a:defRPr/>
            </a:pPr>
            <a:r>
              <a:rPr lang="zh-CN" altLang="en-US" sz="2000" dirty="0">
                <a:solidFill>
                  <a:srgbClr val="DE7337"/>
                </a:solidFill>
                <a:sym typeface="+mn-ea" charset="0"/>
              </a:rPr>
              <a:t>情境的有利性</a:t>
            </a:r>
            <a:r>
              <a:rPr lang="zh-CN" altLang="en-US" sz="2000" dirty="0">
                <a:sym typeface="+mn-ea" charset="0"/>
              </a:rPr>
              <a:t>：某一种情境能赋予领导者多大的权力和影响力。</a:t>
            </a:r>
          </a:p>
          <a:p>
            <a:pPr marL="0" indent="0">
              <a:buNone/>
              <a:defRPr/>
            </a:pPr>
            <a:endParaRPr lang="zh-CN" altLang="en-US" sz="2000" dirty="0"/>
          </a:p>
        </p:txBody>
      </p:sp>
      <p:sp>
        <p:nvSpPr>
          <p:cNvPr id="10" name="标题 1">
            <a:extLst>
              <a:ext uri="{FF2B5EF4-FFF2-40B4-BE49-F238E27FC236}">
                <a16:creationId xmlns:a16="http://schemas.microsoft.com/office/drawing/2014/main" xmlns="" id="{506D0E46-0915-994B-8158-8FD5B34CB436}"/>
              </a:ext>
            </a:extLst>
          </p:cNvPr>
          <p:cNvSpPr>
            <a:spLocks noGrp="1"/>
          </p:cNvSpPr>
          <p:nvPr>
            <p:ph type="title"/>
          </p:nvPr>
        </p:nvSpPr>
        <p:spPr bwMode="auto">
          <a:xfrm>
            <a:off x="-7593" y="137318"/>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rPr>
              <a:t>1</a:t>
            </a:r>
            <a:r>
              <a:rPr lang="zh-CN" altLang="en-US" sz="3200" dirty="0">
                <a:latin typeface="+mn-lt"/>
                <a:ea typeface="+mn-ea"/>
                <a:cs typeface="+mn-ea"/>
              </a:rPr>
              <a:t>、费德勒的权变领导理论</a:t>
            </a:r>
          </a:p>
        </p:txBody>
      </p:sp>
      <p:grpSp>
        <p:nvGrpSpPr>
          <p:cNvPr id="13" name="组合 6">
            <a:extLst>
              <a:ext uri="{FF2B5EF4-FFF2-40B4-BE49-F238E27FC236}">
                <a16:creationId xmlns:a16="http://schemas.microsoft.com/office/drawing/2014/main" xmlns="" id="{544379CF-EFBC-394D-A874-5EBA8ACF39E0}"/>
              </a:ext>
            </a:extLst>
          </p:cNvPr>
          <p:cNvGrpSpPr>
            <a:grpSpLocks/>
          </p:cNvGrpSpPr>
          <p:nvPr>
            <p:custDataLst>
              <p:tags r:id="rId1"/>
            </p:custDataLst>
          </p:nvPr>
        </p:nvGrpSpPr>
        <p:grpSpPr bwMode="auto">
          <a:xfrm>
            <a:off x="387631" y="5563057"/>
            <a:ext cx="2718532" cy="444975"/>
            <a:chOff x="746497" y="2379408"/>
            <a:chExt cx="2375941" cy="866892"/>
          </a:xfrm>
        </p:grpSpPr>
        <p:sp>
          <p:nvSpPr>
            <p:cNvPr id="14" name="椭圆 13">
              <a:extLst>
                <a:ext uri="{FF2B5EF4-FFF2-40B4-BE49-F238E27FC236}">
                  <a16:creationId xmlns:a16="http://schemas.microsoft.com/office/drawing/2014/main" xmlns="" id="{05396A77-377A-6C4F-BC87-B1AFD777013A}"/>
                </a:ext>
              </a:extLst>
            </p:cNvPr>
            <p:cNvSpPr/>
            <p:nvPr>
              <p:custDataLst>
                <p:tags r:id="rId12"/>
              </p:custDataLst>
            </p:nvPr>
          </p:nvSpPr>
          <p:spPr>
            <a:xfrm>
              <a:off x="746497" y="2523523"/>
              <a:ext cx="454479" cy="454479"/>
            </a:xfrm>
            <a:prstGeom prst="ellipse">
              <a:avLst/>
            </a:prstGeom>
            <a:noFill/>
            <a:ln w="15875">
              <a:gradFill>
                <a:gsLst>
                  <a:gs pos="0">
                    <a:srgbClr val="EF8B6B"/>
                  </a:gs>
                  <a:gs pos="100000">
                    <a:srgbClr val="3F3F3F"/>
                  </a:gs>
                </a:gsLst>
                <a:lin ang="5400000" scaled="1"/>
              </a:gradFill>
            </a:ln>
          </p:spPr>
          <p:style>
            <a:lnRef idx="2">
              <a:srgbClr val="EF8B6B">
                <a:shade val="50000"/>
              </a:srgbClr>
            </a:lnRef>
            <a:fillRef idx="1">
              <a:srgbClr val="EF8B6B"/>
            </a:fillRef>
            <a:effectRef idx="0">
              <a:srgbClr val="EF8B6B"/>
            </a:effectRef>
            <a:fontRef idx="minor">
              <a:sysClr val="window" lastClr="FFFFFF"/>
            </a:fontRef>
          </p:style>
          <p:txBody>
            <a:bodyPr lIns="0" tIns="0" rIns="0" bIns="0" anchor="ctr">
              <a:normAutofit fontScale="62500" lnSpcReduction="20000"/>
            </a:bodyPr>
            <a:lstStyle/>
            <a:p>
              <a:pPr algn="ctr">
                <a:defRPr/>
              </a:pPr>
              <a:r>
                <a:rPr lang="en-US" altLang="zh-CN" sz="2000">
                  <a:gradFill>
                    <a:gsLst>
                      <a:gs pos="0">
                        <a:srgbClr val="EF8B6B"/>
                      </a:gs>
                      <a:gs pos="100000">
                        <a:srgbClr val="3F3F3F"/>
                      </a:gs>
                    </a:gsLst>
                    <a:lin ang="5400000" scaled="1"/>
                  </a:gradFill>
                </a:rPr>
                <a:t>1</a:t>
              </a:r>
              <a:endParaRPr lang="zh-CN" altLang="en-US" sz="2000">
                <a:gradFill>
                  <a:gsLst>
                    <a:gs pos="0">
                      <a:srgbClr val="EF8B6B"/>
                    </a:gs>
                    <a:gs pos="100000">
                      <a:srgbClr val="3F3F3F"/>
                    </a:gs>
                  </a:gsLst>
                  <a:lin ang="5400000" scaled="1"/>
                </a:gradFill>
              </a:endParaRPr>
            </a:p>
          </p:txBody>
        </p:sp>
        <p:sp>
          <p:nvSpPr>
            <p:cNvPr id="15" name="文本框 14">
              <a:extLst>
                <a:ext uri="{FF2B5EF4-FFF2-40B4-BE49-F238E27FC236}">
                  <a16:creationId xmlns:a16="http://schemas.microsoft.com/office/drawing/2014/main" xmlns="" id="{909A8B9C-229C-854D-BEF9-729EA1399C36}"/>
                </a:ext>
              </a:extLst>
            </p:cNvPr>
            <p:cNvSpPr txBox="1"/>
            <p:nvPr>
              <p:custDataLst>
                <p:tags r:id="rId13"/>
              </p:custDataLst>
            </p:nvPr>
          </p:nvSpPr>
          <p:spPr>
            <a:xfrm>
              <a:off x="1254572" y="2379408"/>
              <a:ext cx="1867866" cy="787121"/>
            </a:xfrm>
            <a:prstGeom prst="rect">
              <a:avLst/>
            </a:prstGeom>
            <a:noFill/>
          </p:spPr>
          <p:txBody>
            <a:bodyPr lIns="0" tIns="0" rIns="0" bIns="0" anchor="ctr">
              <a:noAutofit/>
            </a:bodyPr>
            <a:lstStyle/>
            <a:p>
              <a:pPr>
                <a:lnSpc>
                  <a:spcPct val="120000"/>
                </a:lnSpc>
                <a:defRPr/>
              </a:pPr>
              <a:r>
                <a:rPr lang="zh-CN" altLang="en-US" dirty="0">
                  <a:solidFill>
                    <a:srgbClr val="D34726"/>
                  </a:solidFill>
                  <a:latin typeface="微软雅黑" panose="020B0503020204020204" pitchFamily="34" charset="-122"/>
                  <a:ea typeface="微软雅黑" panose="020B0503020204020204" pitchFamily="34" charset="-122"/>
                </a:rPr>
                <a:t>领导者</a:t>
              </a:r>
              <a:r>
                <a:rPr lang="en-US" altLang="zh-CN" dirty="0">
                  <a:solidFill>
                    <a:srgbClr val="D34726"/>
                  </a:solidFill>
                  <a:latin typeface="微软雅黑" panose="020B0503020204020204" pitchFamily="34" charset="-122"/>
                  <a:ea typeface="微软雅黑" panose="020B0503020204020204" pitchFamily="34" charset="-122"/>
                </a:rPr>
                <a:t>——</a:t>
              </a:r>
              <a:r>
                <a:rPr lang="zh-CN" altLang="en-US" dirty="0">
                  <a:solidFill>
                    <a:srgbClr val="D34726"/>
                  </a:solidFill>
                  <a:latin typeface="微软雅黑" panose="020B0503020204020204" pitchFamily="34" charset="-122"/>
                  <a:ea typeface="微软雅黑" panose="020B0503020204020204" pitchFamily="34" charset="-122"/>
                </a:rPr>
                <a:t>成员关系</a:t>
              </a:r>
              <a:endParaRPr lang="zh-CN" altLang="en-US" b="1" dirty="0">
                <a:solidFill>
                  <a:srgbClr val="D34726"/>
                </a:solidFill>
                <a:latin typeface="微软雅黑" panose="020B0503020204020204" pitchFamily="34" charset="-122"/>
                <a:ea typeface="微软雅黑" panose="020B0503020204020204" pitchFamily="34" charset="-122"/>
                <a:cs typeface="+mj-cs"/>
              </a:endParaRPr>
            </a:p>
          </p:txBody>
        </p:sp>
        <p:cxnSp>
          <p:nvCxnSpPr>
            <p:cNvPr id="16" name="直接连接符 49">
              <a:extLst>
                <a:ext uri="{FF2B5EF4-FFF2-40B4-BE49-F238E27FC236}">
                  <a16:creationId xmlns:a16="http://schemas.microsoft.com/office/drawing/2014/main" xmlns="" id="{9F0548C6-3E9F-864A-A9E9-E9078ABA8D6A}"/>
                </a:ext>
              </a:extLst>
            </p:cNvPr>
            <p:cNvCxnSpPr/>
            <p:nvPr>
              <p:custDataLst>
                <p:tags r:id="rId14"/>
              </p:custDataLst>
            </p:nvPr>
          </p:nvCxnSpPr>
          <p:spPr>
            <a:xfrm>
              <a:off x="817968" y="3211246"/>
              <a:ext cx="2088566" cy="0"/>
            </a:xfrm>
            <a:prstGeom prst="line">
              <a:avLst/>
            </a:prstGeom>
            <a:ln w="12700">
              <a:solidFill>
                <a:srgbClr val="EF8B6B">
                  <a:lumMod val="60000"/>
                  <a:lumOff val="40000"/>
                </a:srgbClr>
              </a:solidFill>
            </a:ln>
          </p:spPr>
          <p:style>
            <a:lnRef idx="1">
              <a:srgbClr val="EF8B6B"/>
            </a:lnRef>
            <a:fillRef idx="0">
              <a:srgbClr val="EF8B6B"/>
            </a:fillRef>
            <a:effectRef idx="0">
              <a:srgbClr val="EF8B6B"/>
            </a:effectRef>
            <a:fontRef idx="minor">
              <a:sysClr val="windowText" lastClr="000000"/>
            </a:fontRef>
          </p:style>
        </p:cxnSp>
        <p:cxnSp>
          <p:nvCxnSpPr>
            <p:cNvPr id="17" name="直接连接符 50">
              <a:extLst>
                <a:ext uri="{FF2B5EF4-FFF2-40B4-BE49-F238E27FC236}">
                  <a16:creationId xmlns:a16="http://schemas.microsoft.com/office/drawing/2014/main" xmlns="" id="{4E2C3160-6E96-0747-BF0A-2C524DE407D7}"/>
                </a:ext>
              </a:extLst>
            </p:cNvPr>
            <p:cNvCxnSpPr/>
            <p:nvPr>
              <p:custDataLst>
                <p:tags r:id="rId15"/>
              </p:custDataLst>
            </p:nvPr>
          </p:nvCxnSpPr>
          <p:spPr>
            <a:xfrm>
              <a:off x="817968" y="3246300"/>
              <a:ext cx="2088566" cy="0"/>
            </a:xfrm>
            <a:prstGeom prst="line">
              <a:avLst/>
            </a:prstGeom>
            <a:ln w="12700">
              <a:solidFill>
                <a:srgbClr val="3F3F3F">
                  <a:lumMod val="60000"/>
                  <a:lumOff val="40000"/>
                </a:srgbClr>
              </a:solidFill>
            </a:ln>
          </p:spPr>
          <p:style>
            <a:lnRef idx="1">
              <a:srgbClr val="EF8B6B"/>
            </a:lnRef>
            <a:fillRef idx="0">
              <a:srgbClr val="EF8B6B"/>
            </a:fillRef>
            <a:effectRef idx="0">
              <a:srgbClr val="EF8B6B"/>
            </a:effectRef>
            <a:fontRef idx="minor">
              <a:sysClr val="windowText" lastClr="000000"/>
            </a:fontRef>
          </p:style>
        </p:cxnSp>
      </p:grpSp>
      <p:grpSp>
        <p:nvGrpSpPr>
          <p:cNvPr id="19" name="组合 8">
            <a:extLst>
              <a:ext uri="{FF2B5EF4-FFF2-40B4-BE49-F238E27FC236}">
                <a16:creationId xmlns:a16="http://schemas.microsoft.com/office/drawing/2014/main" xmlns="" id="{C9A4D341-9B62-9541-A45E-4BF8FADBA2F3}"/>
              </a:ext>
            </a:extLst>
          </p:cNvPr>
          <p:cNvGrpSpPr>
            <a:grpSpLocks/>
          </p:cNvGrpSpPr>
          <p:nvPr>
            <p:custDataLst>
              <p:tags r:id="rId2"/>
            </p:custDataLst>
          </p:nvPr>
        </p:nvGrpSpPr>
        <p:grpSpPr bwMode="auto">
          <a:xfrm>
            <a:off x="3327566" y="5633506"/>
            <a:ext cx="2501716" cy="356534"/>
            <a:chOff x="3541230" y="2554386"/>
            <a:chExt cx="2185165" cy="692097"/>
          </a:xfrm>
        </p:grpSpPr>
        <p:sp>
          <p:nvSpPr>
            <p:cNvPr id="20" name="椭圆 19">
              <a:extLst>
                <a:ext uri="{FF2B5EF4-FFF2-40B4-BE49-F238E27FC236}">
                  <a16:creationId xmlns:a16="http://schemas.microsoft.com/office/drawing/2014/main" xmlns="" id="{BC816F47-DD74-9D40-98DE-D3AF39132147}"/>
                </a:ext>
              </a:extLst>
            </p:cNvPr>
            <p:cNvSpPr/>
            <p:nvPr>
              <p:custDataLst>
                <p:tags r:id="rId8"/>
              </p:custDataLst>
            </p:nvPr>
          </p:nvSpPr>
          <p:spPr>
            <a:xfrm>
              <a:off x="3646575" y="2554386"/>
              <a:ext cx="454479" cy="454479"/>
            </a:xfrm>
            <a:prstGeom prst="ellipse">
              <a:avLst/>
            </a:prstGeom>
            <a:noFill/>
            <a:ln w="15875">
              <a:gradFill>
                <a:gsLst>
                  <a:gs pos="0">
                    <a:srgbClr val="EF8B6B"/>
                  </a:gs>
                  <a:gs pos="100000">
                    <a:srgbClr val="3F3F3F"/>
                  </a:gs>
                </a:gsLst>
                <a:lin ang="5400000" scaled="1"/>
              </a:gradFill>
            </a:ln>
          </p:spPr>
          <p:style>
            <a:lnRef idx="2">
              <a:srgbClr val="EF8B6B">
                <a:shade val="50000"/>
              </a:srgbClr>
            </a:lnRef>
            <a:fillRef idx="1">
              <a:srgbClr val="EF8B6B"/>
            </a:fillRef>
            <a:effectRef idx="0">
              <a:srgbClr val="EF8B6B"/>
            </a:effectRef>
            <a:fontRef idx="minor">
              <a:sysClr val="window" lastClr="FFFFFF"/>
            </a:fontRef>
          </p:style>
          <p:txBody>
            <a:bodyPr lIns="0" tIns="0" rIns="0" bIns="0" anchor="ctr">
              <a:normAutofit fontScale="62500" lnSpcReduction="20000"/>
            </a:bodyPr>
            <a:lstStyle/>
            <a:p>
              <a:pPr algn="ctr">
                <a:defRPr/>
              </a:pPr>
              <a:r>
                <a:rPr lang="en-US" altLang="zh-CN" sz="2000" dirty="0">
                  <a:gradFill>
                    <a:gsLst>
                      <a:gs pos="0">
                        <a:srgbClr val="EF8B6B"/>
                      </a:gs>
                      <a:gs pos="100000">
                        <a:srgbClr val="3F3F3F"/>
                      </a:gs>
                    </a:gsLst>
                    <a:lin ang="5400000" scaled="1"/>
                  </a:gradFill>
                </a:rPr>
                <a:t>2</a:t>
              </a:r>
              <a:endParaRPr lang="zh-CN" altLang="en-US" sz="2000" dirty="0">
                <a:gradFill>
                  <a:gsLst>
                    <a:gs pos="0">
                      <a:srgbClr val="EF8B6B"/>
                    </a:gs>
                    <a:gs pos="100000">
                      <a:srgbClr val="3F3F3F"/>
                    </a:gs>
                  </a:gsLst>
                  <a:lin ang="5400000" scaled="1"/>
                </a:gradFill>
              </a:endParaRPr>
            </a:p>
          </p:txBody>
        </p:sp>
        <p:sp>
          <p:nvSpPr>
            <p:cNvPr id="21" name="文本框 20">
              <a:extLst>
                <a:ext uri="{FF2B5EF4-FFF2-40B4-BE49-F238E27FC236}">
                  <a16:creationId xmlns:a16="http://schemas.microsoft.com/office/drawing/2014/main" xmlns="" id="{9A17BBEC-8C02-444E-9C0C-C71EAC9D1C54}"/>
                </a:ext>
              </a:extLst>
            </p:cNvPr>
            <p:cNvSpPr txBox="1"/>
            <p:nvPr>
              <p:custDataLst>
                <p:tags r:id="rId9"/>
              </p:custDataLst>
            </p:nvPr>
          </p:nvSpPr>
          <p:spPr>
            <a:xfrm>
              <a:off x="4289480" y="2561469"/>
              <a:ext cx="1436915" cy="454481"/>
            </a:xfrm>
            <a:prstGeom prst="rect">
              <a:avLst/>
            </a:prstGeom>
            <a:noFill/>
          </p:spPr>
          <p:txBody>
            <a:bodyPr lIns="0" tIns="0" rIns="0" bIns="0" anchor="ctr">
              <a:noAutofit/>
            </a:bodyPr>
            <a:lstStyle/>
            <a:p>
              <a:pPr>
                <a:lnSpc>
                  <a:spcPct val="120000"/>
                </a:lnSpc>
                <a:defRPr/>
              </a:pPr>
              <a:r>
                <a:rPr lang="zh-CN" altLang="en-US" dirty="0">
                  <a:solidFill>
                    <a:srgbClr val="D34726"/>
                  </a:solidFill>
                  <a:latin typeface="微软雅黑" panose="020B0503020204020204" pitchFamily="34" charset="-122"/>
                  <a:ea typeface="微软雅黑" panose="020B0503020204020204" pitchFamily="34" charset="-122"/>
                </a:rPr>
                <a:t>任务结构</a:t>
              </a:r>
              <a:endParaRPr lang="zh-CN" altLang="en-US" b="1" dirty="0">
                <a:gradFill>
                  <a:gsLst>
                    <a:gs pos="0">
                      <a:srgbClr val="EF8B6B"/>
                    </a:gs>
                    <a:gs pos="100000">
                      <a:srgbClr val="3F3F3F"/>
                    </a:gs>
                  </a:gsLst>
                  <a:lin ang="5400000" scaled="1"/>
                </a:gradFill>
                <a:latin typeface="+mj-lt"/>
                <a:ea typeface="+mj-ea"/>
                <a:cs typeface="+mj-cs"/>
              </a:endParaRPr>
            </a:p>
          </p:txBody>
        </p:sp>
        <p:cxnSp>
          <p:nvCxnSpPr>
            <p:cNvPr id="22" name="直接连接符 30">
              <a:extLst>
                <a:ext uri="{FF2B5EF4-FFF2-40B4-BE49-F238E27FC236}">
                  <a16:creationId xmlns:a16="http://schemas.microsoft.com/office/drawing/2014/main" xmlns="" id="{C95F2EF4-747E-144E-86E6-7EE8DE29B9B6}"/>
                </a:ext>
              </a:extLst>
            </p:cNvPr>
            <p:cNvCxnSpPr/>
            <p:nvPr>
              <p:custDataLst>
                <p:tags r:id="rId10"/>
              </p:custDataLst>
            </p:nvPr>
          </p:nvCxnSpPr>
          <p:spPr>
            <a:xfrm>
              <a:off x="3541230" y="3211555"/>
              <a:ext cx="2088927" cy="0"/>
            </a:xfrm>
            <a:prstGeom prst="line">
              <a:avLst/>
            </a:prstGeom>
            <a:ln w="12700">
              <a:solidFill>
                <a:srgbClr val="EF8B6B">
                  <a:lumMod val="60000"/>
                  <a:lumOff val="40000"/>
                </a:srgbClr>
              </a:solidFill>
            </a:ln>
          </p:spPr>
          <p:style>
            <a:lnRef idx="1">
              <a:srgbClr val="EF8B6B"/>
            </a:lnRef>
            <a:fillRef idx="0">
              <a:srgbClr val="EF8B6B"/>
            </a:fillRef>
            <a:effectRef idx="0">
              <a:srgbClr val="EF8B6B"/>
            </a:effectRef>
            <a:fontRef idx="minor">
              <a:sysClr val="windowText" lastClr="000000"/>
            </a:fontRef>
          </p:style>
        </p:cxnSp>
        <p:cxnSp>
          <p:nvCxnSpPr>
            <p:cNvPr id="23" name="直接连接符 31">
              <a:extLst>
                <a:ext uri="{FF2B5EF4-FFF2-40B4-BE49-F238E27FC236}">
                  <a16:creationId xmlns:a16="http://schemas.microsoft.com/office/drawing/2014/main" xmlns="" id="{DFD6FA85-6E5A-9D4A-9DD6-745C1AA757B6}"/>
                </a:ext>
              </a:extLst>
            </p:cNvPr>
            <p:cNvCxnSpPr/>
            <p:nvPr>
              <p:custDataLst>
                <p:tags r:id="rId11"/>
              </p:custDataLst>
            </p:nvPr>
          </p:nvCxnSpPr>
          <p:spPr>
            <a:xfrm>
              <a:off x="3541230" y="3246483"/>
              <a:ext cx="2088927" cy="0"/>
            </a:xfrm>
            <a:prstGeom prst="line">
              <a:avLst/>
            </a:prstGeom>
            <a:ln w="12700">
              <a:solidFill>
                <a:srgbClr val="3F3F3F">
                  <a:lumMod val="60000"/>
                  <a:lumOff val="40000"/>
                </a:srgbClr>
              </a:solidFill>
            </a:ln>
          </p:spPr>
          <p:style>
            <a:lnRef idx="1">
              <a:srgbClr val="EF8B6B"/>
            </a:lnRef>
            <a:fillRef idx="0">
              <a:srgbClr val="EF8B6B"/>
            </a:fillRef>
            <a:effectRef idx="0">
              <a:srgbClr val="EF8B6B"/>
            </a:effectRef>
            <a:fontRef idx="minor">
              <a:sysClr val="windowText" lastClr="000000"/>
            </a:fontRef>
          </p:style>
        </p:cxnSp>
      </p:grpSp>
      <p:grpSp>
        <p:nvGrpSpPr>
          <p:cNvPr id="25" name="组合 11">
            <a:extLst>
              <a:ext uri="{FF2B5EF4-FFF2-40B4-BE49-F238E27FC236}">
                <a16:creationId xmlns:a16="http://schemas.microsoft.com/office/drawing/2014/main" xmlns="" id="{0A883928-7908-684D-B2DF-7AC71F2295EA}"/>
              </a:ext>
            </a:extLst>
          </p:cNvPr>
          <p:cNvGrpSpPr>
            <a:grpSpLocks/>
          </p:cNvGrpSpPr>
          <p:nvPr>
            <p:custDataLst>
              <p:tags r:id="rId3"/>
            </p:custDataLst>
          </p:nvPr>
        </p:nvGrpSpPr>
        <p:grpSpPr bwMode="auto">
          <a:xfrm>
            <a:off x="6119696" y="5633483"/>
            <a:ext cx="2432701" cy="356556"/>
            <a:chOff x="6264838" y="2554336"/>
            <a:chExt cx="2124886" cy="692017"/>
          </a:xfrm>
        </p:grpSpPr>
        <p:sp>
          <p:nvSpPr>
            <p:cNvPr id="26" name="椭圆 25">
              <a:extLst>
                <a:ext uri="{FF2B5EF4-FFF2-40B4-BE49-F238E27FC236}">
                  <a16:creationId xmlns:a16="http://schemas.microsoft.com/office/drawing/2014/main" xmlns="" id="{2584A071-444B-6B4B-91BD-32D10DEA0609}"/>
                </a:ext>
              </a:extLst>
            </p:cNvPr>
            <p:cNvSpPr/>
            <p:nvPr>
              <p:custDataLst>
                <p:tags r:id="rId4"/>
              </p:custDataLst>
            </p:nvPr>
          </p:nvSpPr>
          <p:spPr>
            <a:xfrm>
              <a:off x="6264838" y="2554338"/>
              <a:ext cx="454479" cy="454480"/>
            </a:xfrm>
            <a:prstGeom prst="ellipse">
              <a:avLst/>
            </a:prstGeom>
            <a:noFill/>
            <a:ln w="15875">
              <a:gradFill>
                <a:gsLst>
                  <a:gs pos="0">
                    <a:srgbClr val="EF8B6B"/>
                  </a:gs>
                  <a:gs pos="100000">
                    <a:srgbClr val="3F3F3F"/>
                  </a:gs>
                </a:gsLst>
                <a:lin ang="5400000" scaled="1"/>
              </a:gradFill>
            </a:ln>
          </p:spPr>
          <p:style>
            <a:lnRef idx="2">
              <a:srgbClr val="EF8B6B">
                <a:shade val="50000"/>
              </a:srgbClr>
            </a:lnRef>
            <a:fillRef idx="1">
              <a:srgbClr val="EF8B6B"/>
            </a:fillRef>
            <a:effectRef idx="0">
              <a:srgbClr val="EF8B6B"/>
            </a:effectRef>
            <a:fontRef idx="minor">
              <a:sysClr val="window" lastClr="FFFFFF"/>
            </a:fontRef>
          </p:style>
          <p:txBody>
            <a:bodyPr lIns="0" tIns="0" rIns="0" bIns="0" anchor="ctr">
              <a:normAutofit fontScale="62500" lnSpcReduction="20000"/>
            </a:bodyPr>
            <a:lstStyle/>
            <a:p>
              <a:pPr algn="ctr">
                <a:defRPr/>
              </a:pPr>
              <a:r>
                <a:rPr lang="en-US" altLang="zh-CN" sz="2000" dirty="0">
                  <a:gradFill>
                    <a:gsLst>
                      <a:gs pos="0">
                        <a:srgbClr val="EF8B6B"/>
                      </a:gs>
                      <a:gs pos="100000">
                        <a:srgbClr val="3F3F3F"/>
                      </a:gs>
                    </a:gsLst>
                    <a:lin ang="5400000" scaled="1"/>
                  </a:gradFill>
                </a:rPr>
                <a:t>3</a:t>
              </a:r>
              <a:endParaRPr lang="zh-CN" altLang="en-US" sz="2000" dirty="0">
                <a:gradFill>
                  <a:gsLst>
                    <a:gs pos="0">
                      <a:srgbClr val="EF8B6B"/>
                    </a:gs>
                    <a:gs pos="100000">
                      <a:srgbClr val="3F3F3F"/>
                    </a:gs>
                  </a:gsLst>
                  <a:lin ang="5400000" scaled="1"/>
                </a:gradFill>
              </a:endParaRPr>
            </a:p>
          </p:txBody>
        </p:sp>
        <p:sp>
          <p:nvSpPr>
            <p:cNvPr id="27" name="文本框 26">
              <a:extLst>
                <a:ext uri="{FF2B5EF4-FFF2-40B4-BE49-F238E27FC236}">
                  <a16:creationId xmlns:a16="http://schemas.microsoft.com/office/drawing/2014/main" xmlns="" id="{50006514-D4DF-4943-94F4-BAC3154F2A77}"/>
                </a:ext>
              </a:extLst>
            </p:cNvPr>
            <p:cNvSpPr txBox="1"/>
            <p:nvPr>
              <p:custDataLst>
                <p:tags r:id="rId5"/>
              </p:custDataLst>
            </p:nvPr>
          </p:nvSpPr>
          <p:spPr>
            <a:xfrm>
              <a:off x="6952809" y="2554336"/>
              <a:ext cx="1436915" cy="454480"/>
            </a:xfrm>
            <a:prstGeom prst="rect">
              <a:avLst/>
            </a:prstGeom>
            <a:noFill/>
          </p:spPr>
          <p:txBody>
            <a:bodyPr lIns="0" tIns="0" rIns="0" bIns="0" anchor="ctr">
              <a:noAutofit/>
            </a:bodyPr>
            <a:lstStyle/>
            <a:p>
              <a:pPr>
                <a:lnSpc>
                  <a:spcPct val="120000"/>
                </a:lnSpc>
                <a:defRPr/>
              </a:pPr>
              <a:r>
                <a:rPr lang="zh-CN" altLang="en-US" dirty="0">
                  <a:solidFill>
                    <a:srgbClr val="D34726"/>
                  </a:solidFill>
                  <a:latin typeface="微软雅黑" panose="020B0503020204020204" pitchFamily="34" charset="-122"/>
                  <a:ea typeface="微软雅黑" panose="020B0503020204020204" pitchFamily="34" charset="-122"/>
                </a:rPr>
                <a:t>职位权力</a:t>
              </a:r>
              <a:endParaRPr lang="zh-CN" altLang="en-US" b="1" dirty="0">
                <a:gradFill>
                  <a:gsLst>
                    <a:gs pos="0">
                      <a:srgbClr val="EF8B6B"/>
                    </a:gs>
                    <a:gs pos="100000">
                      <a:srgbClr val="3F3F3F"/>
                    </a:gs>
                  </a:gsLst>
                  <a:lin ang="5400000" scaled="1"/>
                </a:gradFill>
                <a:latin typeface="+mj-lt"/>
                <a:ea typeface="+mj-ea"/>
                <a:cs typeface="+mj-cs"/>
              </a:endParaRPr>
            </a:p>
          </p:txBody>
        </p:sp>
        <p:cxnSp>
          <p:nvCxnSpPr>
            <p:cNvPr id="28" name="直接连接符 36">
              <a:extLst>
                <a:ext uri="{FF2B5EF4-FFF2-40B4-BE49-F238E27FC236}">
                  <a16:creationId xmlns:a16="http://schemas.microsoft.com/office/drawing/2014/main" xmlns="" id="{25619468-2599-FA4F-AA5D-6F03934ECCC4}"/>
                </a:ext>
              </a:extLst>
            </p:cNvPr>
            <p:cNvCxnSpPr/>
            <p:nvPr>
              <p:custDataLst>
                <p:tags r:id="rId6"/>
              </p:custDataLst>
            </p:nvPr>
          </p:nvCxnSpPr>
          <p:spPr>
            <a:xfrm>
              <a:off x="6264838" y="3211431"/>
              <a:ext cx="2088931" cy="0"/>
            </a:xfrm>
            <a:prstGeom prst="line">
              <a:avLst/>
            </a:prstGeom>
            <a:ln w="12700">
              <a:solidFill>
                <a:srgbClr val="EF8B6B">
                  <a:lumMod val="60000"/>
                  <a:lumOff val="40000"/>
                </a:srgbClr>
              </a:solidFill>
            </a:ln>
          </p:spPr>
          <p:style>
            <a:lnRef idx="1">
              <a:srgbClr val="EF8B6B"/>
            </a:lnRef>
            <a:fillRef idx="0">
              <a:srgbClr val="EF8B6B"/>
            </a:fillRef>
            <a:effectRef idx="0">
              <a:srgbClr val="EF8B6B"/>
            </a:effectRef>
            <a:fontRef idx="minor">
              <a:sysClr val="windowText" lastClr="000000"/>
            </a:fontRef>
          </p:style>
        </p:cxnSp>
        <p:cxnSp>
          <p:nvCxnSpPr>
            <p:cNvPr id="29" name="直接连接符 37">
              <a:extLst>
                <a:ext uri="{FF2B5EF4-FFF2-40B4-BE49-F238E27FC236}">
                  <a16:creationId xmlns:a16="http://schemas.microsoft.com/office/drawing/2014/main" xmlns="" id="{E1262CB6-0F3C-354C-B833-2E9260510AE3}"/>
                </a:ext>
              </a:extLst>
            </p:cNvPr>
            <p:cNvCxnSpPr/>
            <p:nvPr>
              <p:custDataLst>
                <p:tags r:id="rId7"/>
              </p:custDataLst>
            </p:nvPr>
          </p:nvCxnSpPr>
          <p:spPr>
            <a:xfrm>
              <a:off x="6264838" y="3246353"/>
              <a:ext cx="2088931" cy="0"/>
            </a:xfrm>
            <a:prstGeom prst="line">
              <a:avLst/>
            </a:prstGeom>
            <a:ln w="12700">
              <a:solidFill>
                <a:srgbClr val="3F3F3F">
                  <a:lumMod val="60000"/>
                  <a:lumOff val="40000"/>
                </a:srgbClr>
              </a:solidFill>
            </a:ln>
          </p:spPr>
          <p:style>
            <a:lnRef idx="1">
              <a:srgbClr val="EF8B6B"/>
            </a:lnRef>
            <a:fillRef idx="0">
              <a:srgbClr val="EF8B6B"/>
            </a:fillRef>
            <a:effectRef idx="0">
              <a:srgbClr val="EF8B6B"/>
            </a:effectRef>
            <a:fontRef idx="minor">
              <a:sysClr val="windowText" lastClr="000000"/>
            </a:fontRef>
          </p:style>
        </p:cxnSp>
      </p:grpSp>
      <p:grpSp>
        <p:nvGrpSpPr>
          <p:cNvPr id="31" name="组合 30">
            <a:extLst>
              <a:ext uri="{FF2B5EF4-FFF2-40B4-BE49-F238E27FC236}">
                <a16:creationId xmlns:a16="http://schemas.microsoft.com/office/drawing/2014/main" xmlns="" id="{89EBC53B-B6C9-624A-A346-1198538120E1}"/>
              </a:ext>
            </a:extLst>
          </p:cNvPr>
          <p:cNvGrpSpPr/>
          <p:nvPr/>
        </p:nvGrpSpPr>
        <p:grpSpPr>
          <a:xfrm>
            <a:off x="391836" y="3456065"/>
            <a:ext cx="8752164" cy="1483498"/>
            <a:chOff x="227806" y="4838243"/>
            <a:chExt cx="8688387" cy="1601787"/>
          </a:xfrm>
        </p:grpSpPr>
        <p:sp>
          <p:nvSpPr>
            <p:cNvPr id="32" name="文本框 31">
              <a:extLst>
                <a:ext uri="{FF2B5EF4-FFF2-40B4-BE49-F238E27FC236}">
                  <a16:creationId xmlns:a16="http://schemas.microsoft.com/office/drawing/2014/main" xmlns="" id="{CB0EDCF4-1C1A-E84B-B9BC-B35D84D698DC}"/>
                </a:ext>
              </a:extLst>
            </p:cNvPr>
            <p:cNvSpPr txBox="1">
              <a:spLocks noChangeArrowheads="1"/>
            </p:cNvSpPr>
            <p:nvPr/>
          </p:nvSpPr>
          <p:spPr bwMode="auto">
            <a:xfrm>
              <a:off x="347663" y="4870450"/>
              <a:ext cx="5411787"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25000"/>
                </a:lnSpc>
              </a:pPr>
              <a:r>
                <a:rPr lang="zh-CN" altLang="en-US" dirty="0"/>
                <a:t>该问卷先让回答者回想曾与其一起工作过的所有人，然后找出一个最难共事者，接着在一个双极8点量表上去描述这个最不喜欢的共事者，如友善—不友善，合作—不合作，助人—敌意，开朗—郁闷等。</a:t>
              </a:r>
            </a:p>
          </p:txBody>
        </p:sp>
        <p:sp>
          <p:nvSpPr>
            <p:cNvPr id="33" name="矩形 32">
              <a:extLst>
                <a:ext uri="{FF2B5EF4-FFF2-40B4-BE49-F238E27FC236}">
                  <a16:creationId xmlns:a16="http://schemas.microsoft.com/office/drawing/2014/main" xmlns="" id="{E16639AB-50D1-054E-A8AE-226916562704}"/>
                </a:ext>
              </a:extLst>
            </p:cNvPr>
            <p:cNvSpPr/>
            <p:nvPr/>
          </p:nvSpPr>
          <p:spPr>
            <a:xfrm>
              <a:off x="227806" y="4838243"/>
              <a:ext cx="8688387" cy="1601787"/>
            </a:xfrm>
            <a:prstGeom prst="rect">
              <a:avLst/>
            </a:prstGeom>
            <a:noFill/>
            <a:ln>
              <a:solidFill>
                <a:srgbClr val="D3472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4" name="图片 15">
              <a:extLst>
                <a:ext uri="{FF2B5EF4-FFF2-40B4-BE49-F238E27FC236}">
                  <a16:creationId xmlns:a16="http://schemas.microsoft.com/office/drawing/2014/main" xmlns="" id="{BA6199AB-384F-7D40-BBD1-35C6909962EB}"/>
                </a:ext>
              </a:extLst>
            </p:cNvPr>
            <p:cNvPicPr>
              <a:picLocks noChangeAspect="1"/>
            </p:cNvPicPr>
            <p:nvPr/>
          </p:nvPicPr>
          <p:blipFill>
            <a:blip r:embed="rId17" cstate="print">
              <a:extLst>
                <a:ext uri="{28A0092B-C50C-407E-A947-70E740481C1C}">
                  <a14:useLocalDpi xmlns:a14="http://schemas.microsoft.com/office/drawing/2010/main" xmlns="" val="0"/>
                </a:ext>
              </a:extLst>
            </a:blip>
            <a:srcRect r="795" b="4871"/>
            <a:stretch>
              <a:fillRect/>
            </a:stretch>
          </p:blipFill>
          <p:spPr bwMode="auto">
            <a:xfrm>
              <a:off x="6618288" y="4916488"/>
              <a:ext cx="2195512" cy="138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38939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标注 4">
            <a:extLst>
              <a:ext uri="{FF2B5EF4-FFF2-40B4-BE49-F238E27FC236}">
                <a16:creationId xmlns:a16="http://schemas.microsoft.com/office/drawing/2014/main" xmlns="" id="{789BFCC0-8C23-634C-8494-E27E0D275D75}"/>
              </a:ext>
            </a:extLst>
          </p:cNvPr>
          <p:cNvSpPr/>
          <p:nvPr/>
        </p:nvSpPr>
        <p:spPr>
          <a:xfrm>
            <a:off x="5148064" y="1313258"/>
            <a:ext cx="3888432" cy="4131966"/>
          </a:xfrm>
          <a:prstGeom prst="wedgeRoundRectCallout">
            <a:avLst/>
          </a:prstGeom>
          <a:solidFill>
            <a:srgbClr val="DE73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299" name="内容占位符 2"/>
          <p:cNvSpPr>
            <a:spLocks noGrp="1"/>
          </p:cNvSpPr>
          <p:nvPr>
            <p:ph idx="1"/>
          </p:nvPr>
        </p:nvSpPr>
        <p:spPr bwMode="auto">
          <a:xfrm>
            <a:off x="107504" y="1196752"/>
            <a:ext cx="8189913" cy="5054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30188" indent="-230188">
              <a:lnSpc>
                <a:spcPct val="150000"/>
              </a:lnSpc>
            </a:pPr>
            <a:r>
              <a:rPr lang="zh-CN" altLang="en-US" sz="2000" dirty="0">
                <a:solidFill>
                  <a:srgbClr val="D34726"/>
                </a:solidFill>
                <a:sym typeface="+mn-ea" charset="0"/>
              </a:rPr>
              <a:t>领导者风格与情境的匹配</a:t>
            </a:r>
          </a:p>
        </p:txBody>
      </p:sp>
      <p:pic>
        <p:nvPicPr>
          <p:cNvPr id="55300" name="图片 7" descr="D:\tl\word\马工程-管理学0-图eps\eps\0906.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5872" y="1928581"/>
            <a:ext cx="4814688" cy="3516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标题 1">
            <a:extLst>
              <a:ext uri="{FF2B5EF4-FFF2-40B4-BE49-F238E27FC236}">
                <a16:creationId xmlns:a16="http://schemas.microsoft.com/office/drawing/2014/main" xmlns="" id="{136D4CFD-37F7-9143-AE3B-20517008314F}"/>
              </a:ext>
            </a:extLst>
          </p:cNvPr>
          <p:cNvSpPr>
            <a:spLocks noGrp="1"/>
          </p:cNvSpPr>
          <p:nvPr>
            <p:ph type="title"/>
          </p:nvPr>
        </p:nvSpPr>
        <p:spPr bwMode="auto">
          <a:xfrm>
            <a:off x="-7593" y="137318"/>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rPr>
              <a:t>1</a:t>
            </a:r>
            <a:r>
              <a:rPr lang="zh-CN" altLang="en-US" sz="3200" dirty="0">
                <a:latin typeface="+mn-lt"/>
                <a:ea typeface="+mn-ea"/>
                <a:cs typeface="+mn-ea"/>
              </a:rPr>
              <a:t>、费德勒的权变领导理论</a:t>
            </a:r>
          </a:p>
        </p:txBody>
      </p:sp>
      <p:sp>
        <p:nvSpPr>
          <p:cNvPr id="4" name="矩形 3">
            <a:extLst>
              <a:ext uri="{FF2B5EF4-FFF2-40B4-BE49-F238E27FC236}">
                <a16:creationId xmlns:a16="http://schemas.microsoft.com/office/drawing/2014/main" xmlns="" id="{48F79A1F-DDDE-8748-B696-636864CFE5AF}"/>
              </a:ext>
            </a:extLst>
          </p:cNvPr>
          <p:cNvSpPr/>
          <p:nvPr/>
        </p:nvSpPr>
        <p:spPr>
          <a:xfrm>
            <a:off x="5148064" y="1539989"/>
            <a:ext cx="3995936" cy="3778022"/>
          </a:xfrm>
          <a:prstGeom prst="rect">
            <a:avLst/>
          </a:prstGeom>
        </p:spPr>
        <p:txBody>
          <a:bodyPr wrap="square">
            <a:spAutoFit/>
          </a:bodyPr>
          <a:lstStyle/>
          <a:p>
            <a:pPr marL="0" indent="254000">
              <a:lnSpc>
                <a:spcPct val="150000"/>
              </a:lnSpc>
              <a:buFontTx/>
              <a:buNone/>
            </a:pPr>
            <a:r>
              <a:rPr lang="zh-CN" altLang="en-US" b="1" dirty="0">
                <a:solidFill>
                  <a:schemeClr val="bg1"/>
                </a:solidFill>
                <a:sym typeface="+mn-ea" charset="0"/>
              </a:rPr>
              <a:t>结论：</a:t>
            </a:r>
            <a:endParaRPr lang="en-US" altLang="zh-CN" b="1" dirty="0">
              <a:solidFill>
                <a:schemeClr val="bg1"/>
              </a:solidFill>
              <a:sym typeface="+mn-ea" charset="0"/>
            </a:endParaRPr>
          </a:p>
          <a:p>
            <a:pPr marL="0" indent="254000">
              <a:lnSpc>
                <a:spcPct val="150000"/>
              </a:lnSpc>
              <a:buFontTx/>
              <a:buNone/>
            </a:pPr>
            <a:r>
              <a:rPr lang="zh-CN" altLang="en-US" dirty="0">
                <a:solidFill>
                  <a:schemeClr val="bg1"/>
                </a:solidFill>
                <a:sym typeface="+mn-ea" charset="0"/>
              </a:rPr>
              <a:t>费德勒认为个体的领导风格与个性有关，很难改变，因此要更好地匹配领导者的风格和情境的有利性，以提高组织绩效，只有两种方法：</a:t>
            </a:r>
            <a:endParaRPr lang="en-US" altLang="zh-CN" dirty="0">
              <a:solidFill>
                <a:schemeClr val="bg1"/>
              </a:solidFill>
              <a:sym typeface="+mn-ea" charset="0"/>
            </a:endParaRPr>
          </a:p>
          <a:p>
            <a:pPr marL="342900" indent="-342900">
              <a:lnSpc>
                <a:spcPct val="150000"/>
              </a:lnSpc>
              <a:buFont typeface="+mj-lt"/>
              <a:buAutoNum type="arabicPeriod"/>
            </a:pPr>
            <a:r>
              <a:rPr lang="zh-CN" altLang="en-US" dirty="0">
                <a:solidFill>
                  <a:schemeClr val="bg1"/>
                </a:solidFill>
                <a:sym typeface="+mn-ea" charset="0"/>
              </a:rPr>
              <a:t>根据情境选择合适的领导者</a:t>
            </a:r>
            <a:endParaRPr lang="en-US" altLang="zh-CN" dirty="0">
              <a:solidFill>
                <a:schemeClr val="bg1"/>
              </a:solidFill>
              <a:sym typeface="+mn-ea" charset="0"/>
            </a:endParaRPr>
          </a:p>
          <a:p>
            <a:pPr marL="342900" indent="-342900">
              <a:lnSpc>
                <a:spcPct val="150000"/>
              </a:lnSpc>
              <a:buFont typeface="+mj-lt"/>
              <a:buAutoNum type="arabicPeriod"/>
            </a:pPr>
            <a:r>
              <a:rPr lang="zh-CN" altLang="en-US" dirty="0">
                <a:solidFill>
                  <a:schemeClr val="bg1"/>
                </a:solidFill>
                <a:sym typeface="+mn-ea" charset="0"/>
              </a:rPr>
              <a:t>改变情境，如清晰定义工作任务、提高职位权力，以适应领导者的风格。</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bwMode="auto">
          <a:xfrm>
            <a:off x="5521" y="188640"/>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sym typeface="+mn-ea" charset="0"/>
              </a:rPr>
              <a:t>2. </a:t>
            </a:r>
            <a:r>
              <a:rPr lang="en-US" altLang="zh-CN" sz="3200" dirty="0" err="1">
                <a:latin typeface="+mn-lt"/>
                <a:ea typeface="+mn-ea"/>
                <a:cs typeface="+mn-ea"/>
                <a:sym typeface="+mn-ea" charset="0"/>
              </a:rPr>
              <a:t>豪斯的路径</a:t>
            </a:r>
            <a:r>
              <a:rPr lang="en-US" altLang="zh-CN" sz="3200" dirty="0">
                <a:latin typeface="+mn-lt"/>
                <a:ea typeface="+mn-ea"/>
                <a:cs typeface="+mn-ea"/>
                <a:sym typeface="+mn-ea" charset="0"/>
              </a:rPr>
              <a:t>—</a:t>
            </a:r>
            <a:r>
              <a:rPr lang="en-US" altLang="zh-CN" sz="3200" dirty="0" err="1">
                <a:latin typeface="+mn-lt"/>
                <a:ea typeface="+mn-ea"/>
                <a:cs typeface="+mn-ea"/>
                <a:sym typeface="+mn-ea" charset="0"/>
              </a:rPr>
              <a:t>目标领导理论</a:t>
            </a:r>
            <a:endParaRPr lang="en-US" altLang="zh-CN" sz="3200" dirty="0">
              <a:latin typeface="+mn-lt"/>
              <a:ea typeface="+mn-ea"/>
              <a:cs typeface="+mn-ea"/>
              <a:sym typeface="+mn-ea" charset="0"/>
            </a:endParaRPr>
          </a:p>
        </p:txBody>
      </p:sp>
      <p:sp>
        <p:nvSpPr>
          <p:cNvPr id="59395" name="内容占位符 2"/>
          <p:cNvSpPr>
            <a:spLocks noGrp="1"/>
          </p:cNvSpPr>
          <p:nvPr>
            <p:ph idx="1"/>
          </p:nvPr>
        </p:nvSpPr>
        <p:spPr bwMode="auto">
          <a:xfrm>
            <a:off x="628650" y="1636713"/>
            <a:ext cx="8189913" cy="48831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30188" indent="-230188">
              <a:lnSpc>
                <a:spcPct val="150000"/>
              </a:lnSpc>
            </a:pPr>
            <a:r>
              <a:rPr lang="zh-CN" altLang="en-US" sz="2000" dirty="0">
                <a:solidFill>
                  <a:srgbClr val="D34726"/>
                </a:solidFill>
                <a:sym typeface="+mn-ea" charset="0"/>
              </a:rPr>
              <a:t>基本观点：</a:t>
            </a:r>
            <a:r>
              <a:rPr lang="zh-CN" altLang="en-US" sz="2000" dirty="0">
                <a:sym typeface="+mn-ea" charset="0"/>
              </a:rPr>
              <a:t>领导者的工作是提供必要的帮助与指导，激励下属达到他们的目标。</a:t>
            </a:r>
          </a:p>
          <a:p>
            <a:pPr marL="230188" indent="-230188">
              <a:lnSpc>
                <a:spcPct val="150000"/>
              </a:lnSpc>
            </a:pPr>
            <a:r>
              <a:rPr lang="zh-CN" altLang="en-US" sz="2000" dirty="0">
                <a:solidFill>
                  <a:srgbClr val="D34726"/>
                </a:solidFill>
                <a:sym typeface="+mn-ea" charset="0"/>
              </a:rPr>
              <a:t>两个重要命题：</a:t>
            </a:r>
          </a:p>
        </p:txBody>
      </p:sp>
      <p:sp>
        <p:nvSpPr>
          <p:cNvPr id="59396" name="文本框 4"/>
          <p:cNvSpPr txBox="1">
            <a:spLocks noChangeArrowheads="1"/>
          </p:cNvSpPr>
          <p:nvPr/>
        </p:nvSpPr>
        <p:spPr bwMode="auto">
          <a:xfrm>
            <a:off x="735013" y="3302000"/>
            <a:ext cx="7977187" cy="922338"/>
          </a:xfrm>
          <a:prstGeom prst="rect">
            <a:avLst/>
          </a:prstGeom>
          <a:noFill/>
          <a:ln w="12700">
            <a:solidFill>
              <a:srgbClr val="D3472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a:latin typeface="微软雅黑" charset="0"/>
                <a:ea typeface="微软雅黑" charset="0"/>
                <a:cs typeface="微软雅黑" charset="0"/>
              </a:rPr>
              <a:t>领导者的行为是否被下属接受和令下属满意，取决于在多大程度上下属将其视为即时满足来源或是将来带来满足的工具。</a:t>
            </a:r>
          </a:p>
        </p:txBody>
      </p:sp>
      <p:sp>
        <p:nvSpPr>
          <p:cNvPr id="59397" name="文本框 5"/>
          <p:cNvSpPr txBox="1">
            <a:spLocks noChangeArrowheads="1"/>
          </p:cNvSpPr>
          <p:nvPr/>
        </p:nvSpPr>
        <p:spPr bwMode="auto">
          <a:xfrm>
            <a:off x="735013" y="4732338"/>
            <a:ext cx="7977187" cy="1338262"/>
          </a:xfrm>
          <a:prstGeom prst="rect">
            <a:avLst/>
          </a:prstGeom>
          <a:noFill/>
          <a:ln w="12700">
            <a:solidFill>
              <a:srgbClr val="D3472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a:latin typeface="微软雅黑" charset="0"/>
                <a:ea typeface="微软雅黑" charset="0"/>
                <a:cs typeface="微软雅黑" charset="0"/>
              </a:rPr>
              <a:t>领导者的行为是否有激励作用，取决于在多大程度上这种行为使得下属需求的满足依赖于有效的工作绩效，以及这种行为为下属取得有效的工作绩效提供必要的辅导、指导、支持和奖励。</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bwMode="auto">
          <a:xfrm>
            <a:off x="628650" y="1465263"/>
            <a:ext cx="8189913" cy="5054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30188" indent="-230188">
              <a:lnSpc>
                <a:spcPct val="150000"/>
              </a:lnSpc>
            </a:pPr>
            <a:r>
              <a:rPr lang="zh-CN" altLang="en-US" sz="2000">
                <a:sym typeface="+mn-ea" charset="0"/>
              </a:rPr>
              <a:t>豪斯认为领导者</a:t>
            </a:r>
            <a:r>
              <a:rPr lang="zh-CN" altLang="en-US" sz="2000">
                <a:solidFill>
                  <a:srgbClr val="D34726"/>
                </a:solidFill>
                <a:sym typeface="+mn-ea" charset="0"/>
              </a:rPr>
              <a:t>可以根据情境的不同改变自己的领导风格</a:t>
            </a:r>
            <a:r>
              <a:rPr lang="zh-CN" altLang="en-US" sz="2000">
                <a:sym typeface="+mn-ea" charset="0"/>
              </a:rPr>
              <a:t>，领导者在选择领导行为时主要考虑两类情境因素：下属的特征和环境的因素。</a:t>
            </a:r>
          </a:p>
        </p:txBody>
      </p:sp>
      <p:pic>
        <p:nvPicPr>
          <p:cNvPr id="61444" name="图片 76" descr="D:\tl\word\马工程-管理学0-图eps\eps\0907.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l="-2641" t="-3191" r="-1675" b="-3291"/>
          <a:stretch>
            <a:fillRect/>
          </a:stretch>
        </p:blipFill>
        <p:spPr bwMode="auto">
          <a:xfrm>
            <a:off x="2406650" y="2921000"/>
            <a:ext cx="4332288" cy="311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标题 1">
            <a:extLst>
              <a:ext uri="{FF2B5EF4-FFF2-40B4-BE49-F238E27FC236}">
                <a16:creationId xmlns:a16="http://schemas.microsoft.com/office/drawing/2014/main" xmlns="" id="{23956C5D-8078-E749-91DB-F92F2FCB0A6C}"/>
              </a:ext>
            </a:extLst>
          </p:cNvPr>
          <p:cNvSpPr>
            <a:spLocks noGrp="1"/>
          </p:cNvSpPr>
          <p:nvPr>
            <p:ph type="title"/>
          </p:nvPr>
        </p:nvSpPr>
        <p:spPr bwMode="auto">
          <a:xfrm>
            <a:off x="5521" y="188640"/>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sym typeface="+mn-ea" charset="0"/>
              </a:rPr>
              <a:t>2. </a:t>
            </a:r>
            <a:r>
              <a:rPr lang="en-US" altLang="zh-CN" sz="3200" dirty="0" err="1">
                <a:latin typeface="+mn-lt"/>
                <a:ea typeface="+mn-ea"/>
                <a:cs typeface="+mn-ea"/>
                <a:sym typeface="+mn-ea" charset="0"/>
              </a:rPr>
              <a:t>豪斯的路径</a:t>
            </a:r>
            <a:r>
              <a:rPr lang="en-US" altLang="zh-CN" sz="3200" dirty="0">
                <a:latin typeface="+mn-lt"/>
                <a:ea typeface="+mn-ea"/>
                <a:cs typeface="+mn-ea"/>
                <a:sym typeface="+mn-ea" charset="0"/>
              </a:rPr>
              <a:t>—</a:t>
            </a:r>
            <a:r>
              <a:rPr lang="en-US" altLang="zh-CN" sz="3200" dirty="0" err="1">
                <a:latin typeface="+mn-lt"/>
                <a:ea typeface="+mn-ea"/>
                <a:cs typeface="+mn-ea"/>
                <a:sym typeface="+mn-ea" charset="0"/>
              </a:rPr>
              <a:t>目标领导理论</a:t>
            </a:r>
            <a:endParaRPr lang="en-US" altLang="zh-CN" sz="3200" dirty="0">
              <a:latin typeface="+mn-lt"/>
              <a:ea typeface="+mn-ea"/>
              <a:cs typeface="+mn-ea"/>
              <a:sym typeface="+mn-ea"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1" name="组合 10"/>
          <p:cNvGrpSpPr>
            <a:grpSpLocks/>
          </p:cNvGrpSpPr>
          <p:nvPr>
            <p:custDataLst>
              <p:tags r:id="rId1"/>
            </p:custDataLst>
          </p:nvPr>
        </p:nvGrpSpPr>
        <p:grpSpPr bwMode="auto">
          <a:xfrm>
            <a:off x="712788" y="1804988"/>
            <a:ext cx="1492250" cy="3946525"/>
            <a:chOff x="1383283" y="2265681"/>
            <a:chExt cx="1092200" cy="2933338"/>
          </a:xfrm>
        </p:grpSpPr>
        <p:sp>
          <p:nvSpPr>
            <p:cNvPr id="10" name="任意多边形 9"/>
            <p:cNvSpPr/>
            <p:nvPr>
              <p:custDataLst>
                <p:tags r:id="rId23"/>
              </p:custDataLst>
            </p:nvPr>
          </p:nvSpPr>
          <p:spPr>
            <a:xfrm>
              <a:off x="1383283" y="2265681"/>
              <a:ext cx="1092200" cy="1056049"/>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C00000"/>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指示型</a:t>
              </a:r>
            </a:p>
          </p:txBody>
        </p:sp>
        <p:sp>
          <p:nvSpPr>
            <p:cNvPr id="9" name="任意多边形 8"/>
            <p:cNvSpPr/>
            <p:nvPr>
              <p:custDataLst>
                <p:tags r:id="rId24"/>
              </p:custDataLst>
            </p:nvPr>
          </p:nvSpPr>
          <p:spPr>
            <a:xfrm>
              <a:off x="1383283" y="2868631"/>
              <a:ext cx="1092200" cy="2330388"/>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fontScale="90000"/>
            </a:bodyPr>
            <a:lstStyle/>
            <a:p>
              <a:pPr algn="ctr">
                <a:lnSpc>
                  <a:spcPct val="150000"/>
                </a:lnSpc>
                <a:defRPr/>
              </a:pPr>
              <a:r>
                <a:rPr lang="en-US"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让下属知道他们被期望做什么，安排和协调工作，提供具体的指导，明确政策、规则和程序。</a:t>
              </a:r>
            </a:p>
          </p:txBody>
        </p:sp>
      </p:grpSp>
      <p:grpSp>
        <p:nvGrpSpPr>
          <p:cNvPr id="63492" name="组合 7"/>
          <p:cNvGrpSpPr>
            <a:grpSpLocks/>
          </p:cNvGrpSpPr>
          <p:nvPr>
            <p:custDataLst>
              <p:tags r:id="rId2"/>
            </p:custDataLst>
          </p:nvPr>
        </p:nvGrpSpPr>
        <p:grpSpPr bwMode="auto">
          <a:xfrm>
            <a:off x="2673350" y="1804988"/>
            <a:ext cx="1490663" cy="3946525"/>
            <a:chOff x="3145028" y="2265681"/>
            <a:chExt cx="1092200" cy="2933338"/>
          </a:xfrm>
        </p:grpSpPr>
        <p:sp>
          <p:nvSpPr>
            <p:cNvPr id="13" name="任意多边形 12"/>
            <p:cNvSpPr/>
            <p:nvPr>
              <p:custDataLst>
                <p:tags r:id="rId21"/>
              </p:custDataLst>
            </p:nvPr>
          </p:nvSpPr>
          <p:spPr>
            <a:xfrm>
              <a:off x="3145028" y="2265681"/>
              <a:ext cx="1092200" cy="1056049"/>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D34726"/>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支持型</a:t>
              </a:r>
            </a:p>
          </p:txBody>
        </p:sp>
        <p:sp>
          <p:nvSpPr>
            <p:cNvPr id="14" name="任意多边形 13"/>
            <p:cNvSpPr/>
            <p:nvPr>
              <p:custDataLst>
                <p:tags r:id="rId22"/>
              </p:custDataLst>
            </p:nvPr>
          </p:nvSpPr>
          <p:spPr>
            <a:xfrm>
              <a:off x="3145028" y="2868631"/>
              <a:ext cx="1092200" cy="2330388"/>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a:bodyPr>
            <a:lstStyle/>
            <a:p>
              <a:pPr algn="ctr">
                <a:lnSpc>
                  <a:spcPct val="150000"/>
                </a:lnSpc>
                <a:defRPr/>
              </a:pPr>
              <a:r>
                <a:rPr lang="en-US" altLang="zh-CN" sz="1600"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显示对下属的关心，创造一个友好的和心理上支持的工作环境。</a:t>
              </a:r>
            </a:p>
          </p:txBody>
        </p:sp>
      </p:grpSp>
      <p:grpSp>
        <p:nvGrpSpPr>
          <p:cNvPr id="63493" name="组合 6"/>
          <p:cNvGrpSpPr>
            <a:grpSpLocks/>
          </p:cNvGrpSpPr>
          <p:nvPr>
            <p:custDataLst>
              <p:tags r:id="rId3"/>
            </p:custDataLst>
          </p:nvPr>
        </p:nvGrpSpPr>
        <p:grpSpPr bwMode="auto">
          <a:xfrm>
            <a:off x="4632325" y="1804988"/>
            <a:ext cx="1490663" cy="3946525"/>
            <a:chOff x="4906773" y="2265681"/>
            <a:chExt cx="1092200" cy="2933338"/>
          </a:xfrm>
        </p:grpSpPr>
        <p:sp>
          <p:nvSpPr>
            <p:cNvPr id="19" name="任意多边形 18"/>
            <p:cNvSpPr/>
            <p:nvPr>
              <p:custDataLst>
                <p:tags r:id="rId19"/>
              </p:custDataLst>
            </p:nvPr>
          </p:nvSpPr>
          <p:spPr>
            <a:xfrm>
              <a:off x="4906773" y="2265681"/>
              <a:ext cx="1092200" cy="1056049"/>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chemeClr val="accent2">
                <a:lumMod val="75000"/>
              </a:schemeClr>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参与型</a:t>
              </a:r>
            </a:p>
          </p:txBody>
        </p:sp>
        <p:sp>
          <p:nvSpPr>
            <p:cNvPr id="20" name="任意多边形 19"/>
            <p:cNvSpPr/>
            <p:nvPr>
              <p:custDataLst>
                <p:tags r:id="rId20"/>
              </p:custDataLst>
            </p:nvPr>
          </p:nvSpPr>
          <p:spPr>
            <a:xfrm>
              <a:off x="4906773" y="2868631"/>
              <a:ext cx="1092200" cy="2330388"/>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a:bodyPr>
            <a:lstStyle/>
            <a:p>
              <a:pPr algn="ctr">
                <a:lnSpc>
                  <a:spcPct val="150000"/>
                </a:lnSpc>
                <a:defRPr/>
              </a:pPr>
              <a:r>
                <a:rPr lang="en-US" altLang="zh-CN" sz="1600"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遇到问题时咨询下属的意见，决策时将下属的意见和建议考虑在内。</a:t>
              </a:r>
            </a:p>
          </p:txBody>
        </p:sp>
      </p:grpSp>
      <p:grpSp>
        <p:nvGrpSpPr>
          <p:cNvPr id="63494" name="组合 11"/>
          <p:cNvGrpSpPr>
            <a:grpSpLocks/>
          </p:cNvGrpSpPr>
          <p:nvPr>
            <p:custDataLst>
              <p:tags r:id="rId4"/>
            </p:custDataLst>
          </p:nvPr>
        </p:nvGrpSpPr>
        <p:grpSpPr bwMode="auto">
          <a:xfrm>
            <a:off x="6591300" y="1804988"/>
            <a:ext cx="1492250" cy="3946525"/>
            <a:chOff x="6668518" y="2265681"/>
            <a:chExt cx="1092200" cy="2933338"/>
          </a:xfrm>
        </p:grpSpPr>
        <p:sp>
          <p:nvSpPr>
            <p:cNvPr id="22" name="任意多边形 21"/>
            <p:cNvSpPr/>
            <p:nvPr>
              <p:custDataLst>
                <p:tags r:id="rId17"/>
              </p:custDataLst>
            </p:nvPr>
          </p:nvSpPr>
          <p:spPr>
            <a:xfrm>
              <a:off x="6668518" y="2265681"/>
              <a:ext cx="1092200" cy="1056049"/>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chemeClr val="accent2"/>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成就导向型</a:t>
              </a:r>
            </a:p>
          </p:txBody>
        </p:sp>
        <p:sp>
          <p:nvSpPr>
            <p:cNvPr id="23" name="任意多边形 22"/>
            <p:cNvSpPr/>
            <p:nvPr>
              <p:custDataLst>
                <p:tags r:id="rId18"/>
              </p:custDataLst>
            </p:nvPr>
          </p:nvSpPr>
          <p:spPr>
            <a:xfrm>
              <a:off x="6668518" y="2868631"/>
              <a:ext cx="1092200" cy="2330388"/>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fontScale="90000" lnSpcReduction="20000"/>
            </a:bodyPr>
            <a:lstStyle/>
            <a:p>
              <a:pPr algn="ctr">
                <a:lnSpc>
                  <a:spcPct val="150000"/>
                </a:lnSpc>
                <a:defRPr/>
              </a:pPr>
              <a:r>
                <a:rPr lang="en-US"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设定具有挑战性的目标，寻求改进，强调卓越的绩效，并对下属能够达到高标准的绩效显示信心。</a:t>
              </a:r>
            </a:p>
          </p:txBody>
        </p:sp>
      </p:grpSp>
      <p:grpSp>
        <p:nvGrpSpPr>
          <p:cNvPr id="63495" name="组合 15"/>
          <p:cNvGrpSpPr>
            <a:grpSpLocks/>
          </p:cNvGrpSpPr>
          <p:nvPr>
            <p:custDataLst>
              <p:tags r:id="rId5"/>
            </p:custDataLst>
          </p:nvPr>
        </p:nvGrpSpPr>
        <p:grpSpPr bwMode="auto">
          <a:xfrm>
            <a:off x="712788" y="1819275"/>
            <a:ext cx="1754187" cy="4392613"/>
            <a:chOff x="1383283" y="2265681"/>
            <a:chExt cx="1092200" cy="2933338"/>
          </a:xfrm>
        </p:grpSpPr>
        <p:sp>
          <p:nvSpPr>
            <p:cNvPr id="17" name="任意多边形 16"/>
            <p:cNvSpPr/>
            <p:nvPr>
              <p:custDataLst>
                <p:tags r:id="rId15"/>
              </p:custDataLst>
            </p:nvPr>
          </p:nvSpPr>
          <p:spPr>
            <a:xfrm>
              <a:off x="1383283" y="2265681"/>
              <a:ext cx="1092200" cy="1055874"/>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C00000"/>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指示型</a:t>
              </a:r>
            </a:p>
          </p:txBody>
        </p:sp>
        <p:sp>
          <p:nvSpPr>
            <p:cNvPr id="18" name="任意多边形 17"/>
            <p:cNvSpPr/>
            <p:nvPr>
              <p:custDataLst>
                <p:tags r:id="rId16"/>
              </p:custDataLst>
            </p:nvPr>
          </p:nvSpPr>
          <p:spPr>
            <a:xfrm>
              <a:off x="1383283" y="2868887"/>
              <a:ext cx="1092200" cy="2330132"/>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a:bodyPr>
            <a:lstStyle/>
            <a:p>
              <a:pPr algn="ctr">
                <a:lnSpc>
                  <a:spcPct val="150000"/>
                </a:lnSpc>
                <a:defRPr/>
              </a:pPr>
              <a:r>
                <a:rPr lang="en-US"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让下属知道他们被期望做什么，安排和协调工作，提供具体的指导，明确政策、规则和程序。</a:t>
              </a:r>
            </a:p>
          </p:txBody>
        </p:sp>
      </p:grpSp>
      <p:grpSp>
        <p:nvGrpSpPr>
          <p:cNvPr id="63496" name="组合 20"/>
          <p:cNvGrpSpPr>
            <a:grpSpLocks/>
          </p:cNvGrpSpPr>
          <p:nvPr>
            <p:custDataLst>
              <p:tags r:id="rId6"/>
            </p:custDataLst>
          </p:nvPr>
        </p:nvGrpSpPr>
        <p:grpSpPr bwMode="auto">
          <a:xfrm>
            <a:off x="2673350" y="1819275"/>
            <a:ext cx="1754188" cy="4392613"/>
            <a:chOff x="3145028" y="2265681"/>
            <a:chExt cx="1092200" cy="2933338"/>
          </a:xfrm>
        </p:grpSpPr>
        <p:sp>
          <p:nvSpPr>
            <p:cNvPr id="24" name="任意多边形 23"/>
            <p:cNvSpPr/>
            <p:nvPr>
              <p:custDataLst>
                <p:tags r:id="rId13"/>
              </p:custDataLst>
            </p:nvPr>
          </p:nvSpPr>
          <p:spPr>
            <a:xfrm>
              <a:off x="3145028" y="2265681"/>
              <a:ext cx="1092200" cy="1055874"/>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rgbClr val="D34726"/>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支持型</a:t>
              </a:r>
            </a:p>
          </p:txBody>
        </p:sp>
        <p:sp>
          <p:nvSpPr>
            <p:cNvPr id="25" name="任意多边形 24"/>
            <p:cNvSpPr/>
            <p:nvPr>
              <p:custDataLst>
                <p:tags r:id="rId14"/>
              </p:custDataLst>
            </p:nvPr>
          </p:nvSpPr>
          <p:spPr>
            <a:xfrm>
              <a:off x="3145028" y="2868887"/>
              <a:ext cx="1092200" cy="2330132"/>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a:bodyPr>
            <a:lstStyle/>
            <a:p>
              <a:pPr algn="ctr">
                <a:lnSpc>
                  <a:spcPct val="150000"/>
                </a:lnSpc>
                <a:defRPr/>
              </a:pPr>
              <a:r>
                <a:rPr lang="en-US"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显示对下属的关心，创造一个友好的和心理上支持的工作环境。</a:t>
              </a:r>
            </a:p>
          </p:txBody>
        </p:sp>
      </p:grpSp>
      <p:grpSp>
        <p:nvGrpSpPr>
          <p:cNvPr id="63497" name="组合 25"/>
          <p:cNvGrpSpPr>
            <a:grpSpLocks/>
          </p:cNvGrpSpPr>
          <p:nvPr>
            <p:custDataLst>
              <p:tags r:id="rId7"/>
            </p:custDataLst>
          </p:nvPr>
        </p:nvGrpSpPr>
        <p:grpSpPr bwMode="auto">
          <a:xfrm>
            <a:off x="4632325" y="1819275"/>
            <a:ext cx="1754188" cy="4392613"/>
            <a:chOff x="4906773" y="2265681"/>
            <a:chExt cx="1092200" cy="2933338"/>
          </a:xfrm>
        </p:grpSpPr>
        <p:sp>
          <p:nvSpPr>
            <p:cNvPr id="27" name="任意多边形 26"/>
            <p:cNvSpPr/>
            <p:nvPr>
              <p:custDataLst>
                <p:tags r:id="rId11"/>
              </p:custDataLst>
            </p:nvPr>
          </p:nvSpPr>
          <p:spPr>
            <a:xfrm>
              <a:off x="4906773" y="2265681"/>
              <a:ext cx="1092200" cy="1055874"/>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chemeClr val="accent2">
                <a:lumMod val="75000"/>
              </a:schemeClr>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参与型</a:t>
              </a:r>
            </a:p>
          </p:txBody>
        </p:sp>
        <p:sp>
          <p:nvSpPr>
            <p:cNvPr id="28" name="任意多边形 27"/>
            <p:cNvSpPr/>
            <p:nvPr>
              <p:custDataLst>
                <p:tags r:id="rId12"/>
              </p:custDataLst>
            </p:nvPr>
          </p:nvSpPr>
          <p:spPr>
            <a:xfrm>
              <a:off x="4906773" y="2868887"/>
              <a:ext cx="1092200" cy="2330132"/>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a:bodyPr>
            <a:lstStyle/>
            <a:p>
              <a:pPr algn="ctr">
                <a:lnSpc>
                  <a:spcPct val="150000"/>
                </a:lnSpc>
                <a:defRPr/>
              </a:pPr>
              <a:r>
                <a:rPr lang="en-US"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遇到问题时咨询下属的意见，决策时将下属的意见和建议考虑在内。</a:t>
              </a:r>
            </a:p>
          </p:txBody>
        </p:sp>
      </p:grpSp>
      <p:grpSp>
        <p:nvGrpSpPr>
          <p:cNvPr id="63498" name="组合 28"/>
          <p:cNvGrpSpPr>
            <a:grpSpLocks/>
          </p:cNvGrpSpPr>
          <p:nvPr>
            <p:custDataLst>
              <p:tags r:id="rId8"/>
            </p:custDataLst>
          </p:nvPr>
        </p:nvGrpSpPr>
        <p:grpSpPr bwMode="auto">
          <a:xfrm>
            <a:off x="6591300" y="1819275"/>
            <a:ext cx="1754188" cy="4392613"/>
            <a:chOff x="6668518" y="2265681"/>
            <a:chExt cx="1092200" cy="2933338"/>
          </a:xfrm>
        </p:grpSpPr>
        <p:sp>
          <p:nvSpPr>
            <p:cNvPr id="30" name="任意多边形 29"/>
            <p:cNvSpPr/>
            <p:nvPr>
              <p:custDataLst>
                <p:tags r:id="rId9"/>
              </p:custDataLst>
            </p:nvPr>
          </p:nvSpPr>
          <p:spPr>
            <a:xfrm>
              <a:off x="6668518" y="2265681"/>
              <a:ext cx="1092200" cy="1055874"/>
            </a:xfrm>
            <a:custGeom>
              <a:avLst/>
              <a:gdLst>
                <a:gd name="connsiteX0" fmla="*/ 93132 w 1092200"/>
                <a:gd name="connsiteY0" fmla="*/ 0 h 1056139"/>
                <a:gd name="connsiteX1" fmla="*/ 999068 w 1092200"/>
                <a:gd name="connsiteY1" fmla="*/ 0 h 1056139"/>
                <a:gd name="connsiteX2" fmla="*/ 1092200 w 1092200"/>
                <a:gd name="connsiteY2" fmla="*/ 93132 h 1056139"/>
                <a:gd name="connsiteX3" fmla="*/ 1092200 w 1092200"/>
                <a:gd name="connsiteY3" fmla="*/ 1056139 h 1056139"/>
                <a:gd name="connsiteX4" fmla="*/ 0 w 1092200"/>
                <a:gd name="connsiteY4" fmla="*/ 592528 h 1056139"/>
                <a:gd name="connsiteX5" fmla="*/ 0 w 1092200"/>
                <a:gd name="connsiteY5" fmla="*/ 93132 h 1056139"/>
                <a:gd name="connsiteX6" fmla="*/ 93132 w 1092200"/>
                <a:gd name="connsiteY6" fmla="*/ 0 h 10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0" h="1056139">
                  <a:moveTo>
                    <a:pt x="93132" y="0"/>
                  </a:moveTo>
                  <a:lnTo>
                    <a:pt x="999068" y="0"/>
                  </a:lnTo>
                  <a:cubicBezTo>
                    <a:pt x="1050503" y="0"/>
                    <a:pt x="1092200" y="41697"/>
                    <a:pt x="1092200" y="93132"/>
                  </a:cubicBezTo>
                  <a:lnTo>
                    <a:pt x="1092200" y="1056139"/>
                  </a:lnTo>
                  <a:lnTo>
                    <a:pt x="0" y="592528"/>
                  </a:lnTo>
                  <a:lnTo>
                    <a:pt x="0" y="93132"/>
                  </a:lnTo>
                  <a:cubicBezTo>
                    <a:pt x="0" y="41697"/>
                    <a:pt x="41697" y="0"/>
                    <a:pt x="93132" y="0"/>
                  </a:cubicBezTo>
                  <a:close/>
                </a:path>
              </a:pathLst>
            </a:custGeom>
            <a:solidFill>
              <a:schemeClr val="accent2"/>
            </a:solidFill>
            <a:ln>
              <a:noFill/>
            </a:ln>
          </p:spPr>
          <p:style>
            <a:lnRef idx="2">
              <a:srgbClr val="68B5F4">
                <a:shade val="50000"/>
              </a:srgbClr>
            </a:lnRef>
            <a:fillRef idx="1">
              <a:srgbClr val="68B5F4"/>
            </a:fillRef>
            <a:effectRef idx="0">
              <a:srgbClr val="68B5F4"/>
            </a:effectRef>
            <a:fontRef idx="minor">
              <a:sysClr val="window" lastClr="FFFFFF"/>
            </a:fontRef>
          </p:style>
          <p:txBody>
            <a:bodyPr bIns="432000" anchor="ctr">
              <a:normAutofit/>
            </a:bodyPr>
            <a:lstStyle/>
            <a:p>
              <a:pPr algn="ctr">
                <a:defRPr/>
              </a:pPr>
              <a:r>
                <a:rPr lang="zh-CN" altLang="en-US" sz="2000" dirty="0">
                  <a:ea typeface="黑体" panose="02010609060101010101" charset="-122"/>
                  <a:cs typeface="+mn-ea"/>
                  <a:sym typeface="Arial" panose="020B0604020202020204" pitchFamily="34" charset="0"/>
                </a:rPr>
                <a:t>成就导向型</a:t>
              </a:r>
            </a:p>
          </p:txBody>
        </p:sp>
        <p:sp>
          <p:nvSpPr>
            <p:cNvPr id="31" name="任意多边形 30"/>
            <p:cNvSpPr/>
            <p:nvPr>
              <p:custDataLst>
                <p:tags r:id="rId10"/>
              </p:custDataLst>
            </p:nvPr>
          </p:nvSpPr>
          <p:spPr>
            <a:xfrm>
              <a:off x="6668518" y="2868887"/>
              <a:ext cx="1092200" cy="2330132"/>
            </a:xfrm>
            <a:custGeom>
              <a:avLst/>
              <a:gdLst>
                <a:gd name="connsiteX0" fmla="*/ 0 w 1092200"/>
                <a:gd name="connsiteY0" fmla="*/ 0 h 2698919"/>
                <a:gd name="connsiteX1" fmla="*/ 1092200 w 1092200"/>
                <a:gd name="connsiteY1" fmla="*/ 463612 h 2698919"/>
                <a:gd name="connsiteX2" fmla="*/ 1092200 w 1092200"/>
                <a:gd name="connsiteY2" fmla="*/ 2605787 h 2698919"/>
                <a:gd name="connsiteX3" fmla="*/ 999068 w 1092200"/>
                <a:gd name="connsiteY3" fmla="*/ 2698919 h 2698919"/>
                <a:gd name="connsiteX4" fmla="*/ 93132 w 1092200"/>
                <a:gd name="connsiteY4" fmla="*/ 2698919 h 2698919"/>
                <a:gd name="connsiteX5" fmla="*/ 0 w 1092200"/>
                <a:gd name="connsiteY5" fmla="*/ 2605787 h 26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200" h="2698919">
                  <a:moveTo>
                    <a:pt x="0" y="0"/>
                  </a:moveTo>
                  <a:lnTo>
                    <a:pt x="1092200" y="463612"/>
                  </a:lnTo>
                  <a:lnTo>
                    <a:pt x="1092200" y="2605787"/>
                  </a:lnTo>
                  <a:cubicBezTo>
                    <a:pt x="1092200" y="2657222"/>
                    <a:pt x="1050503" y="2698919"/>
                    <a:pt x="999068" y="2698919"/>
                  </a:cubicBezTo>
                  <a:lnTo>
                    <a:pt x="93132" y="2698919"/>
                  </a:lnTo>
                  <a:cubicBezTo>
                    <a:pt x="41697" y="2698919"/>
                    <a:pt x="0" y="2657222"/>
                    <a:pt x="0" y="2605787"/>
                  </a:cubicBezTo>
                  <a:close/>
                </a:path>
              </a:pathLst>
            </a:custGeom>
            <a:solidFill>
              <a:sysClr val="window" lastClr="FFFFFF">
                <a:lumMod val="95000"/>
              </a:sysClr>
            </a:solidFill>
            <a:ln>
              <a:noFill/>
            </a:ln>
            <a:effectLst>
              <a:outerShdw blurRad="63500" sx="102000" sy="102000" algn="ctr" rotWithShape="0">
                <a:prstClr val="black">
                  <a:alpha val="40000"/>
                </a:prstClr>
              </a:outerShdw>
            </a:effectLst>
          </p:spPr>
          <p:style>
            <a:lnRef idx="2">
              <a:srgbClr val="68B5F4">
                <a:shade val="50000"/>
              </a:srgbClr>
            </a:lnRef>
            <a:fillRef idx="1">
              <a:srgbClr val="68B5F4"/>
            </a:fillRef>
            <a:effectRef idx="0">
              <a:srgbClr val="68B5F4"/>
            </a:effectRef>
            <a:fontRef idx="minor">
              <a:sysClr val="window" lastClr="FFFFFF"/>
            </a:fontRef>
          </p:style>
          <p:txBody>
            <a:bodyPr lIns="72000" tIns="432000" rIns="72000" anchor="ctr">
              <a:normAutofit/>
            </a:bodyPr>
            <a:lstStyle/>
            <a:p>
              <a:pPr algn="ctr">
                <a:lnSpc>
                  <a:spcPct val="150000"/>
                </a:lnSpc>
                <a:defRPr/>
              </a:pPr>
              <a:r>
                <a:rPr lang="en-US" altLang="zh-CN"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设定具有挑战性的目标，寻求改进，强调卓越的绩效，并对下属能够达到高标准的绩效显示信心。</a:t>
              </a:r>
            </a:p>
          </p:txBody>
        </p:sp>
      </p:grpSp>
      <p:sp>
        <p:nvSpPr>
          <p:cNvPr id="63499" name="文本框 31"/>
          <p:cNvSpPr txBox="1">
            <a:spLocks noChangeArrowheads="1"/>
          </p:cNvSpPr>
          <p:nvPr/>
        </p:nvSpPr>
        <p:spPr bwMode="auto">
          <a:xfrm>
            <a:off x="628650" y="1333500"/>
            <a:ext cx="4079875"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solidFill>
                  <a:srgbClr val="D34726"/>
                </a:solidFill>
                <a:latin typeface="微软雅黑" charset="0"/>
                <a:ea typeface="微软雅黑" charset="0"/>
                <a:cs typeface="微软雅黑" charset="0"/>
              </a:rPr>
              <a:t>领导者行为：</a:t>
            </a:r>
          </a:p>
        </p:txBody>
      </p:sp>
      <p:sp>
        <p:nvSpPr>
          <p:cNvPr id="32" name="标题 1">
            <a:extLst>
              <a:ext uri="{FF2B5EF4-FFF2-40B4-BE49-F238E27FC236}">
                <a16:creationId xmlns:a16="http://schemas.microsoft.com/office/drawing/2014/main" xmlns="" id="{1C598D9A-2B79-1343-895A-8080430DCCC4}"/>
              </a:ext>
            </a:extLst>
          </p:cNvPr>
          <p:cNvSpPr>
            <a:spLocks noGrp="1"/>
          </p:cNvSpPr>
          <p:nvPr>
            <p:ph type="title"/>
          </p:nvPr>
        </p:nvSpPr>
        <p:spPr bwMode="auto">
          <a:xfrm>
            <a:off x="5521" y="188640"/>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sym typeface="+mn-ea" charset="0"/>
              </a:rPr>
              <a:t>2. </a:t>
            </a:r>
            <a:r>
              <a:rPr lang="en-US" altLang="zh-CN" sz="3200" dirty="0" err="1">
                <a:latin typeface="+mn-lt"/>
                <a:ea typeface="+mn-ea"/>
                <a:cs typeface="+mn-ea"/>
                <a:sym typeface="+mn-ea" charset="0"/>
              </a:rPr>
              <a:t>豪斯的路径</a:t>
            </a:r>
            <a:r>
              <a:rPr lang="en-US" altLang="zh-CN" sz="3200" dirty="0">
                <a:latin typeface="+mn-lt"/>
                <a:ea typeface="+mn-ea"/>
                <a:cs typeface="+mn-ea"/>
                <a:sym typeface="+mn-ea" charset="0"/>
              </a:rPr>
              <a:t>—</a:t>
            </a:r>
            <a:r>
              <a:rPr lang="en-US" altLang="zh-CN" sz="3200" dirty="0" err="1">
                <a:latin typeface="+mn-lt"/>
                <a:ea typeface="+mn-ea"/>
                <a:cs typeface="+mn-ea"/>
                <a:sym typeface="+mn-ea" charset="0"/>
              </a:rPr>
              <a:t>目标领导理论</a:t>
            </a:r>
            <a:endParaRPr lang="en-US" altLang="zh-CN" sz="3200" dirty="0">
              <a:latin typeface="+mn-lt"/>
              <a:ea typeface="+mn-ea"/>
              <a:cs typeface="+mn-ea"/>
              <a:sym typeface="+mn-ea"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bwMode="auto">
          <a:xfrm>
            <a:off x="179388" y="116632"/>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latin typeface="+mn-lt"/>
                <a:ea typeface="+mn-ea"/>
                <a:cs typeface="+mn-ea"/>
              </a:rPr>
              <a:t>第一节 领导的内涵与特征</a:t>
            </a:r>
          </a:p>
        </p:txBody>
      </p:sp>
      <p:sp>
        <p:nvSpPr>
          <p:cNvPr id="3" name="内容占位符 2"/>
          <p:cNvSpPr>
            <a:spLocks noGrp="1"/>
          </p:cNvSpPr>
          <p:nvPr>
            <p:ph idx="1"/>
          </p:nvPr>
        </p:nvSpPr>
        <p:spPr>
          <a:xfrm>
            <a:off x="395288" y="1379538"/>
            <a:ext cx="8229600" cy="5145087"/>
          </a:xfrm>
        </p:spPr>
        <p:txBody>
          <a:bodyPr/>
          <a:lstStyle/>
          <a:p>
            <a:pPr marL="0" indent="0">
              <a:buNone/>
              <a:defRPr/>
            </a:pPr>
            <a:endParaRPr lang="zh-CN" altLang="en-US" sz="2000" dirty="0"/>
          </a:p>
          <a:p>
            <a:pPr marL="0" indent="0">
              <a:buFontTx/>
              <a:buNone/>
              <a:defRPr/>
            </a:pPr>
            <a:endParaRPr lang="en-US" altLang="zh-CN" sz="2000" dirty="0">
              <a:solidFill>
                <a:srgbClr val="D34726"/>
              </a:solidFill>
            </a:endParaRPr>
          </a:p>
          <a:p>
            <a:pPr marL="0" indent="0">
              <a:buFontTx/>
              <a:buNone/>
              <a:defRPr/>
            </a:pPr>
            <a:endParaRPr lang="en-US" altLang="zh-CN" sz="2000" dirty="0">
              <a:solidFill>
                <a:srgbClr val="D34726"/>
              </a:solidFill>
            </a:endParaRPr>
          </a:p>
          <a:p>
            <a:pPr marL="0" indent="0">
              <a:buFontTx/>
              <a:buNone/>
              <a:defRPr/>
            </a:pPr>
            <a:endParaRPr lang="en-US" altLang="zh-CN" sz="2000" dirty="0">
              <a:solidFill>
                <a:srgbClr val="D34726"/>
              </a:solidFill>
            </a:endParaRPr>
          </a:p>
          <a:p>
            <a:pPr marL="0" indent="0">
              <a:buFontTx/>
              <a:buNone/>
              <a:defRPr/>
            </a:pPr>
            <a:endParaRPr lang="en-US" altLang="zh-CN" sz="2000" dirty="0">
              <a:solidFill>
                <a:srgbClr val="D34726"/>
              </a:solidFill>
            </a:endParaRPr>
          </a:p>
          <a:p>
            <a:pPr marL="0" indent="0">
              <a:buFontTx/>
              <a:buNone/>
              <a:defRPr/>
            </a:pPr>
            <a:endParaRPr lang="en-US" altLang="zh-CN" sz="2000" dirty="0">
              <a:solidFill>
                <a:srgbClr val="D34726"/>
              </a:solidFill>
            </a:endParaRPr>
          </a:p>
          <a:p>
            <a:pPr marL="0" indent="0">
              <a:buFontTx/>
              <a:buNone/>
              <a:defRPr/>
            </a:pPr>
            <a:r>
              <a:rPr lang="zh-CN" altLang="en-US" sz="2000" dirty="0">
                <a:solidFill>
                  <a:srgbClr val="D34726"/>
                </a:solidFill>
              </a:rPr>
              <a:t>什么是领导？</a:t>
            </a:r>
            <a:endParaRPr lang="zh-CN" altLang="en-US" sz="2000" dirty="0"/>
          </a:p>
          <a:p>
            <a:pPr>
              <a:defRPr/>
            </a:pPr>
            <a:r>
              <a:rPr lang="zh-CN" altLang="en-US" sz="2000" dirty="0"/>
              <a:t>赫塞和布兰查德认为，领导是一个在特定情境中，通过影响个体或群体的行为来努力实现目标的过程。</a:t>
            </a:r>
          </a:p>
        </p:txBody>
      </p:sp>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rcRect b="10493"/>
          <a:stretch>
            <a:fillRect/>
          </a:stretch>
        </p:blipFill>
        <p:spPr bwMode="auto">
          <a:xfrm>
            <a:off x="3305175" y="4749800"/>
            <a:ext cx="2533650" cy="15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 name="图示 3">
            <a:extLst>
              <a:ext uri="{FF2B5EF4-FFF2-40B4-BE49-F238E27FC236}">
                <a16:creationId xmlns:a16="http://schemas.microsoft.com/office/drawing/2014/main" xmlns="" id="{F208E631-4A06-C041-862F-9CC2EF67F3E0}"/>
              </a:ext>
            </a:extLst>
          </p:cNvPr>
          <p:cNvGraphicFramePr/>
          <p:nvPr>
            <p:extLst>
              <p:ext uri="{D42A27DB-BD31-4B8C-83A1-F6EECF244321}">
                <p14:modId xmlns:p14="http://schemas.microsoft.com/office/powerpoint/2010/main" xmlns="" val="3296041410"/>
              </p:ext>
            </p:extLst>
          </p:nvPr>
        </p:nvGraphicFramePr>
        <p:xfrm>
          <a:off x="23777" y="1379538"/>
          <a:ext cx="3396095" cy="1728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内容占位符 2"/>
          <p:cNvSpPr>
            <a:spLocks noGrp="1"/>
          </p:cNvSpPr>
          <p:nvPr>
            <p:ph idx="1"/>
          </p:nvPr>
        </p:nvSpPr>
        <p:spPr bwMode="auto">
          <a:xfrm>
            <a:off x="64638" y="1124744"/>
            <a:ext cx="8189913" cy="5054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nSpc>
                <a:spcPct val="150000"/>
              </a:lnSpc>
              <a:buFontTx/>
              <a:buNone/>
            </a:pPr>
            <a:r>
              <a:rPr lang="zh-CN" altLang="en-US" sz="2000" dirty="0">
                <a:solidFill>
                  <a:srgbClr val="D34726"/>
                </a:solidFill>
                <a:sym typeface="+mn-ea" charset="0"/>
              </a:rPr>
              <a:t>八个命题：</a:t>
            </a:r>
            <a:endParaRPr lang="zh-CN" altLang="en-US" sz="2000" dirty="0">
              <a:sym typeface="+mn-ea" charset="0"/>
            </a:endParaRPr>
          </a:p>
        </p:txBody>
      </p:sp>
      <p:graphicFrame>
        <p:nvGraphicFramePr>
          <p:cNvPr id="6" name="表格 5"/>
          <p:cNvGraphicFramePr>
            <a:graphicFrameLocks noGrp="1"/>
          </p:cNvGraphicFramePr>
          <p:nvPr>
            <p:extLst>
              <p:ext uri="{D42A27DB-BD31-4B8C-83A1-F6EECF244321}">
                <p14:modId xmlns:p14="http://schemas.microsoft.com/office/powerpoint/2010/main" xmlns="" val="1896092184"/>
              </p:ext>
            </p:extLst>
          </p:nvPr>
        </p:nvGraphicFramePr>
        <p:xfrm>
          <a:off x="179512" y="1662491"/>
          <a:ext cx="8784976" cy="2334581"/>
        </p:xfrm>
        <a:graphic>
          <a:graphicData uri="http://schemas.openxmlformats.org/drawingml/2006/table">
            <a:tbl>
              <a:tblPr firstRow="1" firstCol="1" bandRow="1">
                <a:tableStyleId>{8A107856-5554-42FB-B03E-39F5DBC370BA}</a:tableStyleId>
              </a:tblPr>
              <a:tblGrid>
                <a:gridCol w="8784976">
                  <a:extLst>
                    <a:ext uri="{9D8B030D-6E8A-4147-A177-3AD203B41FA5}">
                      <a16:colId xmlns:a16="http://schemas.microsoft.com/office/drawing/2014/main" xmlns="" val="20000"/>
                    </a:ext>
                  </a:extLst>
                </a:gridCol>
              </a:tblGrid>
              <a:tr h="625496">
                <a:tc>
                  <a:txBody>
                    <a:bodyPr/>
                    <a:lstStyle/>
                    <a:p>
                      <a:pPr algn="just">
                        <a:lnSpc>
                          <a:spcPct val="150000"/>
                        </a:lnSpc>
                        <a:spcAft>
                          <a:spcPts val="0"/>
                        </a:spcAft>
                      </a:pPr>
                      <a:r>
                        <a:rPr lang="en-US" altLang="zh-CN" sz="1400" b="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sym typeface="+mn-ea"/>
                        </a:rPr>
                        <a:t>当下属的任务结构含糊不清时，领导者路径—目标明确的指示型行为将提高下属的满意度。</a:t>
                      </a:r>
                      <a:endParaRPr lang="zh-CN" altLang="en-US" sz="1400" b="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46256" marR="46256" marT="0" marB="0" anchor="ctr"/>
                </a:tc>
                <a:extLst>
                  <a:ext uri="{0D108BD9-81ED-4DB2-BD59-A6C34878D82A}">
                    <a16:rowId xmlns:a16="http://schemas.microsoft.com/office/drawing/2014/main" xmlns="" val="10000"/>
                  </a:ext>
                </a:extLst>
              </a:tr>
              <a:tr h="625844">
                <a:tc>
                  <a:txBody>
                    <a:bodyPr/>
                    <a:lstStyle/>
                    <a:p>
                      <a:pPr marL="146050" indent="-230505" fontAlgn="auto">
                        <a:lnSpc>
                          <a:spcPct val="150000"/>
                        </a:lnSpc>
                        <a:extLst>
                          <a:ext uri="{35155182-B16C-46BC-9424-99874614C6A1}"/>
                        </a:extLst>
                      </a:pPr>
                      <a:r>
                        <a:rPr lang="en-US" altLang="zh-CN" sz="1400" b="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sym typeface="+mn-ea"/>
                        </a:rPr>
                        <a:t>当下属的任务结构明确清晰时，领导者路径—目标明确的指示型行为将会令下属不满，并被视为过度控制而遭到抵制，因此起不到激励作用。</a:t>
                      </a:r>
                      <a:endParaRPr lang="zh-CN" altLang="en-US" sz="1400" b="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46256" marR="46256" marT="0" marB="0" anchor="ctr"/>
                </a:tc>
                <a:extLst>
                  <a:ext uri="{0D108BD9-81ED-4DB2-BD59-A6C34878D82A}">
                    <a16:rowId xmlns:a16="http://schemas.microsoft.com/office/drawing/2014/main" xmlns="" val="10001"/>
                  </a:ext>
                </a:extLst>
              </a:tr>
              <a:tr h="428925">
                <a:tc>
                  <a:txBody>
                    <a:bodyPr/>
                    <a:lstStyle/>
                    <a:p>
                      <a:pPr algn="just">
                        <a:lnSpc>
                          <a:spcPct val="150000"/>
                        </a:lnSpc>
                        <a:spcAft>
                          <a:spcPts val="0"/>
                        </a:spcAft>
                      </a:pPr>
                      <a:r>
                        <a:rPr lang="en-US" altLang="zh-CN" sz="1400" b="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400" b="0">
                          <a:latin typeface="微软雅黑" panose="020B0503020204020204" pitchFamily="34" charset="-122"/>
                          <a:ea typeface="微软雅黑" panose="020B0503020204020204" pitchFamily="34" charset="-122"/>
                          <a:cs typeface="微软雅黑" panose="020B0503020204020204" pitchFamily="34" charset="-122"/>
                          <a:sym typeface="+mn-ea"/>
                        </a:rPr>
                        <a:t>下属自认为与任务相关的能力越高时，领导者路径—目标明确的指示型行为越不受到欢迎。</a:t>
                      </a:r>
                      <a:endParaRPr lang="zh-CN" altLang="en-US" sz="1400" b="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46256" marR="46256" marT="0" marB="0" anchor="ctr"/>
                </a:tc>
                <a:extLst>
                  <a:ext uri="{0D108BD9-81ED-4DB2-BD59-A6C34878D82A}">
                    <a16:rowId xmlns:a16="http://schemas.microsoft.com/office/drawing/2014/main" xmlns="" val="10002"/>
                  </a:ext>
                </a:extLst>
              </a:tr>
              <a:tr h="569885">
                <a:tc>
                  <a:txBody>
                    <a:bodyPr/>
                    <a:lstStyle/>
                    <a:p>
                      <a:pPr algn="just">
                        <a:lnSpc>
                          <a:spcPct val="150000"/>
                        </a:lnSpc>
                        <a:spcAft>
                          <a:spcPts val="0"/>
                        </a:spcAft>
                        <a:buNone/>
                      </a:pPr>
                      <a:r>
                        <a:rPr lang="en-US" altLang="zh-CN" sz="1400" b="0" dirty="0">
                          <a:latin typeface="微软雅黑" panose="020B0503020204020204" pitchFamily="34" charset="-122"/>
                          <a:ea typeface="微软雅黑" panose="020B0503020204020204" pitchFamily="34" charset="-122"/>
                          <a:sym typeface="+mn-ea"/>
                        </a:rPr>
                        <a:t>4. </a:t>
                      </a:r>
                      <a:r>
                        <a:rPr lang="zh-CN" altLang="en-US" sz="1400" b="0" dirty="0">
                          <a:latin typeface="微软雅黑" panose="020B0503020204020204" pitchFamily="34" charset="-122"/>
                          <a:ea typeface="微软雅黑" panose="020B0503020204020204" pitchFamily="34" charset="-122"/>
                          <a:sym typeface="+mn-ea"/>
                        </a:rPr>
                        <a:t>当参与决策的下属个人特征较强（如高度内控型、高度独立型等），而任务结构含糊不清时，参与型领导行为更令下属满意。</a:t>
                      </a:r>
                      <a:endParaRPr lang="zh-CN" altLang="en-US" sz="1400" b="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46256" marR="46256" marT="0" marB="0" anchor="ctr"/>
                </a:tc>
                <a:extLst>
                  <a:ext uri="{0D108BD9-81ED-4DB2-BD59-A6C34878D82A}">
                    <a16:rowId xmlns:a16="http://schemas.microsoft.com/office/drawing/2014/main" xmlns="" val="10003"/>
                  </a:ext>
                </a:extLst>
              </a:tr>
            </a:tbl>
          </a:graphicData>
        </a:graphic>
      </p:graphicFrame>
      <p:sp>
        <p:nvSpPr>
          <p:cNvPr id="8" name="标题 1">
            <a:extLst>
              <a:ext uri="{FF2B5EF4-FFF2-40B4-BE49-F238E27FC236}">
                <a16:creationId xmlns:a16="http://schemas.microsoft.com/office/drawing/2014/main" xmlns="" id="{3A36D855-7353-7743-BF78-58C43846E29C}"/>
              </a:ext>
            </a:extLst>
          </p:cNvPr>
          <p:cNvSpPr>
            <a:spLocks noGrp="1"/>
          </p:cNvSpPr>
          <p:nvPr>
            <p:ph type="title"/>
          </p:nvPr>
        </p:nvSpPr>
        <p:spPr bwMode="auto">
          <a:xfrm>
            <a:off x="5521" y="188640"/>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sym typeface="+mn-ea" charset="0"/>
              </a:rPr>
              <a:t>2. </a:t>
            </a:r>
            <a:r>
              <a:rPr lang="en-US" altLang="zh-CN" sz="3200" dirty="0" err="1">
                <a:latin typeface="+mn-lt"/>
                <a:ea typeface="+mn-ea"/>
                <a:cs typeface="+mn-ea"/>
                <a:sym typeface="+mn-ea" charset="0"/>
              </a:rPr>
              <a:t>豪斯的路径</a:t>
            </a:r>
            <a:r>
              <a:rPr lang="en-US" altLang="zh-CN" sz="3200" dirty="0">
                <a:latin typeface="+mn-lt"/>
                <a:ea typeface="+mn-ea"/>
                <a:cs typeface="+mn-ea"/>
                <a:sym typeface="+mn-ea" charset="0"/>
              </a:rPr>
              <a:t>—</a:t>
            </a:r>
            <a:r>
              <a:rPr lang="en-US" altLang="zh-CN" sz="3200" dirty="0" err="1">
                <a:latin typeface="+mn-lt"/>
                <a:ea typeface="+mn-ea"/>
                <a:cs typeface="+mn-ea"/>
                <a:sym typeface="+mn-ea" charset="0"/>
              </a:rPr>
              <a:t>目标领导理论</a:t>
            </a:r>
            <a:endParaRPr lang="en-US" altLang="zh-CN" sz="3200" dirty="0">
              <a:latin typeface="+mn-lt"/>
              <a:ea typeface="+mn-ea"/>
              <a:cs typeface="+mn-ea"/>
              <a:sym typeface="+mn-ea" charset="0"/>
            </a:endParaRPr>
          </a:p>
        </p:txBody>
      </p:sp>
      <p:graphicFrame>
        <p:nvGraphicFramePr>
          <p:cNvPr id="9" name="表格 8">
            <a:extLst>
              <a:ext uri="{FF2B5EF4-FFF2-40B4-BE49-F238E27FC236}">
                <a16:creationId xmlns:a16="http://schemas.microsoft.com/office/drawing/2014/main" xmlns="" id="{3F77D935-DB05-F54C-844B-1E8AB55E799D}"/>
              </a:ext>
            </a:extLst>
          </p:cNvPr>
          <p:cNvGraphicFramePr>
            <a:graphicFrameLocks noGrp="1"/>
          </p:cNvGraphicFramePr>
          <p:nvPr>
            <p:extLst>
              <p:ext uri="{D42A27DB-BD31-4B8C-83A1-F6EECF244321}">
                <p14:modId xmlns:p14="http://schemas.microsoft.com/office/powerpoint/2010/main" xmlns="" val="743587280"/>
              </p:ext>
            </p:extLst>
          </p:nvPr>
        </p:nvGraphicFramePr>
        <p:xfrm>
          <a:off x="179512" y="3968895"/>
          <a:ext cx="8784975" cy="2322289"/>
        </p:xfrm>
        <a:graphic>
          <a:graphicData uri="http://schemas.openxmlformats.org/drawingml/2006/table">
            <a:tbl>
              <a:tblPr firstRow="1" firstCol="1" bandRow="1">
                <a:tableStyleId>{8A107856-5554-42FB-B03E-39F5DBC370BA}</a:tableStyleId>
              </a:tblPr>
              <a:tblGrid>
                <a:gridCol w="8784975">
                  <a:extLst>
                    <a:ext uri="{9D8B030D-6E8A-4147-A177-3AD203B41FA5}">
                      <a16:colId xmlns:a16="http://schemas.microsoft.com/office/drawing/2014/main" xmlns="" val="20000"/>
                    </a:ext>
                  </a:extLst>
                </a:gridCol>
              </a:tblGrid>
              <a:tr h="396209">
                <a:tc>
                  <a:txBody>
                    <a:bodyPr/>
                    <a:lstStyle/>
                    <a:p>
                      <a:pPr algn="just">
                        <a:lnSpc>
                          <a:spcPct val="150000"/>
                        </a:lnSpc>
                        <a:spcAft>
                          <a:spcPts val="0"/>
                        </a:spcAft>
                      </a:pPr>
                      <a:r>
                        <a:rPr lang="en-US" sz="1400" b="0" dirty="0">
                          <a:latin typeface="微软雅黑" panose="020B0503020204020204" pitchFamily="34" charset="-122"/>
                          <a:ea typeface="微软雅黑" panose="020B0503020204020204" pitchFamily="34" charset="-122"/>
                          <a:cs typeface="微软雅黑" panose="020B0503020204020204" pitchFamily="34" charset="-122"/>
                          <a:sym typeface="+mn-ea"/>
                        </a:rPr>
                        <a:t>5. </a:t>
                      </a:r>
                      <a:r>
                        <a:rPr sz="1400" b="0" dirty="0" err="1">
                          <a:latin typeface="微软雅黑" panose="020B0503020204020204" pitchFamily="34" charset="-122"/>
                          <a:ea typeface="微软雅黑" panose="020B0503020204020204" pitchFamily="34" charset="-122"/>
                          <a:cs typeface="微软雅黑" panose="020B0503020204020204" pitchFamily="34" charset="-122"/>
                          <a:sym typeface="+mn-ea"/>
                        </a:rPr>
                        <a:t>当下属具有中度或高度的成就动机时，成就取向型领导者行为最具激励作用</a:t>
                      </a:r>
                      <a:r>
                        <a:rPr sz="1400" b="0" dirty="0">
                          <a:latin typeface="微软雅黑" panose="020B0503020204020204" pitchFamily="34" charset="-122"/>
                          <a:ea typeface="微软雅黑" panose="020B0503020204020204" pitchFamily="34" charset="-122"/>
                          <a:cs typeface="微软雅黑" panose="020B0503020204020204" pitchFamily="34" charset="-122"/>
                          <a:sym typeface="+mn-ea"/>
                        </a:rPr>
                        <a:t>。</a:t>
                      </a:r>
                    </a:p>
                  </a:txBody>
                  <a:tcPr marL="46256" marR="46256" marT="0" marB="0" anchor="ctr"/>
                </a:tc>
                <a:extLst>
                  <a:ext uri="{0D108BD9-81ED-4DB2-BD59-A6C34878D82A}">
                    <a16:rowId xmlns:a16="http://schemas.microsoft.com/office/drawing/2014/main" xmlns="" val="10000"/>
                  </a:ext>
                </a:extLst>
              </a:tr>
              <a:tr h="520209">
                <a:tc>
                  <a:txBody>
                    <a:bodyPr/>
                    <a:lstStyle/>
                    <a:p>
                      <a:pPr marL="146050" indent="-230505" fontAlgn="auto">
                        <a:lnSpc>
                          <a:spcPct val="150000"/>
                        </a:lnSpc>
                        <a:extLst>
                          <a:ext uri="{35155182-B16C-46BC-9424-99874614C6A1}"/>
                        </a:extLst>
                      </a:pPr>
                      <a:r>
                        <a:rPr lang="en-US" sz="1400" b="0">
                          <a:latin typeface="微软雅黑" panose="020B0503020204020204" pitchFamily="34" charset="-122"/>
                          <a:ea typeface="微软雅黑" panose="020B0503020204020204" pitchFamily="34" charset="-122"/>
                          <a:cs typeface="微软雅黑" panose="020B0503020204020204" pitchFamily="34" charset="-122"/>
                          <a:sym typeface="+mn-ea"/>
                        </a:rPr>
                        <a:t>6. </a:t>
                      </a:r>
                      <a:r>
                        <a:rPr sz="1400" b="0">
                          <a:latin typeface="微软雅黑" panose="020B0503020204020204" pitchFamily="34" charset="-122"/>
                          <a:ea typeface="微软雅黑" panose="020B0503020204020204" pitchFamily="34" charset="-122"/>
                          <a:cs typeface="微软雅黑" panose="020B0503020204020204" pitchFamily="34" charset="-122"/>
                          <a:sym typeface="+mn-ea"/>
                        </a:rPr>
                        <a:t>当工作群体成员具有任务相关的知识和经验时，由他们之间相互协调不确定性的工作将有利于群体目标的实现。</a:t>
                      </a:r>
                    </a:p>
                  </a:txBody>
                  <a:tcPr marL="46256" marR="46256" marT="0" marB="0" anchor="ctr"/>
                </a:tc>
                <a:extLst>
                  <a:ext uri="{0D108BD9-81ED-4DB2-BD59-A6C34878D82A}">
                    <a16:rowId xmlns:a16="http://schemas.microsoft.com/office/drawing/2014/main" xmlns="" val="10001"/>
                  </a:ext>
                </a:extLst>
              </a:tr>
              <a:tr h="645920">
                <a:tc>
                  <a:txBody>
                    <a:bodyPr/>
                    <a:lstStyle/>
                    <a:p>
                      <a:pPr algn="just">
                        <a:lnSpc>
                          <a:spcPct val="150000"/>
                        </a:lnSpc>
                        <a:spcAft>
                          <a:spcPts val="0"/>
                        </a:spcAft>
                      </a:pPr>
                      <a:r>
                        <a:rPr lang="en-US" sz="1400" b="0">
                          <a:latin typeface="微软雅黑" panose="020B0503020204020204" pitchFamily="34" charset="-122"/>
                          <a:ea typeface="微软雅黑" panose="020B0503020204020204" pitchFamily="34" charset="-122"/>
                          <a:cs typeface="微软雅黑" panose="020B0503020204020204" pitchFamily="34" charset="-122"/>
                          <a:sym typeface="+mn-ea"/>
                        </a:rPr>
                        <a:t>7. </a:t>
                      </a:r>
                      <a:r>
                        <a:rPr sz="1400" b="0">
                          <a:latin typeface="微软雅黑" panose="020B0503020204020204" pitchFamily="34" charset="-122"/>
                          <a:ea typeface="微软雅黑" panose="020B0503020204020204" pitchFamily="34" charset="-122"/>
                          <a:cs typeface="微软雅黑" panose="020B0503020204020204" pitchFamily="34" charset="-122"/>
                          <a:sym typeface="+mn-ea"/>
                        </a:rPr>
                        <a:t>当下属的任务或工作环境是危险、单调、紧张或令人沮丧的，支持型领导者行为可以通过提高领导者—下属关系和自信心、减轻压力和焦虑、补偿工作中不愉快的方面等方法增加下属的努力和满意程度。</a:t>
                      </a:r>
                    </a:p>
                  </a:txBody>
                  <a:tcPr marL="46256" marR="46256" marT="0" marB="0" anchor="ctr"/>
                </a:tc>
                <a:extLst>
                  <a:ext uri="{0D108BD9-81ED-4DB2-BD59-A6C34878D82A}">
                    <a16:rowId xmlns:a16="http://schemas.microsoft.com/office/drawing/2014/main" xmlns="" val="10002"/>
                  </a:ext>
                </a:extLst>
              </a:tr>
              <a:tr h="416554">
                <a:tc>
                  <a:txBody>
                    <a:bodyPr/>
                    <a:lstStyle/>
                    <a:p>
                      <a:pPr algn="just">
                        <a:lnSpc>
                          <a:spcPct val="150000"/>
                        </a:lnSpc>
                        <a:spcAft>
                          <a:spcPts val="0"/>
                        </a:spcAft>
                        <a:buNone/>
                      </a:pPr>
                      <a:r>
                        <a:rPr lang="en-US" sz="1400" b="0" dirty="0">
                          <a:latin typeface="微软雅黑" panose="020B0503020204020204" pitchFamily="34" charset="-122"/>
                          <a:ea typeface="微软雅黑" panose="020B0503020204020204" pitchFamily="34" charset="-122"/>
                          <a:sym typeface="+mn-ea"/>
                        </a:rPr>
                        <a:t>8. </a:t>
                      </a:r>
                      <a:r>
                        <a:rPr sz="1400" b="0" dirty="0" err="1">
                          <a:latin typeface="微软雅黑" panose="020B0503020204020204" pitchFamily="34" charset="-122"/>
                          <a:ea typeface="微软雅黑" panose="020B0503020204020204" pitchFamily="34" charset="-122"/>
                          <a:sym typeface="+mn-ea"/>
                        </a:rPr>
                        <a:t>当下属的任务是多种多样和相互依赖的，组织中的团队规范没有很好的发展，严密监管和路径</a:t>
                      </a:r>
                      <a:r>
                        <a:rPr sz="1400" b="0" dirty="0">
                          <a:latin typeface="微软雅黑" panose="020B0503020204020204" pitchFamily="34" charset="-122"/>
                          <a:ea typeface="微软雅黑" panose="020B0503020204020204" pitchFamily="34" charset="-122"/>
                          <a:sym typeface="+mn-ea"/>
                        </a:rPr>
                        <a:t>—</a:t>
                      </a:r>
                      <a:r>
                        <a:rPr sz="1400" b="0" dirty="0" err="1">
                          <a:latin typeface="微软雅黑" panose="020B0503020204020204" pitchFamily="34" charset="-122"/>
                          <a:ea typeface="微软雅黑" panose="020B0503020204020204" pitchFamily="34" charset="-122"/>
                          <a:sym typeface="+mn-ea"/>
                        </a:rPr>
                        <a:t>目标明确的指示型行为将会提高满意度和绩效</a:t>
                      </a:r>
                      <a:r>
                        <a:rPr sz="1400" b="0" dirty="0">
                          <a:latin typeface="微软雅黑" panose="020B0503020204020204" pitchFamily="34" charset="-122"/>
                          <a:ea typeface="微软雅黑" panose="020B0503020204020204" pitchFamily="34" charset="-122"/>
                          <a:sym typeface="+mn-ea"/>
                        </a:rPr>
                        <a:t>。</a:t>
                      </a:r>
                    </a:p>
                  </a:txBody>
                  <a:tcPr marL="46256" marR="46256" marT="0" marB="0" anchor="ctr"/>
                </a:tc>
                <a:extLst>
                  <a:ext uri="{0D108BD9-81ED-4DB2-BD59-A6C34878D82A}">
                    <a16:rowId xmlns:a16="http://schemas.microsoft.com/office/drawing/2014/main" xmlns=""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bwMode="auto">
          <a:xfrm>
            <a:off x="0" y="122238"/>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sym typeface="+mn-ea" charset="0"/>
              </a:rPr>
              <a:t>3. </a:t>
            </a:r>
            <a:r>
              <a:rPr lang="en-US" altLang="zh-CN" sz="3200" dirty="0" err="1">
                <a:latin typeface="+mn-lt"/>
                <a:ea typeface="+mn-ea"/>
                <a:cs typeface="+mn-ea"/>
                <a:sym typeface="+mn-ea" charset="0"/>
              </a:rPr>
              <a:t>文化背景与领导</a:t>
            </a:r>
            <a:endParaRPr lang="en-US" altLang="zh-CN" sz="3200" dirty="0">
              <a:latin typeface="+mn-lt"/>
              <a:ea typeface="+mn-ea"/>
              <a:cs typeface="+mn-ea"/>
              <a:sym typeface="+mn-ea" charset="0"/>
            </a:endParaRPr>
          </a:p>
        </p:txBody>
      </p:sp>
      <p:sp>
        <p:nvSpPr>
          <p:cNvPr id="69635" name="内容占位符 2"/>
          <p:cNvSpPr>
            <a:spLocks noGrp="1"/>
          </p:cNvSpPr>
          <p:nvPr>
            <p:ph idx="1"/>
          </p:nvPr>
        </p:nvSpPr>
        <p:spPr bwMode="auto">
          <a:xfrm>
            <a:off x="628650" y="1465263"/>
            <a:ext cx="8189913" cy="5054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30188" indent="-230188">
              <a:lnSpc>
                <a:spcPct val="150000"/>
              </a:lnSpc>
            </a:pPr>
            <a:r>
              <a:rPr lang="zh-CN" altLang="en-US" sz="2000" dirty="0">
                <a:solidFill>
                  <a:srgbClr val="D34726"/>
                </a:solidFill>
                <a:sym typeface="+mn-ea" charset="0"/>
              </a:rPr>
              <a:t>文化层次论中的文化洋葱比喻：</a:t>
            </a:r>
            <a:r>
              <a:rPr lang="zh-CN" altLang="en-US" sz="2000" dirty="0">
                <a:sym typeface="+mn-ea" charset="0"/>
              </a:rPr>
              <a:t>文化可以由外及里分为表层、中层和核心层；核心层文化驱动中间层文化，进而影响表层文化。</a:t>
            </a:r>
          </a:p>
        </p:txBody>
      </p:sp>
      <p:pic>
        <p:nvPicPr>
          <p:cNvPr id="69636" name="图片 8" descr="D:\tl\word\马工程-管理学0-图eps\eps\0908.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28423" y="2708920"/>
            <a:ext cx="3689350" cy="2998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7" name="文本框 4"/>
          <p:cNvSpPr txBox="1">
            <a:spLocks noChangeArrowheads="1"/>
          </p:cNvSpPr>
          <p:nvPr/>
        </p:nvSpPr>
        <p:spPr bwMode="auto">
          <a:xfrm>
            <a:off x="971600" y="2708920"/>
            <a:ext cx="2382837" cy="3000375"/>
          </a:xfrm>
          <a:prstGeom prst="rect">
            <a:avLst/>
          </a:prstGeom>
          <a:solidFill>
            <a:srgbClr val="D347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dirty="0">
                <a:solidFill>
                  <a:schemeClr val="bg1"/>
                </a:solidFill>
                <a:latin typeface="微软雅黑" charset="0"/>
                <a:ea typeface="微软雅黑" charset="0"/>
                <a:cs typeface="微软雅黑" charset="0"/>
              </a:rPr>
              <a:t>目前管理学中对于跨文化的研究主要集中在中层和表层，关注文化背景中价值观及其表现的差异，进而对于管理活动包括领导产生何种影响。</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1" y="1465263"/>
            <a:ext cx="4087366" cy="5054600"/>
          </a:xfrm>
        </p:spPr>
        <p:txBody>
          <a:bodyPr>
            <a:noAutofit/>
          </a:bodyPr>
          <a:lstStyle/>
          <a:p>
            <a:pPr marL="230505" indent="-230505" fontAlgn="auto">
              <a:lnSpc>
                <a:spcPct val="150000"/>
              </a:lnSpc>
              <a:defRPr/>
            </a:pPr>
            <a:r>
              <a:rPr lang="zh-CN" altLang="en-US" sz="2000" dirty="0">
                <a:solidFill>
                  <a:srgbClr val="D34726"/>
                </a:solidFill>
                <a:sym typeface="+mn-ea"/>
              </a:rPr>
              <a:t>霍夫斯泰德的文化价值尺度</a:t>
            </a:r>
            <a:endParaRPr lang="en-US" altLang="zh-CN" sz="2000" dirty="0">
              <a:solidFill>
                <a:srgbClr val="D34726"/>
              </a:solidFill>
              <a:sym typeface="+mn-ea"/>
            </a:endParaRPr>
          </a:p>
          <a:p>
            <a:pPr marL="230505" indent="-230505" fontAlgn="auto">
              <a:lnSpc>
                <a:spcPct val="150000"/>
              </a:lnSpc>
              <a:defRPr/>
            </a:pPr>
            <a:endParaRPr lang="en-US" altLang="zh-CN" sz="2000" dirty="0">
              <a:sym typeface="+mn-ea"/>
            </a:endParaRPr>
          </a:p>
          <a:p>
            <a:pPr marL="230505" indent="-230505" fontAlgn="auto">
              <a:lnSpc>
                <a:spcPct val="150000"/>
              </a:lnSpc>
              <a:defRPr/>
            </a:pPr>
            <a:endParaRPr lang="en-US" altLang="zh-CN" sz="2000" dirty="0">
              <a:sym typeface="+mn-ea"/>
            </a:endParaRPr>
          </a:p>
          <a:p>
            <a:pPr marL="230505" indent="-230505" fontAlgn="auto">
              <a:lnSpc>
                <a:spcPct val="150000"/>
              </a:lnSpc>
              <a:defRPr/>
            </a:pPr>
            <a:endParaRPr lang="zh-CN" altLang="en-US" sz="2000" dirty="0">
              <a:sym typeface="+mn-ea"/>
            </a:endParaRPr>
          </a:p>
          <a:p>
            <a:pPr marL="228600" indent="0" fontAlgn="auto">
              <a:lnSpc>
                <a:spcPct val="150000"/>
              </a:lnSpc>
              <a:buFontTx/>
              <a:buNone/>
              <a:defRPr/>
              <a:extLst>
                <a:ext uri="{35155182-B16C-46BC-9424-99874614C6A1}"/>
              </a:extLst>
            </a:pPr>
            <a:endParaRPr lang="en-US" altLang="zh-CN" sz="2000" dirty="0">
              <a:sym typeface="+mn-ea"/>
            </a:endParaRPr>
          </a:p>
          <a:p>
            <a:pPr marL="228600" indent="0" fontAlgn="auto">
              <a:lnSpc>
                <a:spcPct val="150000"/>
              </a:lnSpc>
              <a:buFontTx/>
              <a:buNone/>
              <a:defRPr/>
              <a:extLst>
                <a:ext uri="{35155182-B16C-46BC-9424-99874614C6A1}"/>
              </a:extLst>
            </a:pPr>
            <a:endParaRPr lang="en-US" altLang="zh-CN" sz="2000" dirty="0">
              <a:sym typeface="+mn-ea"/>
            </a:endParaRPr>
          </a:p>
        </p:txBody>
      </p:sp>
      <p:graphicFrame>
        <p:nvGraphicFramePr>
          <p:cNvPr id="2" name="图示 1">
            <a:extLst>
              <a:ext uri="{FF2B5EF4-FFF2-40B4-BE49-F238E27FC236}">
                <a16:creationId xmlns:a16="http://schemas.microsoft.com/office/drawing/2014/main" xmlns="" id="{B4A2DF98-0E19-5145-A301-CB70E83AFBCB}"/>
              </a:ext>
            </a:extLst>
          </p:cNvPr>
          <p:cNvGraphicFramePr/>
          <p:nvPr>
            <p:extLst>
              <p:ext uri="{D42A27DB-BD31-4B8C-83A1-F6EECF244321}">
                <p14:modId xmlns:p14="http://schemas.microsoft.com/office/powerpoint/2010/main" xmlns="" val="688164829"/>
              </p:ext>
            </p:extLst>
          </p:nvPr>
        </p:nvGraphicFramePr>
        <p:xfrm>
          <a:off x="0" y="2214228"/>
          <a:ext cx="4896544" cy="3556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xmlns="" id="{2CCF68C2-7C30-4A41-893F-FB5E33379743}"/>
              </a:ext>
            </a:extLst>
          </p:cNvPr>
          <p:cNvSpPr txBox="1"/>
          <p:nvPr/>
        </p:nvSpPr>
        <p:spPr>
          <a:xfrm>
            <a:off x="4716016" y="1052736"/>
            <a:ext cx="4087365" cy="3824188"/>
          </a:xfrm>
          <a:prstGeom prst="rect">
            <a:avLst/>
          </a:prstGeom>
          <a:noFill/>
        </p:spPr>
        <p:txBody>
          <a:bodyPr wrap="square" rtlCol="0">
            <a:spAutoFit/>
          </a:bodyPr>
          <a:lstStyle/>
          <a:p>
            <a:pPr marL="228600" indent="0" fontAlgn="auto">
              <a:lnSpc>
                <a:spcPct val="150000"/>
              </a:lnSpc>
              <a:buFontTx/>
              <a:buNone/>
              <a:defRPr/>
              <a:extLst>
                <a:ext uri="{35155182-B16C-46BC-9424-99874614C6A1}"/>
              </a:extLst>
            </a:pPr>
            <a:endParaRPr lang="en-US" altLang="zh-CN" sz="2000" dirty="0">
              <a:sym typeface="+mn-ea"/>
            </a:endParaRPr>
          </a:p>
          <a:p>
            <a:pPr marL="857250" indent="-285750" fontAlgn="auto">
              <a:lnSpc>
                <a:spcPct val="150000"/>
              </a:lnSpc>
              <a:buFont typeface="Arial" panose="020B0604020202020204" pitchFamily="34" charset="0"/>
              <a:buChar char="•"/>
              <a:defRPr/>
              <a:extLst>
                <a:ext uri="{35155182-B16C-46BC-9424-99874614C6A1}"/>
              </a:extLst>
            </a:pPr>
            <a:r>
              <a:rPr lang="zh-CN" altLang="en-US" dirty="0">
                <a:sym typeface="+mn-ea"/>
              </a:rPr>
              <a:t>很多研究发现中国组织越来越多地运用参与式领导的管理方式，其原因之一是在中国文化背景下参与式领导行为的作用机制与西方不同，主要以心理授权为中介影响员工满意度和组织承诺，从而提高组织管理的绩效。</a:t>
            </a:r>
          </a:p>
        </p:txBody>
      </p:sp>
      <p:sp>
        <p:nvSpPr>
          <p:cNvPr id="11" name="标题 1">
            <a:extLst>
              <a:ext uri="{FF2B5EF4-FFF2-40B4-BE49-F238E27FC236}">
                <a16:creationId xmlns:a16="http://schemas.microsoft.com/office/drawing/2014/main" xmlns="" id="{20EDE852-8825-CD46-B3FD-7F7978F8CEC1}"/>
              </a:ext>
            </a:extLst>
          </p:cNvPr>
          <p:cNvSpPr>
            <a:spLocks noGrp="1"/>
          </p:cNvSpPr>
          <p:nvPr>
            <p:ph type="title"/>
          </p:nvPr>
        </p:nvSpPr>
        <p:spPr bwMode="auto">
          <a:xfrm>
            <a:off x="0" y="122238"/>
            <a:ext cx="64246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dirty="0">
                <a:latin typeface="+mn-lt"/>
                <a:ea typeface="+mn-ea"/>
                <a:cs typeface="+mn-ea"/>
                <a:sym typeface="+mn-ea" charset="0"/>
              </a:rPr>
              <a:t>3. </a:t>
            </a:r>
            <a:r>
              <a:rPr lang="en-US" altLang="zh-CN" sz="3200" dirty="0" err="1">
                <a:latin typeface="+mn-lt"/>
                <a:ea typeface="+mn-ea"/>
                <a:cs typeface="+mn-ea"/>
                <a:sym typeface="+mn-ea" charset="0"/>
              </a:rPr>
              <a:t>文化背景与领导</a:t>
            </a:r>
            <a:endParaRPr lang="en-US" altLang="zh-CN" sz="3200" dirty="0">
              <a:latin typeface="+mn-lt"/>
              <a:ea typeface="+mn-ea"/>
              <a:cs typeface="+mn-ea"/>
              <a:sym typeface="+mn-ea"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352987" y="188640"/>
            <a:ext cx="5755217" cy="778931"/>
          </a:xfrm>
        </p:spPr>
        <p:txBody>
          <a:bodyPr>
            <a:normAutofit/>
          </a:bodyPr>
          <a:lstStyle/>
          <a:p>
            <a:r>
              <a:rPr lang="zh-CN" altLang="en-US" sz="2400" b="1" dirty="0"/>
              <a:t>思考题</a:t>
            </a:r>
          </a:p>
        </p:txBody>
      </p:sp>
      <p:sp>
        <p:nvSpPr>
          <p:cNvPr id="3" name="文本框 2"/>
          <p:cNvSpPr txBox="1"/>
          <p:nvPr/>
        </p:nvSpPr>
        <p:spPr>
          <a:xfrm>
            <a:off x="352986" y="1720840"/>
            <a:ext cx="8251461" cy="2169825"/>
          </a:xfrm>
          <a:prstGeom prst="rect">
            <a:avLst/>
          </a:prstGeom>
          <a:noFill/>
        </p:spPr>
        <p:txBody>
          <a:bodyPr wrap="square" rtlCol="0">
            <a:spAutoFit/>
          </a:bodyPr>
          <a:lstStyle/>
          <a:p>
            <a:pPr indent="457200">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1. </a:t>
            </a:r>
            <a:r>
              <a:rPr lang="zh-CN" altLang="en-US" dirty="0">
                <a:solidFill>
                  <a:prstClr val="black"/>
                </a:solidFill>
                <a:latin typeface="微软雅黑" panose="020B0503020204020204" pitchFamily="34" charset="-122"/>
                <a:ea typeface="微软雅黑" panose="020B0503020204020204" pitchFamily="34" charset="-122"/>
              </a:rPr>
              <a:t>你是如何理解“领导”这一管理术语的？为什么？</a:t>
            </a:r>
          </a:p>
          <a:p>
            <a:pPr indent="457200">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2. </a:t>
            </a:r>
            <a:r>
              <a:rPr lang="zh-CN" altLang="en-US" dirty="0">
                <a:solidFill>
                  <a:prstClr val="black"/>
                </a:solidFill>
                <a:latin typeface="微软雅黑" panose="020B0503020204020204" pitchFamily="34" charset="-122"/>
                <a:ea typeface="微软雅黑" panose="020B0503020204020204" pitchFamily="34" charset="-122"/>
              </a:rPr>
              <a:t>简述领导和管理的异同。</a:t>
            </a:r>
          </a:p>
          <a:p>
            <a:pPr indent="457200">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3. </a:t>
            </a:r>
            <a:r>
              <a:rPr lang="zh-CN" altLang="en-US" dirty="0">
                <a:solidFill>
                  <a:prstClr val="black"/>
                </a:solidFill>
                <a:latin typeface="微软雅黑" panose="020B0503020204020204" pitchFamily="34" charset="-122"/>
                <a:ea typeface="微软雅黑" panose="020B0503020204020204" pitchFamily="34" charset="-122"/>
              </a:rPr>
              <a:t>简述领导者权力体系的来源及构成。</a:t>
            </a:r>
          </a:p>
          <a:p>
            <a:pPr indent="457200">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什么是领导者和被领导者？在组织中，是否上级就是领导者，下级就是被领导者？为什么？</a:t>
            </a:r>
          </a:p>
        </p:txBody>
      </p:sp>
    </p:spTree>
    <p:extLst>
      <p:ext uri="{BB962C8B-B14F-4D97-AF65-F5344CB8AC3E}">
        <p14:creationId xmlns:p14="http://schemas.microsoft.com/office/powerpoint/2010/main" xmlns="" val="59068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title"/>
          </p:nvPr>
        </p:nvSpPr>
        <p:spPr bwMode="auto">
          <a:xfrm>
            <a:off x="609576" y="241301"/>
            <a:ext cx="7778847"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rPr>
              <a:t>1</a:t>
            </a:r>
            <a:r>
              <a:rPr lang="zh-CN" altLang="en-US" sz="2800" dirty="0">
                <a:latin typeface="+mn-lt"/>
                <a:ea typeface="+mn-ea"/>
                <a:cs typeface="+mn-ea"/>
              </a:rPr>
              <a:t>、领导和管理</a:t>
            </a:r>
          </a:p>
        </p:txBody>
      </p:sp>
      <p:graphicFrame>
        <p:nvGraphicFramePr>
          <p:cNvPr id="9" name="内容占位符 6">
            <a:extLst>
              <a:ext uri="{FF2B5EF4-FFF2-40B4-BE49-F238E27FC236}">
                <a16:creationId xmlns:a16="http://schemas.microsoft.com/office/drawing/2014/main" xmlns="" id="{20321293-CE76-E449-B04B-B8FB940F15ED}"/>
              </a:ext>
            </a:extLst>
          </p:cNvPr>
          <p:cNvGraphicFramePr>
            <a:graphicFrameLocks/>
          </p:cNvGraphicFramePr>
          <p:nvPr>
            <p:extLst>
              <p:ext uri="{D42A27DB-BD31-4B8C-83A1-F6EECF244321}">
                <p14:modId xmlns:p14="http://schemas.microsoft.com/office/powerpoint/2010/main" xmlns="" val="14417048"/>
              </p:ext>
            </p:extLst>
          </p:nvPr>
        </p:nvGraphicFramePr>
        <p:xfrm>
          <a:off x="323528" y="1340769"/>
          <a:ext cx="8424935" cy="4976214"/>
        </p:xfrm>
        <a:graphic>
          <a:graphicData uri="http://schemas.openxmlformats.org/drawingml/2006/table">
            <a:tbl>
              <a:tblPr firstRow="1" firstCol="1" bandRow="1">
                <a:tableStyleId>{21E4AEA4-8DFA-4A89-87EB-49C32662AFE0}</a:tableStyleId>
              </a:tblPr>
              <a:tblGrid>
                <a:gridCol w="1592262">
                  <a:extLst>
                    <a:ext uri="{9D8B030D-6E8A-4147-A177-3AD203B41FA5}">
                      <a16:colId xmlns:a16="http://schemas.microsoft.com/office/drawing/2014/main" xmlns="" val="20000"/>
                    </a:ext>
                  </a:extLst>
                </a:gridCol>
                <a:gridCol w="3420643">
                  <a:extLst>
                    <a:ext uri="{9D8B030D-6E8A-4147-A177-3AD203B41FA5}">
                      <a16:colId xmlns:a16="http://schemas.microsoft.com/office/drawing/2014/main" xmlns="" val="20001"/>
                    </a:ext>
                  </a:extLst>
                </a:gridCol>
                <a:gridCol w="3412030">
                  <a:extLst>
                    <a:ext uri="{9D8B030D-6E8A-4147-A177-3AD203B41FA5}">
                      <a16:colId xmlns:a16="http://schemas.microsoft.com/office/drawing/2014/main" xmlns="" val="20002"/>
                    </a:ext>
                  </a:extLst>
                </a:gridCol>
              </a:tblGrid>
              <a:tr h="309835">
                <a:tc>
                  <a:txBody>
                    <a:bodyPr/>
                    <a:lstStyle/>
                    <a:p>
                      <a:pPr algn="ctr">
                        <a:lnSpc>
                          <a:spcPts val="2500"/>
                        </a:lnSpc>
                        <a:spcAft>
                          <a:spcPts val="0"/>
                        </a:spcAft>
                      </a:pPr>
                      <a:endParaRPr lang="zh-CN" sz="1500" kern="100" dirty="0">
                        <a:effectLst/>
                        <a:latin typeface="微软雅黑" panose="020B0503020204020204" pitchFamily="34" charset="-122"/>
                        <a:ea typeface="微软雅黑" panose="020B0503020204020204" pitchFamily="34" charset="-122"/>
                        <a:cs typeface="宋体" panose="02010600030101010101" pitchFamily="2" charset="-122"/>
                      </a:endParaRPr>
                    </a:p>
                  </a:txBody>
                  <a:tcPr marL="44425" marR="44425" marT="0" marB="0">
                    <a:solidFill>
                      <a:srgbClr val="D34726"/>
                    </a:solidFill>
                  </a:tcPr>
                </a:tc>
                <a:tc>
                  <a:txBody>
                    <a:bodyPr/>
                    <a:lstStyle/>
                    <a:p>
                      <a:pPr algn="ctr">
                        <a:lnSpc>
                          <a:spcPts val="2500"/>
                        </a:lnSpc>
                        <a:spcAft>
                          <a:spcPts val="0"/>
                        </a:spcAft>
                      </a:pPr>
                      <a:r>
                        <a:rPr lang="zh-CN" sz="1500" kern="100" dirty="0">
                          <a:effectLst/>
                          <a:latin typeface="微软雅黑" panose="020B0503020204020204" pitchFamily="34" charset="-122"/>
                          <a:ea typeface="微软雅黑" panose="020B0503020204020204" pitchFamily="34" charset="-122"/>
                          <a:cs typeface="宋体" panose="02010600030101010101" pitchFamily="2" charset="-122"/>
                        </a:rPr>
                        <a:t>领导</a:t>
                      </a:r>
                    </a:p>
                  </a:txBody>
                  <a:tcPr marL="44425" marR="44425" marT="0" marB="0" anchor="ctr">
                    <a:solidFill>
                      <a:srgbClr val="D34726"/>
                    </a:solidFill>
                  </a:tcPr>
                </a:tc>
                <a:tc>
                  <a:txBody>
                    <a:bodyPr/>
                    <a:lstStyle/>
                    <a:p>
                      <a:pPr algn="ctr">
                        <a:lnSpc>
                          <a:spcPts val="2500"/>
                        </a:lnSpc>
                        <a:spcAft>
                          <a:spcPts val="0"/>
                        </a:spcAft>
                      </a:pPr>
                      <a:r>
                        <a:rPr lang="zh-CN" sz="1500" kern="100" dirty="0">
                          <a:effectLst/>
                          <a:latin typeface="微软雅黑" panose="020B0503020204020204" pitchFamily="34" charset="-122"/>
                          <a:ea typeface="微软雅黑" panose="020B0503020204020204" pitchFamily="34" charset="-122"/>
                          <a:cs typeface="宋体" panose="02010600030101010101" pitchFamily="2" charset="-122"/>
                        </a:rPr>
                        <a:t>管理</a:t>
                      </a:r>
                    </a:p>
                  </a:txBody>
                  <a:tcPr marL="44425" marR="44425" marT="0" marB="0" anchor="ctr">
                    <a:solidFill>
                      <a:srgbClr val="D34726"/>
                    </a:solidFill>
                  </a:tcPr>
                </a:tc>
                <a:extLst>
                  <a:ext uri="{0D108BD9-81ED-4DB2-BD59-A6C34878D82A}">
                    <a16:rowId xmlns:a16="http://schemas.microsoft.com/office/drawing/2014/main" xmlns="" val="10000"/>
                  </a:ext>
                </a:extLst>
              </a:tr>
              <a:tr h="619671">
                <a:tc>
                  <a:txBody>
                    <a:bodyPr/>
                    <a:lstStyle/>
                    <a:p>
                      <a:pPr algn="ctr">
                        <a:lnSpc>
                          <a:spcPts val="2500"/>
                        </a:lnSpc>
                        <a:spcAft>
                          <a:spcPts val="0"/>
                        </a:spcAft>
                      </a:pPr>
                      <a:r>
                        <a:rPr lang="zh-CN" sz="1500" kern="100" dirty="0">
                          <a:effectLst/>
                          <a:latin typeface="微软雅黑" panose="020B0503020204020204" pitchFamily="34" charset="-122"/>
                          <a:ea typeface="微软雅黑" panose="020B0503020204020204" pitchFamily="34" charset="-122"/>
                          <a:cs typeface="宋体" panose="02010600030101010101" pitchFamily="2" charset="-122"/>
                        </a:rPr>
                        <a:t>职能范围不同</a:t>
                      </a:r>
                    </a:p>
                  </a:txBody>
                  <a:tcPr marL="44425" marR="44425" marT="0" marB="0" anchor="ctr">
                    <a:solidFill>
                      <a:srgbClr val="D34726"/>
                    </a:solidFill>
                  </a:tcPr>
                </a:tc>
                <a:tc>
                  <a:txBody>
                    <a:bodyPr/>
                    <a:lstStyle/>
                    <a:p>
                      <a:pPr algn="just">
                        <a:lnSpc>
                          <a:spcPts val="2500"/>
                        </a:lnSpc>
                        <a:spcAft>
                          <a:spcPts val="0"/>
                        </a:spcAft>
                      </a:pPr>
                      <a:r>
                        <a:rPr lang="zh-CN" sz="1300" kern="100" dirty="0">
                          <a:effectLst/>
                          <a:latin typeface="微软雅黑" panose="020B0503020204020204" pitchFamily="34" charset="-122"/>
                          <a:ea typeface="微软雅黑" panose="020B0503020204020204" pitchFamily="34" charset="-122"/>
                          <a:cs typeface="宋体" panose="02010600030101010101" pitchFamily="2" charset="-122"/>
                        </a:rPr>
                        <a:t>领导是管理的一个部分。</a:t>
                      </a:r>
                    </a:p>
                  </a:txBody>
                  <a:tcPr marL="44425" marR="44425" marT="0" marB="0" anchor="ctr"/>
                </a:tc>
                <a:tc>
                  <a:txBody>
                    <a:bodyPr/>
                    <a:lstStyle/>
                    <a:p>
                      <a:pPr algn="just">
                        <a:lnSpc>
                          <a:spcPts val="2500"/>
                        </a:lnSpc>
                        <a:spcAft>
                          <a:spcPts val="0"/>
                        </a:spcAft>
                      </a:pPr>
                      <a:r>
                        <a:rPr lang="zh-CN" sz="1300" kern="100" dirty="0">
                          <a:effectLst/>
                          <a:latin typeface="微软雅黑" panose="020B0503020204020204" pitchFamily="34" charset="-122"/>
                          <a:ea typeface="微软雅黑" panose="020B0503020204020204" pitchFamily="34" charset="-122"/>
                          <a:cs typeface="宋体" panose="02010600030101010101" pitchFamily="2" charset="-122"/>
                        </a:rPr>
                        <a:t>管理除了领导职能，还包含了计划、组织和控制。</a:t>
                      </a:r>
                    </a:p>
                  </a:txBody>
                  <a:tcPr marL="44425" marR="44425" marT="0" marB="0" anchor="ctr"/>
                </a:tc>
                <a:extLst>
                  <a:ext uri="{0D108BD9-81ED-4DB2-BD59-A6C34878D82A}">
                    <a16:rowId xmlns:a16="http://schemas.microsoft.com/office/drawing/2014/main" xmlns="" val="10001"/>
                  </a:ext>
                </a:extLst>
              </a:tr>
              <a:tr h="762267">
                <a:tc>
                  <a:txBody>
                    <a:bodyPr/>
                    <a:lstStyle/>
                    <a:p>
                      <a:pPr algn="ctr">
                        <a:lnSpc>
                          <a:spcPts val="2500"/>
                        </a:lnSpc>
                        <a:spcAft>
                          <a:spcPts val="0"/>
                        </a:spcAft>
                      </a:pPr>
                      <a:r>
                        <a:rPr lang="zh-CN" sz="1500" kern="100">
                          <a:effectLst/>
                          <a:latin typeface="微软雅黑" panose="020B0503020204020204" pitchFamily="34" charset="-122"/>
                          <a:ea typeface="微软雅黑" panose="020B0503020204020204" pitchFamily="34" charset="-122"/>
                          <a:cs typeface="宋体" panose="02010600030101010101" pitchFamily="2" charset="-122"/>
                          <a:sym typeface="+mn-ea"/>
                        </a:rPr>
                        <a:t>权力来源不同</a:t>
                      </a:r>
                    </a:p>
                  </a:txBody>
                  <a:tcPr marL="44425" marR="44425" marT="0" marB="0" anchor="ctr">
                    <a:solidFill>
                      <a:srgbClr val="D34726"/>
                    </a:solidFill>
                  </a:tcPr>
                </a:tc>
                <a:tc>
                  <a:txBody>
                    <a:bodyPr/>
                    <a:lstStyle/>
                    <a:p>
                      <a:pPr algn="just">
                        <a:lnSpc>
                          <a:spcPts val="2500"/>
                        </a:lnSpc>
                        <a:spcAft>
                          <a:spcPts val="0"/>
                        </a:spcAft>
                      </a:pPr>
                      <a:r>
                        <a:rPr lang="zh-CN" sz="13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领导的权力可以来源于其所在职位，即组织结构的权力，也可以来源于其个人。</a:t>
                      </a:r>
                    </a:p>
                  </a:txBody>
                  <a:tcPr marL="44425" marR="44425" marT="0" marB="0" anchor="ctr"/>
                </a:tc>
                <a:tc>
                  <a:txBody>
                    <a:bodyPr/>
                    <a:lstStyle/>
                    <a:p>
                      <a:pPr algn="just">
                        <a:lnSpc>
                          <a:spcPts val="2500"/>
                        </a:lnSpc>
                        <a:spcAft>
                          <a:spcPts val="0"/>
                        </a:spcAft>
                      </a:pPr>
                      <a:r>
                        <a:rPr lang="zh-CN" sz="13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管理的权力来自组织结构，建立在合法的和强制性的权力基础之上。</a:t>
                      </a:r>
                    </a:p>
                  </a:txBody>
                  <a:tcPr marL="44425" marR="44425" marT="0" marB="0" anchor="ctr"/>
                </a:tc>
                <a:extLst>
                  <a:ext uri="{0D108BD9-81ED-4DB2-BD59-A6C34878D82A}">
                    <a16:rowId xmlns:a16="http://schemas.microsoft.com/office/drawing/2014/main" xmlns="" val="10002"/>
                  </a:ext>
                </a:extLst>
              </a:tr>
              <a:tr h="762267">
                <a:tc>
                  <a:txBody>
                    <a:bodyPr/>
                    <a:lstStyle/>
                    <a:p>
                      <a:pPr algn="ctr">
                        <a:lnSpc>
                          <a:spcPts val="2500"/>
                        </a:lnSpc>
                        <a:spcAft>
                          <a:spcPts val="0"/>
                        </a:spcAft>
                      </a:pPr>
                      <a:r>
                        <a:rPr lang="zh-CN" sz="15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主要功能不同</a:t>
                      </a:r>
                    </a:p>
                  </a:txBody>
                  <a:tcPr marL="44425" marR="44425" marT="0" marB="0" anchor="ctr">
                    <a:solidFill>
                      <a:srgbClr val="D34726"/>
                    </a:solidFill>
                  </a:tcPr>
                </a:tc>
                <a:tc>
                  <a:txBody>
                    <a:bodyPr/>
                    <a:lstStyle/>
                    <a:p>
                      <a:pPr algn="just">
                        <a:lnSpc>
                          <a:spcPts val="2500"/>
                        </a:lnSpc>
                        <a:spcAft>
                          <a:spcPts val="0"/>
                        </a:spcAft>
                      </a:pPr>
                      <a:r>
                        <a:rPr lang="zh-CN" sz="1300" kern="100" dirty="0">
                          <a:effectLst/>
                          <a:latin typeface="微软雅黑" panose="020B0503020204020204" pitchFamily="34" charset="-122"/>
                          <a:ea typeface="微软雅黑" panose="020B0503020204020204" pitchFamily="34" charset="-122"/>
                          <a:cs typeface="宋体" panose="02010600030101010101" pitchFamily="2" charset="-122"/>
                        </a:rPr>
                        <a:t>领导能带来变革。</a:t>
                      </a:r>
                    </a:p>
                  </a:txBody>
                  <a:tcPr marL="44425" marR="44425" marT="0" marB="0" anchor="ctr"/>
                </a:tc>
                <a:tc>
                  <a:txBody>
                    <a:bodyPr/>
                    <a:lstStyle/>
                    <a:p>
                      <a:pPr algn="just">
                        <a:lnSpc>
                          <a:spcPts val="2500"/>
                        </a:lnSpc>
                        <a:spcAft>
                          <a:spcPts val="0"/>
                        </a:spcAft>
                      </a:pPr>
                      <a:r>
                        <a:rPr lang="zh-CN" sz="1300" kern="100" dirty="0">
                          <a:effectLst/>
                          <a:latin typeface="微软雅黑" panose="020B0503020204020204" pitchFamily="34" charset="-122"/>
                          <a:ea typeface="微软雅黑" panose="020B0503020204020204" pitchFamily="34" charset="-122"/>
                          <a:cs typeface="宋体" panose="02010600030101010101" pitchFamily="2" charset="-122"/>
                        </a:rPr>
                        <a:t>管理是为了维持秩序，在一定程度上实现预期的计划，使事物能够高效地运转。</a:t>
                      </a:r>
                    </a:p>
                  </a:txBody>
                  <a:tcPr marL="44425" marR="44425" marT="0" marB="0" anchor="ctr"/>
                </a:tc>
                <a:extLst>
                  <a:ext uri="{0D108BD9-81ED-4DB2-BD59-A6C34878D82A}">
                    <a16:rowId xmlns:a16="http://schemas.microsoft.com/office/drawing/2014/main" xmlns="" val="10003"/>
                  </a:ext>
                </a:extLst>
              </a:tr>
              <a:tr h="929506">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zh-CN" sz="1500" kern="100" dirty="0">
                          <a:effectLst/>
                          <a:latin typeface="微软雅黑" panose="020B0503020204020204" pitchFamily="34" charset="-122"/>
                          <a:ea typeface="微软雅黑" panose="020B0503020204020204" pitchFamily="34" charset="-122"/>
                          <a:cs typeface="宋体" panose="02010600030101010101" pitchFamily="2" charset="-122"/>
                        </a:rPr>
                        <a:t>目标制定过程</a:t>
                      </a:r>
                    </a:p>
                  </a:txBody>
                  <a:tcPr marL="44425" marR="44425" marT="0" marB="0" anchor="ctr">
                    <a:solidFill>
                      <a:srgbClr val="D34726"/>
                    </a:solidFill>
                  </a:tcP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zh-CN" sz="1300" kern="100" dirty="0">
                          <a:effectLst/>
                          <a:latin typeface="微软雅黑" panose="020B0503020204020204" pitchFamily="34" charset="-122"/>
                          <a:ea typeface="微软雅黑" panose="020B0503020204020204" pitchFamily="34" charset="-122"/>
                          <a:cs typeface="宋体" panose="02010600030101010101" pitchFamily="2" charset="-122"/>
                        </a:rPr>
                        <a:t>注重宏观方面，着重于较长时间范围的远期目标的确立，并为其制定有一定风险性的战略。</a:t>
                      </a:r>
                    </a:p>
                  </a:txBody>
                  <a:tcPr marL="44425" marR="44425" marT="0" marB="0" anchor="ct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zh-CN" sz="1300" kern="100" dirty="0">
                          <a:effectLst/>
                          <a:latin typeface="微软雅黑" panose="020B0503020204020204" pitchFamily="34" charset="-122"/>
                          <a:ea typeface="微软雅黑" panose="020B0503020204020204" pitchFamily="34" charset="-122"/>
                          <a:cs typeface="宋体" panose="02010600030101010101" pitchFamily="2" charset="-122"/>
                        </a:rPr>
                        <a:t>强调微观方面，通过计划和预算过程，确定几个月到几年的短期目标，安排详细步骤和资源实现计划目标。</a:t>
                      </a:r>
                    </a:p>
                  </a:txBody>
                  <a:tcPr marL="44425" marR="44425" marT="0" marB="0" anchor="ctr"/>
                </a:tc>
                <a:extLst>
                  <a:ext uri="{0D108BD9-81ED-4DB2-BD59-A6C34878D82A}">
                    <a16:rowId xmlns:a16="http://schemas.microsoft.com/office/drawing/2014/main" xmlns="" val="1158199642"/>
                  </a:ext>
                </a:extLst>
              </a:tr>
              <a:tr h="929506">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zh-CN" sz="15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人力资源配备</a:t>
                      </a:r>
                    </a:p>
                  </a:txBody>
                  <a:tcPr marL="44425" marR="44425" marT="0" marB="0" anchor="ctr">
                    <a:solidFill>
                      <a:srgbClr val="D34726"/>
                    </a:solidFill>
                  </a:tcP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zh-CN" sz="13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通过愿景目标和战略影响组织成员，形成联盟，加强合作，使得整个群体朝着正确的方向前进。</a:t>
                      </a:r>
                    </a:p>
                  </a:txBody>
                  <a:tcPr marL="44425" marR="44425" marT="0" marB="0" anchor="ct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zh-CN" sz="13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按照计划的需要构建组织，安排人员，根据职位的要求挑选、培训专业化的人才，保证组织按照正确的方式做事。</a:t>
                      </a:r>
                    </a:p>
                  </a:txBody>
                  <a:tcPr marL="44425" marR="44425" marT="0" marB="0" anchor="ctr"/>
                </a:tc>
                <a:extLst>
                  <a:ext uri="{0D108BD9-81ED-4DB2-BD59-A6C34878D82A}">
                    <a16:rowId xmlns:a16="http://schemas.microsoft.com/office/drawing/2014/main" xmlns="" val="581031769"/>
                  </a:ext>
                </a:extLst>
              </a:tr>
              <a:tr h="655497">
                <a:tc>
                  <a:txBody>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lang="zh-CN" altLang="zh-CN" sz="1500" kern="100" dirty="0">
                          <a:effectLst/>
                          <a:latin typeface="微软雅黑" panose="020B0503020204020204" pitchFamily="34" charset="-122"/>
                          <a:ea typeface="微软雅黑" panose="020B0503020204020204" pitchFamily="34" charset="-122"/>
                          <a:cs typeface="宋体" panose="02010600030101010101" pitchFamily="2" charset="-122"/>
                          <a:sym typeface="+mn-ea"/>
                        </a:rPr>
                        <a:t>计划执行方式</a:t>
                      </a:r>
                    </a:p>
                  </a:txBody>
                  <a:tcPr marL="44425" marR="44425" marT="0" marB="0" anchor="ctr">
                    <a:solidFill>
                      <a:srgbClr val="D34726"/>
                    </a:solidFill>
                  </a:tcP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zh-CN" sz="1300" kern="100" dirty="0">
                          <a:effectLst/>
                          <a:latin typeface="微软雅黑" panose="020B0503020204020204" pitchFamily="34" charset="-122"/>
                          <a:ea typeface="微软雅黑" panose="020B0503020204020204" pitchFamily="34" charset="-122"/>
                          <a:cs typeface="宋体" panose="02010600030101010101" pitchFamily="2" charset="-122"/>
                        </a:rPr>
                        <a:t>倾向于通过授权和激励等方式鼓舞组织成员迎接挑战，完成任务。</a:t>
                      </a:r>
                    </a:p>
                  </a:txBody>
                  <a:tcPr marL="44425" marR="44425" marT="0" marB="0" anchor="ctr"/>
                </a:tc>
                <a:tc>
                  <a:txBody>
                    <a:bodyPr/>
                    <a:lstStyle/>
                    <a:p>
                      <a:pPr marL="0" marR="0" lvl="0" indent="0" algn="just" defTabSz="914400" rtl="0" eaLnBrk="1" fontAlgn="auto" latinLnBrk="0" hangingPunct="1">
                        <a:lnSpc>
                          <a:spcPts val="2500"/>
                        </a:lnSpc>
                        <a:spcBef>
                          <a:spcPts val="0"/>
                        </a:spcBef>
                        <a:spcAft>
                          <a:spcPts val="0"/>
                        </a:spcAft>
                        <a:buClrTx/>
                        <a:buSzTx/>
                        <a:buFontTx/>
                        <a:buNone/>
                        <a:tabLst/>
                        <a:defRPr/>
                      </a:pPr>
                      <a:r>
                        <a:rPr lang="zh-CN" altLang="zh-CN" sz="1300" kern="100" dirty="0">
                          <a:effectLst/>
                          <a:latin typeface="微软雅黑" panose="020B0503020204020204" pitchFamily="34" charset="-122"/>
                          <a:ea typeface="微软雅黑" panose="020B0503020204020204" pitchFamily="34" charset="-122"/>
                          <a:cs typeface="宋体" panose="02010600030101010101" pitchFamily="2" charset="-122"/>
                        </a:rPr>
                        <a:t>侧重于通过详细的监督和控制解决问题，保证计划执行。</a:t>
                      </a:r>
                    </a:p>
                  </a:txBody>
                  <a:tcPr marL="44425" marR="44425" marT="0" marB="0" anchor="ctr"/>
                </a:tc>
                <a:extLst>
                  <a:ext uri="{0D108BD9-81ED-4DB2-BD59-A6C34878D82A}">
                    <a16:rowId xmlns:a16="http://schemas.microsoft.com/office/drawing/2014/main" xmlns="" val="3069238739"/>
                  </a:ext>
                </a:extLst>
              </a:tr>
            </a:tbl>
          </a:graphicData>
        </a:graphic>
      </p:graphicFrame>
      <p:pic>
        <p:nvPicPr>
          <p:cNvPr id="13" name="图片 12">
            <a:extLst>
              <a:ext uri="{FF2B5EF4-FFF2-40B4-BE49-F238E27FC236}">
                <a16:creationId xmlns:a16="http://schemas.microsoft.com/office/drawing/2014/main" xmlns="" id="{16BA3678-A66A-5D4C-990B-0D95613D0F89}"/>
              </a:ext>
            </a:extLst>
          </p:cNvPr>
          <p:cNvPicPr>
            <a:picLocks noChangeAspect="1"/>
          </p:cNvPicPr>
          <p:nvPr/>
        </p:nvPicPr>
        <p:blipFill>
          <a:blip r:embed="rId2" cstate="print"/>
          <a:stretch>
            <a:fillRect/>
          </a:stretch>
        </p:blipFill>
        <p:spPr>
          <a:xfrm>
            <a:off x="2411760" y="1866843"/>
            <a:ext cx="5416376" cy="36391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p:cNvSpPr>
          <p:nvPr>
            <p:ph type="title"/>
          </p:nvPr>
        </p:nvSpPr>
        <p:spPr bwMode="auto">
          <a:xfrm>
            <a:off x="467544" y="188640"/>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rPr>
              <a:t>2. </a:t>
            </a:r>
            <a:r>
              <a:rPr lang="zh-CN" altLang="en-US" sz="2800" dirty="0">
                <a:latin typeface="+mn-lt"/>
                <a:ea typeface="+mn-ea"/>
                <a:cs typeface="+mn-ea"/>
              </a:rPr>
              <a:t>领导权力的来源</a:t>
            </a:r>
          </a:p>
        </p:txBody>
      </p:sp>
      <p:graphicFrame>
        <p:nvGraphicFramePr>
          <p:cNvPr id="5" name="图示 4">
            <a:extLst>
              <a:ext uri="{FF2B5EF4-FFF2-40B4-BE49-F238E27FC236}">
                <a16:creationId xmlns:a16="http://schemas.microsoft.com/office/drawing/2014/main" xmlns="" id="{22F845BC-D217-6D42-8E00-0753683C1E87}"/>
              </a:ext>
            </a:extLst>
          </p:cNvPr>
          <p:cNvGraphicFramePr/>
          <p:nvPr>
            <p:extLst>
              <p:ext uri="{D42A27DB-BD31-4B8C-83A1-F6EECF244321}">
                <p14:modId xmlns:p14="http://schemas.microsoft.com/office/powerpoint/2010/main" xmlns="" val="1166460611"/>
              </p:ext>
            </p:extLst>
          </p:nvPr>
        </p:nvGraphicFramePr>
        <p:xfrm>
          <a:off x="611560" y="1484784"/>
          <a:ext cx="7920880" cy="4784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16216" y="1916832"/>
            <a:ext cx="2350554" cy="2286001"/>
          </a:xfrm>
        </p:spPr>
        <p:txBody>
          <a:bodyPr>
            <a:noAutofit/>
          </a:bodyPr>
          <a:lstStyle/>
          <a:p>
            <a:pPr marL="0" indent="0" fontAlgn="auto">
              <a:lnSpc>
                <a:spcPct val="150000"/>
              </a:lnSpc>
              <a:buNone/>
              <a:defRPr/>
            </a:pPr>
            <a:r>
              <a:rPr lang="zh-CN" altLang="en-US" sz="1800" dirty="0">
                <a:solidFill>
                  <a:srgbClr val="D34726"/>
                </a:solidFill>
              </a:rPr>
              <a:t>参照权力</a:t>
            </a:r>
            <a:r>
              <a:rPr lang="en-US" altLang="zh-CN" sz="1800" dirty="0">
                <a:solidFill>
                  <a:srgbClr val="D34726"/>
                </a:solidFill>
              </a:rPr>
              <a:t>:</a:t>
            </a:r>
            <a:r>
              <a:rPr lang="zh-CN" altLang="en-US" sz="1800" dirty="0"/>
              <a:t>来源于领导者个人的特征，包括行为方式、魅力、经历、背景等。</a:t>
            </a:r>
            <a:endParaRPr lang="en-US" altLang="zh-CN" sz="1800" dirty="0"/>
          </a:p>
          <a:p>
            <a:pPr marL="0" indent="0" fontAlgn="auto">
              <a:lnSpc>
                <a:spcPct val="150000"/>
              </a:lnSpc>
              <a:buNone/>
              <a:defRPr/>
            </a:pPr>
            <a:endParaRPr lang="en-US" altLang="zh-CN" sz="1800" dirty="0"/>
          </a:p>
          <a:p>
            <a:pPr marL="0" indent="0" fontAlgn="auto">
              <a:lnSpc>
                <a:spcPct val="150000"/>
              </a:lnSpc>
              <a:buNone/>
              <a:defRPr/>
            </a:pPr>
            <a:r>
              <a:rPr lang="zh-CN" altLang="en-US" sz="1800" dirty="0">
                <a:solidFill>
                  <a:srgbClr val="D34726"/>
                </a:solidFill>
              </a:rPr>
              <a:t>专家权力</a:t>
            </a:r>
            <a:r>
              <a:rPr lang="en-US" altLang="zh-CN" sz="1800" dirty="0">
                <a:solidFill>
                  <a:srgbClr val="D34726"/>
                </a:solidFill>
              </a:rPr>
              <a:t>:</a:t>
            </a:r>
            <a:r>
              <a:rPr lang="zh-CN" altLang="en-US" sz="1800" dirty="0"/>
              <a:t>产生于领导者个人的专业知识或技能。</a:t>
            </a:r>
          </a:p>
        </p:txBody>
      </p:sp>
      <p:sp>
        <p:nvSpPr>
          <p:cNvPr id="7" name="标题 1">
            <a:extLst>
              <a:ext uri="{FF2B5EF4-FFF2-40B4-BE49-F238E27FC236}">
                <a16:creationId xmlns:a16="http://schemas.microsoft.com/office/drawing/2014/main" xmlns="" id="{28BED9EE-C8A8-2E4E-9D9F-53B1FE4E2F39}"/>
              </a:ext>
            </a:extLst>
          </p:cNvPr>
          <p:cNvSpPr>
            <a:spLocks noGrp="1"/>
          </p:cNvSpPr>
          <p:nvPr>
            <p:ph type="title"/>
          </p:nvPr>
        </p:nvSpPr>
        <p:spPr bwMode="auto">
          <a:xfrm>
            <a:off x="179512" y="144016"/>
            <a:ext cx="7992888" cy="8367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rPr>
              <a:t>2. </a:t>
            </a:r>
            <a:r>
              <a:rPr lang="zh-CN" altLang="en-US" sz="2800" dirty="0">
                <a:latin typeface="+mn-lt"/>
                <a:ea typeface="+mn-ea"/>
                <a:cs typeface="+mn-ea"/>
              </a:rPr>
              <a:t>领导权力的来源</a:t>
            </a:r>
          </a:p>
        </p:txBody>
      </p:sp>
      <p:sp>
        <p:nvSpPr>
          <p:cNvPr id="5" name="矩形 4">
            <a:extLst>
              <a:ext uri="{FF2B5EF4-FFF2-40B4-BE49-F238E27FC236}">
                <a16:creationId xmlns:a16="http://schemas.microsoft.com/office/drawing/2014/main" xmlns="" id="{3FC17A3E-CEEA-634B-89C0-DCE3C4D1839E}"/>
              </a:ext>
            </a:extLst>
          </p:cNvPr>
          <p:cNvSpPr/>
          <p:nvPr/>
        </p:nvSpPr>
        <p:spPr>
          <a:xfrm>
            <a:off x="342900" y="1628800"/>
            <a:ext cx="2638586" cy="4524315"/>
          </a:xfrm>
          <a:prstGeom prst="rect">
            <a:avLst/>
          </a:prstGeom>
        </p:spPr>
        <p:txBody>
          <a:bodyPr wrap="square">
            <a:spAutoFit/>
          </a:bodyPr>
          <a:lstStyle/>
          <a:p>
            <a:r>
              <a:rPr lang="zh-CN" altLang="en-US" dirty="0">
                <a:solidFill>
                  <a:srgbClr val="C00000"/>
                </a:solidFill>
                <a:latin typeface="+mn-lt"/>
                <a:ea typeface="+mn-ea"/>
              </a:rPr>
              <a:t>奖赏权力</a:t>
            </a:r>
            <a:r>
              <a:rPr lang="zh-CN" altLang="en-US" dirty="0">
                <a:latin typeface="+mn-lt"/>
                <a:ea typeface="+mn-ea"/>
              </a:rPr>
              <a:t>：奖赏的力量随着下属认为领导可以给予奖励或去除负面影响而增强。</a:t>
            </a:r>
            <a:endParaRPr lang="en-US" altLang="zh-CN" dirty="0">
              <a:latin typeface="+mn-lt"/>
              <a:ea typeface="+mn-ea"/>
            </a:endParaRPr>
          </a:p>
          <a:p>
            <a:endParaRPr lang="zh-CN" altLang="en-US" dirty="0">
              <a:latin typeface="+mn-lt"/>
              <a:ea typeface="+mn-ea"/>
            </a:endParaRPr>
          </a:p>
          <a:p>
            <a:r>
              <a:rPr lang="zh-CN" altLang="en-US" dirty="0">
                <a:solidFill>
                  <a:srgbClr val="C00000"/>
                </a:solidFill>
                <a:latin typeface="+mn-lt"/>
                <a:ea typeface="+mn-ea"/>
              </a:rPr>
              <a:t>强制权力</a:t>
            </a:r>
            <a:r>
              <a:rPr lang="zh-CN" altLang="en-US" dirty="0">
                <a:latin typeface="+mn-lt"/>
                <a:ea typeface="+mn-ea"/>
              </a:rPr>
              <a:t>：这是一种惩罚的权力。假如下属工作无法达到要求，将会被领导处罚。</a:t>
            </a:r>
            <a:endParaRPr lang="en-US" altLang="zh-CN" dirty="0">
              <a:latin typeface="+mn-lt"/>
              <a:ea typeface="+mn-ea"/>
            </a:endParaRPr>
          </a:p>
          <a:p>
            <a:endParaRPr lang="en-US" altLang="zh-CN" dirty="0">
              <a:latin typeface="+mn-lt"/>
              <a:ea typeface="+mn-ea"/>
            </a:endParaRPr>
          </a:p>
          <a:p>
            <a:r>
              <a:rPr lang="zh-CN" altLang="en-US" dirty="0">
                <a:solidFill>
                  <a:srgbClr val="C00000"/>
                </a:solidFill>
                <a:latin typeface="+mn-lt"/>
                <a:ea typeface="+mn-ea"/>
              </a:rPr>
              <a:t>法定权力</a:t>
            </a:r>
            <a:r>
              <a:rPr lang="zh-CN" altLang="en-US" dirty="0">
                <a:latin typeface="+mn-lt"/>
                <a:ea typeface="+mn-ea"/>
              </a:rPr>
              <a:t>：特定职位和角色被法定的、公认的正式权力。文化价值观、接受社会结构和合法化的任命是法定权力的三种基础。</a:t>
            </a:r>
          </a:p>
        </p:txBody>
      </p:sp>
      <p:graphicFrame>
        <p:nvGraphicFramePr>
          <p:cNvPr id="12" name="图示 11">
            <a:extLst>
              <a:ext uri="{FF2B5EF4-FFF2-40B4-BE49-F238E27FC236}">
                <a16:creationId xmlns:a16="http://schemas.microsoft.com/office/drawing/2014/main" xmlns="" id="{70DCB360-6FF7-EA43-8832-999AB42E5BFE}"/>
              </a:ext>
            </a:extLst>
          </p:cNvPr>
          <p:cNvGraphicFramePr/>
          <p:nvPr>
            <p:extLst>
              <p:ext uri="{D42A27DB-BD31-4B8C-83A1-F6EECF244321}">
                <p14:modId xmlns:p14="http://schemas.microsoft.com/office/powerpoint/2010/main" xmlns="" val="1639736675"/>
              </p:ext>
            </p:extLst>
          </p:nvPr>
        </p:nvGraphicFramePr>
        <p:xfrm>
          <a:off x="2627784" y="1628800"/>
          <a:ext cx="4104456"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bwMode="auto">
          <a:xfrm>
            <a:off x="467544" y="188640"/>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rPr>
              <a:t>3. </a:t>
            </a:r>
            <a:r>
              <a:rPr lang="zh-CN" altLang="en-US" sz="2800" dirty="0">
                <a:latin typeface="+mn-lt"/>
                <a:ea typeface="+mn-ea"/>
                <a:cs typeface="+mn-ea"/>
              </a:rPr>
              <a:t>领导三要素</a:t>
            </a:r>
          </a:p>
        </p:txBody>
      </p:sp>
      <p:sp>
        <p:nvSpPr>
          <p:cNvPr id="3" name="内容占位符 2"/>
          <p:cNvSpPr>
            <a:spLocks noGrp="1"/>
          </p:cNvSpPr>
          <p:nvPr>
            <p:ph idx="1"/>
          </p:nvPr>
        </p:nvSpPr>
        <p:spPr>
          <a:xfrm>
            <a:off x="628650" y="1465263"/>
            <a:ext cx="8191822" cy="4988073"/>
          </a:xfrm>
        </p:spPr>
        <p:txBody>
          <a:bodyPr>
            <a:noAutofit/>
          </a:bodyPr>
          <a:lstStyle/>
          <a:p>
            <a:pPr marL="228600" indent="0" fontAlgn="auto">
              <a:lnSpc>
                <a:spcPct val="150000"/>
              </a:lnSpc>
              <a:buFontTx/>
              <a:buNone/>
              <a:defRPr/>
              <a:extLst>
                <a:ext uri="{35155182-B16C-46BC-9424-99874614C6A1}"/>
              </a:extLst>
            </a:pPr>
            <a:r>
              <a:rPr lang="zh-CN" altLang="en-US" sz="2000" dirty="0">
                <a:solidFill>
                  <a:srgbClr val="D34726"/>
                </a:solidFill>
                <a:effectLst>
                  <a:outerShdw blurRad="38100" dist="38100" dir="2700000" algn="tl">
                    <a:srgbClr val="000000">
                      <a:alpha val="43137"/>
                    </a:srgbClr>
                  </a:outerShdw>
                </a:effectLst>
              </a:rPr>
              <a:t>领导=f（领导者，被领导者，情境）</a:t>
            </a:r>
            <a:endParaRPr lang="zh-CN" altLang="en-US" sz="2000" dirty="0"/>
          </a:p>
          <a:p>
            <a:pPr fontAlgn="auto">
              <a:lnSpc>
                <a:spcPct val="150000"/>
              </a:lnSpc>
              <a:defRPr/>
            </a:pPr>
            <a:r>
              <a:rPr lang="zh-CN" altLang="en-US" sz="2000" dirty="0"/>
              <a:t>领导者是这一行为的</a:t>
            </a:r>
            <a:r>
              <a:rPr lang="zh-CN" altLang="en-US" sz="2000" dirty="0">
                <a:solidFill>
                  <a:srgbClr val="D34726"/>
                </a:solidFill>
              </a:rPr>
              <a:t>主体</a:t>
            </a:r>
            <a:r>
              <a:rPr lang="zh-CN" altLang="en-US" sz="2000" dirty="0"/>
              <a:t>，也是权威和影响力产生的主要来源；对领导者研究主要集中于领导者的个人特质和行为特征。</a:t>
            </a:r>
          </a:p>
          <a:p>
            <a:pPr marL="230505" indent="-230505" fontAlgn="auto">
              <a:lnSpc>
                <a:spcPct val="150000"/>
              </a:lnSpc>
              <a:defRPr/>
            </a:pPr>
            <a:endParaRPr lang="zh-CN" altLang="en-US" sz="2000" dirty="0"/>
          </a:p>
          <a:p>
            <a:pPr fontAlgn="auto">
              <a:lnSpc>
                <a:spcPct val="150000"/>
              </a:lnSpc>
              <a:defRPr/>
            </a:pPr>
            <a:r>
              <a:rPr lang="zh-CN" altLang="en-US" sz="2000" dirty="0"/>
              <a:t>被领导者是这一行为的</a:t>
            </a:r>
            <a:r>
              <a:rPr lang="zh-CN" altLang="en-US" sz="2000" dirty="0">
                <a:solidFill>
                  <a:srgbClr val="D34726"/>
                </a:solidFill>
              </a:rPr>
              <a:t>客体</a:t>
            </a:r>
            <a:r>
              <a:rPr lang="zh-CN" altLang="en-US" sz="2000" dirty="0"/>
              <a:t>，他们也会对领导行为的效果产生影响，因为权威真正的确立在于被领导者的接受程度，因此被领导者的特征决定了实施何种领导行为最为有效。</a:t>
            </a:r>
          </a:p>
          <a:p>
            <a:pPr marL="230505" indent="-230505" fontAlgn="auto">
              <a:lnSpc>
                <a:spcPct val="150000"/>
              </a:lnSpc>
              <a:defRPr/>
            </a:pPr>
            <a:endParaRPr lang="zh-CN" altLang="en-US" sz="2000" dirty="0"/>
          </a:p>
          <a:p>
            <a:pPr fontAlgn="auto">
              <a:lnSpc>
                <a:spcPct val="150000"/>
              </a:lnSpc>
              <a:defRPr/>
            </a:pPr>
            <a:r>
              <a:rPr lang="zh-CN" altLang="en-US" sz="2000" dirty="0"/>
              <a:t>领导行为还应随着</a:t>
            </a:r>
            <a:r>
              <a:rPr lang="zh-CN" altLang="en-US" sz="2000" dirty="0">
                <a:solidFill>
                  <a:srgbClr val="D34726"/>
                </a:solidFill>
              </a:rPr>
              <a:t>组织情境</a:t>
            </a:r>
            <a:r>
              <a:rPr lang="zh-CN" altLang="en-US" sz="2000" dirty="0"/>
              <a:t>的变化而调整：既包括任务结构、职位权力、工作特征等组织内部环境，也包括社会文化等组织外部环境。</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bwMode="auto">
          <a:xfrm>
            <a:off x="179388" y="116632"/>
            <a:ext cx="7993062" cy="83661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latin typeface="+mn-lt"/>
                <a:ea typeface="+mn-ea"/>
                <a:cs typeface="+mn-ea"/>
              </a:rPr>
              <a:t>第二节 领导与领导者</a:t>
            </a:r>
          </a:p>
        </p:txBody>
      </p:sp>
      <p:graphicFrame>
        <p:nvGraphicFramePr>
          <p:cNvPr id="9" name="图示 8">
            <a:extLst>
              <a:ext uri="{FF2B5EF4-FFF2-40B4-BE49-F238E27FC236}">
                <a16:creationId xmlns:a16="http://schemas.microsoft.com/office/drawing/2014/main" xmlns="" id="{34408A7D-E7FF-334C-9DC2-82DD25F8EEA3}"/>
              </a:ext>
            </a:extLst>
          </p:cNvPr>
          <p:cNvGraphicFramePr/>
          <p:nvPr>
            <p:extLst>
              <p:ext uri="{D42A27DB-BD31-4B8C-83A1-F6EECF244321}">
                <p14:modId xmlns:p14="http://schemas.microsoft.com/office/powerpoint/2010/main" xmlns="" val="2284929581"/>
              </p:ext>
            </p:extLst>
          </p:nvPr>
        </p:nvGraphicFramePr>
        <p:xfrm>
          <a:off x="1524000" y="76470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图片 10">
            <a:extLst>
              <a:ext uri="{FF2B5EF4-FFF2-40B4-BE49-F238E27FC236}">
                <a16:creationId xmlns:a16="http://schemas.microsoft.com/office/drawing/2014/main" xmlns="" id="{F4428C3C-2A47-D642-8D7D-0E7F1A821D7E}"/>
              </a:ext>
            </a:extLst>
          </p:cNvPr>
          <p:cNvPicPr>
            <a:picLocks noChangeAspect="1"/>
          </p:cNvPicPr>
          <p:nvPr/>
        </p:nvPicPr>
        <p:blipFill>
          <a:blip r:embed="rId7" cstate="print"/>
          <a:stretch>
            <a:fillRect/>
          </a:stretch>
        </p:blipFill>
        <p:spPr>
          <a:xfrm>
            <a:off x="755576" y="4365104"/>
            <a:ext cx="3672408" cy="2062001"/>
          </a:xfrm>
          <a:prstGeom prst="rect">
            <a:avLst/>
          </a:prstGeom>
        </p:spPr>
      </p:pic>
      <p:pic>
        <p:nvPicPr>
          <p:cNvPr id="13" name="图片 12">
            <a:extLst>
              <a:ext uri="{FF2B5EF4-FFF2-40B4-BE49-F238E27FC236}">
                <a16:creationId xmlns:a16="http://schemas.microsoft.com/office/drawing/2014/main" xmlns="" id="{DEA4BBF5-4CA5-FF4D-B09A-C0EF66940D5C}"/>
              </a:ext>
            </a:extLst>
          </p:cNvPr>
          <p:cNvPicPr>
            <a:picLocks noChangeAspect="1"/>
          </p:cNvPicPr>
          <p:nvPr/>
        </p:nvPicPr>
        <p:blipFill rotWithShape="1">
          <a:blip r:embed="rId8" cstate="print"/>
          <a:srcRect r="-1492" b="7855"/>
          <a:stretch/>
        </p:blipFill>
        <p:spPr>
          <a:xfrm>
            <a:off x="4821316" y="4407254"/>
            <a:ext cx="3977333" cy="19777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bwMode="auto">
          <a:xfrm>
            <a:off x="27344" y="188640"/>
            <a:ext cx="6056313" cy="52863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800" dirty="0">
                <a:latin typeface="+mn-lt"/>
                <a:ea typeface="+mn-ea"/>
                <a:cs typeface="+mn-ea"/>
              </a:rPr>
              <a:t>1. </a:t>
            </a:r>
            <a:r>
              <a:rPr lang="zh-CN" altLang="en-US" sz="2800" dirty="0">
                <a:latin typeface="+mn-lt"/>
                <a:ea typeface="+mn-ea"/>
                <a:cs typeface="+mn-ea"/>
              </a:rPr>
              <a:t>领导者特质理论</a:t>
            </a:r>
          </a:p>
        </p:txBody>
      </p:sp>
      <p:grpSp>
        <p:nvGrpSpPr>
          <p:cNvPr id="25" name="组合 24">
            <a:extLst>
              <a:ext uri="{FF2B5EF4-FFF2-40B4-BE49-F238E27FC236}">
                <a16:creationId xmlns:a16="http://schemas.microsoft.com/office/drawing/2014/main" xmlns="" id="{DD72D64A-CA4A-D149-85F5-A87848039E5B}"/>
              </a:ext>
            </a:extLst>
          </p:cNvPr>
          <p:cNvGrpSpPr/>
          <p:nvPr/>
        </p:nvGrpSpPr>
        <p:grpSpPr>
          <a:xfrm>
            <a:off x="323528" y="1484784"/>
            <a:ext cx="4896543" cy="4464496"/>
            <a:chOff x="1397000" y="2092504"/>
            <a:chExt cx="5821363" cy="4203521"/>
          </a:xfrm>
        </p:grpSpPr>
        <p:sp>
          <p:nvSpPr>
            <p:cNvPr id="8" name="Line 18">
              <a:extLst>
                <a:ext uri="{FF2B5EF4-FFF2-40B4-BE49-F238E27FC236}">
                  <a16:creationId xmlns:a16="http://schemas.microsoft.com/office/drawing/2014/main" xmlns="" id="{DB24832A-44C0-BA4A-B622-5F85F9D5830E}"/>
                </a:ext>
              </a:extLst>
            </p:cNvPr>
            <p:cNvSpPr>
              <a:spLocks noChangeShapeType="1"/>
            </p:cNvSpPr>
            <p:nvPr>
              <p:custDataLst>
                <p:tags r:id="rId1"/>
              </p:custDataLst>
            </p:nvPr>
          </p:nvSpPr>
          <p:spPr bwMode="gray">
            <a:xfrm flipH="1">
              <a:off x="1498600" y="2343150"/>
              <a:ext cx="12700" cy="3376613"/>
            </a:xfrm>
            <a:prstGeom prst="line">
              <a:avLst/>
            </a:prstGeom>
            <a:noFill/>
            <a:ln w="25400">
              <a:solidFill>
                <a:srgbClr val="D3472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a:lstStyle/>
            <a:p>
              <a:endParaRPr lang="zh-CN" altLang="en-US"/>
            </a:p>
          </p:txBody>
        </p:sp>
        <p:grpSp>
          <p:nvGrpSpPr>
            <p:cNvPr id="5" name="组合 4">
              <a:extLst>
                <a:ext uri="{FF2B5EF4-FFF2-40B4-BE49-F238E27FC236}">
                  <a16:creationId xmlns:a16="http://schemas.microsoft.com/office/drawing/2014/main" xmlns="" id="{B044035A-A901-8143-90C2-00C1C714BEA7}"/>
                </a:ext>
              </a:extLst>
            </p:cNvPr>
            <p:cNvGrpSpPr/>
            <p:nvPr/>
          </p:nvGrpSpPr>
          <p:grpSpPr>
            <a:xfrm>
              <a:off x="1397000" y="2092504"/>
              <a:ext cx="5821363" cy="4203521"/>
              <a:chOff x="1397000" y="2092504"/>
              <a:chExt cx="5821363" cy="4203521"/>
            </a:xfrm>
          </p:grpSpPr>
          <p:grpSp>
            <p:nvGrpSpPr>
              <p:cNvPr id="9" name="组合 7">
                <a:extLst>
                  <a:ext uri="{FF2B5EF4-FFF2-40B4-BE49-F238E27FC236}">
                    <a16:creationId xmlns:a16="http://schemas.microsoft.com/office/drawing/2014/main" xmlns="" id="{D5CBF62B-51EF-7A4A-A239-629478E4360D}"/>
                  </a:ext>
                </a:extLst>
              </p:cNvPr>
              <p:cNvGrpSpPr>
                <a:grpSpLocks/>
              </p:cNvGrpSpPr>
              <p:nvPr>
                <p:custDataLst>
                  <p:tags r:id="rId2"/>
                </p:custDataLst>
              </p:nvPr>
            </p:nvGrpSpPr>
            <p:grpSpPr bwMode="auto">
              <a:xfrm>
                <a:off x="1397000" y="2092504"/>
                <a:ext cx="5821363" cy="822325"/>
                <a:chOff x="2756594" y="1299455"/>
                <a:chExt cx="5821348" cy="821441"/>
              </a:xfrm>
            </p:grpSpPr>
            <p:sp>
              <p:nvSpPr>
                <p:cNvPr id="10" name="Rectangle 19">
                  <a:extLst>
                    <a:ext uri="{FF2B5EF4-FFF2-40B4-BE49-F238E27FC236}">
                      <a16:creationId xmlns:a16="http://schemas.microsoft.com/office/drawing/2014/main" xmlns="" id="{B1AC3B84-B896-6B4F-8A7D-09C588C172DA}"/>
                    </a:ext>
                  </a:extLst>
                </p:cNvPr>
                <p:cNvSpPr>
                  <a:spLocks noChangeArrowheads="1"/>
                </p:cNvSpPr>
                <p:nvPr>
                  <p:custDataLst>
                    <p:tags r:id="rId15"/>
                  </p:custDataLst>
                </p:nvPr>
              </p:nvSpPr>
              <p:spPr bwMode="auto">
                <a:xfrm>
                  <a:off x="3182043" y="1299455"/>
                  <a:ext cx="3125780" cy="348875"/>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nchor="ctr">
                  <a:normAutofit/>
                </a:bodyPr>
                <a:lstStyle/>
                <a:p>
                  <a:pPr>
                    <a:buClr>
                      <a:srgbClr val="FF0066"/>
                    </a:buClr>
                    <a:buSzPct val="75000"/>
                    <a:defRPr/>
                  </a:pPr>
                  <a:r>
                    <a:rPr lang="en-US" altLang="zh-CN" sz="2000" dirty="0">
                      <a:solidFill>
                        <a:srgbClr val="D34726"/>
                      </a:solidFill>
                      <a:latin typeface="Calibri Light" panose="020F0302020204030204" charset="0"/>
                      <a:ea typeface="+mn-ea"/>
                      <a:cs typeface="+mn-ea"/>
                      <a:sym typeface="Arial" panose="020B0604020202020204" pitchFamily="34" charset="0"/>
                    </a:rPr>
                    <a:t>托马斯·卡莱尔</a:t>
                  </a:r>
                  <a:r>
                    <a:rPr lang="zh-CN" altLang="en-US" sz="2000" dirty="0">
                      <a:solidFill>
                        <a:srgbClr val="D34726"/>
                      </a:solidFill>
                      <a:latin typeface="Calibri Light" panose="020F0302020204030204" charset="0"/>
                      <a:ea typeface="宋体" panose="02010600030101010101" pitchFamily="2" charset="-122"/>
                      <a:cs typeface="+mn-ea"/>
                      <a:sym typeface="Arial" panose="020B0604020202020204" pitchFamily="34" charset="0"/>
                    </a:rPr>
                    <a:t>（起源）</a:t>
                  </a:r>
                </a:p>
              </p:txBody>
            </p:sp>
            <p:sp>
              <p:nvSpPr>
                <p:cNvPr id="11" name="Text Box 22">
                  <a:extLst>
                    <a:ext uri="{FF2B5EF4-FFF2-40B4-BE49-F238E27FC236}">
                      <a16:creationId xmlns:a16="http://schemas.microsoft.com/office/drawing/2014/main" xmlns="" id="{F93EFD12-15EC-4F4B-A4BB-0F57DA04971B}"/>
                    </a:ext>
                  </a:extLst>
                </p:cNvPr>
                <p:cNvSpPr txBox="1">
                  <a:spLocks noChangeArrowheads="1"/>
                </p:cNvSpPr>
                <p:nvPr>
                  <p:custDataLst>
                    <p:tags r:id="rId16"/>
                  </p:custDataLst>
                </p:nvPr>
              </p:nvSpPr>
              <p:spPr bwMode="gray">
                <a:xfrm>
                  <a:off x="3175715" y="1647972"/>
                  <a:ext cx="5402227" cy="472924"/>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scene3d>
                    <a:camera prst="orthographicFront"/>
                    <a:lightRig rig="threePt" dir="t"/>
                  </a:scene3d>
                </a:bodyPr>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pPr>
                    <a:defRPr/>
                  </a:pPr>
                  <a:r>
                    <a:rPr lang="da-DK" altLang="zh-CN"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“伟大人物”假设</a:t>
                  </a:r>
                  <a:r>
                    <a:rPr lang="zh-CN" altLang="da-DK"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；历史是由非凡领导的力量形成的，成功的领导基于领导者个人特质。</a:t>
                  </a:r>
                </a:p>
              </p:txBody>
            </p:sp>
            <p:sp>
              <p:nvSpPr>
                <p:cNvPr id="12" name="Oval 55">
                  <a:extLst>
                    <a:ext uri="{FF2B5EF4-FFF2-40B4-BE49-F238E27FC236}">
                      <a16:creationId xmlns:a16="http://schemas.microsoft.com/office/drawing/2014/main" xmlns="" id="{2AC9BDA4-943F-5F4E-BEC1-9BCBD5544DBF}"/>
                    </a:ext>
                  </a:extLst>
                </p:cNvPr>
                <p:cNvSpPr>
                  <a:spLocks noChangeArrowheads="1"/>
                </p:cNvSpPr>
                <p:nvPr>
                  <p:custDataLst>
                    <p:tags r:id="rId17"/>
                  </p:custDataLst>
                </p:nvPr>
              </p:nvSpPr>
              <p:spPr bwMode="gray">
                <a:xfrm>
                  <a:off x="2756594" y="1329586"/>
                  <a:ext cx="212724" cy="214082"/>
                </a:xfrm>
                <a:prstGeom prst="ellipse">
                  <a:avLst/>
                </a:prstGeom>
                <a:gradFill rotWithShape="1">
                  <a:gsLst>
                    <a:gs pos="0">
                      <a:srgbClr val="FE4444"/>
                    </a:gs>
                    <a:gs pos="100000">
                      <a:srgbClr val="832B2B"/>
                    </a:gs>
                  </a:gsLst>
                  <a:lin ang="2700000" scaled="0"/>
                </a:gradFill>
                <a:ln w="12700">
                  <a:solidFill>
                    <a:sysClr val="window" lastClr="FFFFFF"/>
                  </a:solidFill>
                  <a:round/>
                </a:ln>
                <a:effectLst>
                  <a:outerShdw blurRad="25400" dist="25400" dir="2700000" algn="tl" rotWithShape="0">
                    <a:prstClr val="black">
                      <a:alpha val="35000"/>
                    </a:prstClr>
                  </a:outerShdw>
                </a:effectLst>
              </p:spPr>
              <p:txBody>
                <a:bodyPr wrap="none" anchor="ctr"/>
                <a:lstStyle/>
                <a:p>
                  <a:pPr>
                    <a:defRPr/>
                  </a:pPr>
                  <a:endParaRPr lang="zh-CN" altLang="en-US" sz="600">
                    <a:sym typeface="Arial" panose="020B0604020202020204" pitchFamily="34" charset="0"/>
                  </a:endParaRPr>
                </a:p>
              </p:txBody>
            </p:sp>
          </p:grpSp>
          <p:grpSp>
            <p:nvGrpSpPr>
              <p:cNvPr id="13" name="组合 8">
                <a:extLst>
                  <a:ext uri="{FF2B5EF4-FFF2-40B4-BE49-F238E27FC236}">
                    <a16:creationId xmlns:a16="http://schemas.microsoft.com/office/drawing/2014/main" xmlns="" id="{FB02FA0C-B1E8-6845-909D-49CDFB5A0C00}"/>
                  </a:ext>
                </a:extLst>
              </p:cNvPr>
              <p:cNvGrpSpPr>
                <a:grpSpLocks/>
              </p:cNvGrpSpPr>
              <p:nvPr>
                <p:custDataLst>
                  <p:tags r:id="rId3"/>
                </p:custDataLst>
              </p:nvPr>
            </p:nvGrpSpPr>
            <p:grpSpPr bwMode="auto">
              <a:xfrm>
                <a:off x="1397000" y="3290888"/>
                <a:ext cx="5821363" cy="822325"/>
                <a:chOff x="2756594" y="2521830"/>
                <a:chExt cx="5821348" cy="821441"/>
              </a:xfrm>
            </p:grpSpPr>
            <p:sp>
              <p:nvSpPr>
                <p:cNvPr id="14" name="Rectangle 19">
                  <a:extLst>
                    <a:ext uri="{FF2B5EF4-FFF2-40B4-BE49-F238E27FC236}">
                      <a16:creationId xmlns:a16="http://schemas.microsoft.com/office/drawing/2014/main" xmlns="" id="{82BDBFFF-064C-164C-8369-263574670F92}"/>
                    </a:ext>
                  </a:extLst>
                </p:cNvPr>
                <p:cNvSpPr>
                  <a:spLocks noChangeArrowheads="1"/>
                </p:cNvSpPr>
                <p:nvPr>
                  <p:custDataLst>
                    <p:tags r:id="rId12"/>
                  </p:custDataLst>
                </p:nvPr>
              </p:nvSpPr>
              <p:spPr bwMode="auto">
                <a:xfrm>
                  <a:off x="3182043" y="2521830"/>
                  <a:ext cx="3125780" cy="348875"/>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nchor="ctr">
                  <a:normAutofit/>
                </a:bodyPr>
                <a:lstStyle/>
                <a:p>
                  <a:pPr>
                    <a:buClr>
                      <a:srgbClr val="FF0066"/>
                    </a:buClr>
                    <a:buSzPct val="75000"/>
                    <a:defRPr/>
                  </a:pPr>
                  <a:r>
                    <a:rPr lang="en-US" altLang="zh-CN" sz="2000" dirty="0">
                      <a:solidFill>
                        <a:srgbClr val="D34726"/>
                      </a:solidFill>
                      <a:latin typeface="Calibri Light" panose="020F0302020204030204" charset="0"/>
                      <a:ea typeface="+mn-ea"/>
                      <a:cs typeface="+mn-ea"/>
                      <a:sym typeface="Arial" panose="020B0604020202020204" pitchFamily="34" charset="0"/>
                    </a:rPr>
                    <a:t>拉尔夫·斯托格迪尔</a:t>
                  </a:r>
                </a:p>
              </p:txBody>
            </p:sp>
            <p:sp>
              <p:nvSpPr>
                <p:cNvPr id="15" name="Text Box 22">
                  <a:extLst>
                    <a:ext uri="{FF2B5EF4-FFF2-40B4-BE49-F238E27FC236}">
                      <a16:creationId xmlns:a16="http://schemas.microsoft.com/office/drawing/2014/main" xmlns="" id="{81D98B89-4F05-4D48-825F-B24DDEDE83B7}"/>
                    </a:ext>
                  </a:extLst>
                </p:cNvPr>
                <p:cNvSpPr txBox="1">
                  <a:spLocks noChangeArrowheads="1"/>
                </p:cNvSpPr>
                <p:nvPr>
                  <p:custDataLst>
                    <p:tags r:id="rId13"/>
                  </p:custDataLst>
                </p:nvPr>
              </p:nvSpPr>
              <p:spPr bwMode="gray">
                <a:xfrm>
                  <a:off x="3175715" y="2870347"/>
                  <a:ext cx="5402227" cy="472924"/>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scene3d>
                    <a:camera prst="orthographicFront"/>
                    <a:lightRig rig="threePt" dir="t"/>
                  </a:scene3d>
                </a:bodyPr>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pPr>
                    <a:defRPr/>
                  </a:pPr>
                  <a:r>
                    <a:rPr lang="da-DK" altLang="zh-CN"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可靠性、社交性、主动性、坚持、自信、警觉、合作性、适应性</a:t>
                  </a:r>
                  <a:r>
                    <a:rPr lang="zh-CN" altLang="da-DK"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a:t>
                  </a:r>
                </a:p>
              </p:txBody>
            </p:sp>
            <p:sp>
              <p:nvSpPr>
                <p:cNvPr id="16" name="Oval 55">
                  <a:extLst>
                    <a:ext uri="{FF2B5EF4-FFF2-40B4-BE49-F238E27FC236}">
                      <a16:creationId xmlns:a16="http://schemas.microsoft.com/office/drawing/2014/main" xmlns="" id="{092D5801-DE20-4448-8F67-3AE5055B6706}"/>
                    </a:ext>
                  </a:extLst>
                </p:cNvPr>
                <p:cNvSpPr>
                  <a:spLocks noChangeArrowheads="1"/>
                </p:cNvSpPr>
                <p:nvPr>
                  <p:custDataLst>
                    <p:tags r:id="rId14"/>
                  </p:custDataLst>
                </p:nvPr>
              </p:nvSpPr>
              <p:spPr bwMode="gray">
                <a:xfrm>
                  <a:off x="2756594" y="2551960"/>
                  <a:ext cx="212724" cy="214083"/>
                </a:xfrm>
                <a:prstGeom prst="ellipse">
                  <a:avLst/>
                </a:prstGeom>
                <a:gradFill rotWithShape="1">
                  <a:gsLst>
                    <a:gs pos="0">
                      <a:srgbClr val="FE4444"/>
                    </a:gs>
                    <a:gs pos="100000">
                      <a:srgbClr val="832B2B"/>
                    </a:gs>
                  </a:gsLst>
                  <a:lin ang="2700000" scaled="0"/>
                </a:gradFill>
                <a:ln w="12700">
                  <a:solidFill>
                    <a:sysClr val="window" lastClr="FFFFFF"/>
                  </a:solidFill>
                  <a:round/>
                </a:ln>
                <a:effectLst>
                  <a:outerShdw blurRad="25400" dist="25400" dir="2700000" algn="tl" rotWithShape="0">
                    <a:prstClr val="black">
                      <a:alpha val="35000"/>
                    </a:prstClr>
                  </a:outerShdw>
                </a:effectLst>
              </p:spPr>
              <p:txBody>
                <a:bodyPr wrap="none" anchor="ctr"/>
                <a:lstStyle/>
                <a:p>
                  <a:pPr>
                    <a:defRPr/>
                  </a:pPr>
                  <a:endParaRPr lang="zh-CN" altLang="en-US" sz="600">
                    <a:sym typeface="Arial" panose="020B0604020202020204" pitchFamily="34" charset="0"/>
                  </a:endParaRPr>
                </a:p>
              </p:txBody>
            </p:sp>
          </p:grpSp>
          <p:grpSp>
            <p:nvGrpSpPr>
              <p:cNvPr id="17" name="组合 10">
                <a:extLst>
                  <a:ext uri="{FF2B5EF4-FFF2-40B4-BE49-F238E27FC236}">
                    <a16:creationId xmlns:a16="http://schemas.microsoft.com/office/drawing/2014/main" xmlns="" id="{467213F7-5F78-C14B-B7E7-B223D7F4B264}"/>
                  </a:ext>
                </a:extLst>
              </p:cNvPr>
              <p:cNvGrpSpPr>
                <a:grpSpLocks/>
              </p:cNvGrpSpPr>
              <p:nvPr>
                <p:custDataLst>
                  <p:tags r:id="rId4"/>
                </p:custDataLst>
              </p:nvPr>
            </p:nvGrpSpPr>
            <p:grpSpPr bwMode="auto">
              <a:xfrm>
                <a:off x="1397000" y="4341813"/>
                <a:ext cx="5821363" cy="822325"/>
                <a:chOff x="2756594" y="3744205"/>
                <a:chExt cx="5821348" cy="821441"/>
              </a:xfrm>
            </p:grpSpPr>
            <p:sp>
              <p:nvSpPr>
                <p:cNvPr id="18" name="Rectangle 19">
                  <a:extLst>
                    <a:ext uri="{FF2B5EF4-FFF2-40B4-BE49-F238E27FC236}">
                      <a16:creationId xmlns:a16="http://schemas.microsoft.com/office/drawing/2014/main" xmlns="" id="{A60C9328-9668-144B-AE58-4E6527644A65}"/>
                    </a:ext>
                  </a:extLst>
                </p:cNvPr>
                <p:cNvSpPr>
                  <a:spLocks noChangeArrowheads="1"/>
                </p:cNvSpPr>
                <p:nvPr>
                  <p:custDataLst>
                    <p:tags r:id="rId9"/>
                  </p:custDataLst>
                </p:nvPr>
              </p:nvSpPr>
              <p:spPr bwMode="auto">
                <a:xfrm>
                  <a:off x="3182043" y="3744205"/>
                  <a:ext cx="3125780" cy="348875"/>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nchor="ctr">
                  <a:normAutofit/>
                </a:bodyPr>
                <a:lstStyle/>
                <a:p>
                  <a:pPr>
                    <a:buClr>
                      <a:srgbClr val="FF0066"/>
                    </a:buClr>
                    <a:buSzPct val="75000"/>
                    <a:defRPr/>
                  </a:pPr>
                  <a:r>
                    <a:rPr lang="en-US" altLang="zh-CN" sz="2000" dirty="0">
                      <a:solidFill>
                        <a:srgbClr val="D34726"/>
                      </a:solidFill>
                      <a:latin typeface="Calibri Light" panose="020F0302020204030204" charset="0"/>
                      <a:ea typeface="+mn-ea"/>
                      <a:cs typeface="+mn-ea"/>
                      <a:sym typeface="Arial" panose="020B0604020202020204" pitchFamily="34" charset="0"/>
                    </a:rPr>
                    <a:t>查德·曼恩</a:t>
                  </a:r>
                </a:p>
              </p:txBody>
            </p:sp>
            <p:sp>
              <p:nvSpPr>
                <p:cNvPr id="19" name="Text Box 22">
                  <a:extLst>
                    <a:ext uri="{FF2B5EF4-FFF2-40B4-BE49-F238E27FC236}">
                      <a16:creationId xmlns:a16="http://schemas.microsoft.com/office/drawing/2014/main" xmlns="" id="{107AADB2-886B-C44E-B152-D2E230ADDD76}"/>
                    </a:ext>
                  </a:extLst>
                </p:cNvPr>
                <p:cNvSpPr txBox="1">
                  <a:spLocks noChangeArrowheads="1"/>
                </p:cNvSpPr>
                <p:nvPr>
                  <p:custDataLst>
                    <p:tags r:id="rId10"/>
                  </p:custDataLst>
                </p:nvPr>
              </p:nvSpPr>
              <p:spPr bwMode="gray">
                <a:xfrm>
                  <a:off x="3175715" y="4092722"/>
                  <a:ext cx="5402227" cy="472924"/>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scene3d>
                    <a:camera prst="orthographicFront"/>
                    <a:lightRig rig="threePt" dir="t"/>
                  </a:scene3d>
                </a:bodyPr>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pPr>
                    <a:defRPr/>
                  </a:pPr>
                  <a:r>
                    <a:rPr lang="da-DK" altLang="zh-CN"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调整能力、外向性、支配性、阳刚性、保守主义</a:t>
                  </a:r>
                  <a:r>
                    <a:rPr lang="zh-CN" altLang="da-DK"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a:t>
                  </a:r>
                </a:p>
              </p:txBody>
            </p:sp>
            <p:sp>
              <p:nvSpPr>
                <p:cNvPr id="20" name="Oval 55">
                  <a:extLst>
                    <a:ext uri="{FF2B5EF4-FFF2-40B4-BE49-F238E27FC236}">
                      <a16:creationId xmlns:a16="http://schemas.microsoft.com/office/drawing/2014/main" xmlns="" id="{239E12C7-8092-1C4F-8544-F2E62CA377C0}"/>
                    </a:ext>
                  </a:extLst>
                </p:cNvPr>
                <p:cNvSpPr>
                  <a:spLocks noChangeArrowheads="1"/>
                </p:cNvSpPr>
                <p:nvPr>
                  <p:custDataLst>
                    <p:tags r:id="rId11"/>
                  </p:custDataLst>
                </p:nvPr>
              </p:nvSpPr>
              <p:spPr bwMode="gray">
                <a:xfrm>
                  <a:off x="2756594" y="3774335"/>
                  <a:ext cx="212724" cy="214083"/>
                </a:xfrm>
                <a:prstGeom prst="ellipse">
                  <a:avLst/>
                </a:prstGeom>
                <a:gradFill rotWithShape="1">
                  <a:gsLst>
                    <a:gs pos="0">
                      <a:srgbClr val="FE4444"/>
                    </a:gs>
                    <a:gs pos="100000">
                      <a:srgbClr val="832B2B"/>
                    </a:gs>
                  </a:gsLst>
                  <a:lin ang="2700000" scaled="0"/>
                </a:gradFill>
                <a:ln w="12700">
                  <a:solidFill>
                    <a:sysClr val="window" lastClr="FFFFFF"/>
                  </a:solidFill>
                  <a:round/>
                </a:ln>
                <a:effectLst>
                  <a:outerShdw blurRad="25400" dist="25400" dir="2700000" algn="tl" rotWithShape="0">
                    <a:prstClr val="black">
                      <a:alpha val="35000"/>
                    </a:prstClr>
                  </a:outerShdw>
                </a:effectLst>
              </p:spPr>
              <p:txBody>
                <a:bodyPr wrap="none" anchor="ctr"/>
                <a:lstStyle/>
                <a:p>
                  <a:pPr>
                    <a:defRPr/>
                  </a:pPr>
                  <a:endParaRPr lang="zh-CN" altLang="en-US" sz="600">
                    <a:sym typeface="Arial" panose="020B0604020202020204" pitchFamily="34" charset="0"/>
                  </a:endParaRPr>
                </a:p>
              </p:txBody>
            </p:sp>
          </p:grpSp>
          <p:grpSp>
            <p:nvGrpSpPr>
              <p:cNvPr id="21" name="组合 11">
                <a:extLst>
                  <a:ext uri="{FF2B5EF4-FFF2-40B4-BE49-F238E27FC236}">
                    <a16:creationId xmlns:a16="http://schemas.microsoft.com/office/drawing/2014/main" xmlns="" id="{1E8770CE-14A2-9542-9FE9-2EB2A97E9930}"/>
                  </a:ext>
                </a:extLst>
              </p:cNvPr>
              <p:cNvGrpSpPr>
                <a:grpSpLocks/>
              </p:cNvGrpSpPr>
              <p:nvPr>
                <p:custDataLst>
                  <p:tags r:id="rId5"/>
                </p:custDataLst>
              </p:nvPr>
            </p:nvGrpSpPr>
            <p:grpSpPr bwMode="auto">
              <a:xfrm>
                <a:off x="1397000" y="5475288"/>
                <a:ext cx="5821363" cy="820737"/>
                <a:chOff x="2756594" y="4966580"/>
                <a:chExt cx="5821348" cy="821441"/>
              </a:xfrm>
            </p:grpSpPr>
            <p:sp>
              <p:nvSpPr>
                <p:cNvPr id="22" name="Rectangle 19">
                  <a:extLst>
                    <a:ext uri="{FF2B5EF4-FFF2-40B4-BE49-F238E27FC236}">
                      <a16:creationId xmlns:a16="http://schemas.microsoft.com/office/drawing/2014/main" xmlns="" id="{6AD4BB79-011E-154E-8CC7-38BE667BBBA5}"/>
                    </a:ext>
                  </a:extLst>
                </p:cNvPr>
                <p:cNvSpPr>
                  <a:spLocks noChangeArrowheads="1"/>
                </p:cNvSpPr>
                <p:nvPr>
                  <p:custDataLst>
                    <p:tags r:id="rId6"/>
                  </p:custDataLst>
                </p:nvPr>
              </p:nvSpPr>
              <p:spPr bwMode="auto">
                <a:xfrm>
                  <a:off x="3182043" y="4966580"/>
                  <a:ext cx="3125780" cy="347960"/>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nchor="ctr">
                  <a:normAutofit/>
                </a:bodyPr>
                <a:lstStyle/>
                <a:p>
                  <a:pPr>
                    <a:buClr>
                      <a:srgbClr val="FF0066"/>
                    </a:buClr>
                    <a:buSzPct val="75000"/>
                    <a:defRPr/>
                  </a:pPr>
                  <a:r>
                    <a:rPr lang="en-US" altLang="zh-CN" sz="2000" dirty="0">
                      <a:solidFill>
                        <a:srgbClr val="D34726"/>
                      </a:solidFill>
                      <a:latin typeface="Calibri Light" panose="020F0302020204030204" charset="0"/>
                      <a:ea typeface="+mn-ea"/>
                      <a:cs typeface="+mn-ea"/>
                      <a:sym typeface="Arial" panose="020B0604020202020204" pitchFamily="34" charset="0"/>
                    </a:rPr>
                    <a:t>马克·赫根</a:t>
                  </a:r>
                </a:p>
              </p:txBody>
            </p:sp>
            <p:sp>
              <p:nvSpPr>
                <p:cNvPr id="23" name="Text Box 22">
                  <a:extLst>
                    <a:ext uri="{FF2B5EF4-FFF2-40B4-BE49-F238E27FC236}">
                      <a16:creationId xmlns:a16="http://schemas.microsoft.com/office/drawing/2014/main" xmlns="" id="{AE7AEFF8-87C9-1547-B566-1598F5A982DF}"/>
                    </a:ext>
                  </a:extLst>
                </p:cNvPr>
                <p:cNvSpPr txBox="1">
                  <a:spLocks noChangeArrowheads="1"/>
                </p:cNvSpPr>
                <p:nvPr>
                  <p:custDataLst>
                    <p:tags r:id="rId7"/>
                  </p:custDataLst>
                </p:nvPr>
              </p:nvSpPr>
              <p:spPr bwMode="gray">
                <a:xfrm>
                  <a:off x="3175715" y="5315097"/>
                  <a:ext cx="5402227" cy="472924"/>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ysClr val="windowText" lastClr="000000"/>
                      </a:solidFill>
                      <a:miter lim="800000"/>
                      <a:headEnd/>
                      <a:tailEnd/>
                    </a14:hiddenLine>
                  </a:ext>
                  <a:ext uri="{AF507438-7753-43E0-B8FC-AC1667EBCBE1}">
                    <a14:hiddenEffects xmlns:a14="http://schemas.microsoft.com/office/drawing/2010/main" xmlns="">
                      <a:effectLst>
                        <a:outerShdw dist="35921" dir="2700000" algn="ctr" rotWithShape="0">
                          <a:srgbClr val="DBEFF9"/>
                        </a:outerShdw>
                      </a:effectLst>
                    </a14:hiddenEffects>
                  </a:ext>
                </a:extLst>
              </p:spPr>
              <p:txBody>
                <a:bodyPr lIns="0" tIns="0" rIns="0" bIns="0">
                  <a:scene3d>
                    <a:camera prst="orthographicFront"/>
                    <a:lightRig rig="threePt" dir="t"/>
                  </a:scene3d>
                </a:bodyPr>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pPr>
                    <a:defRPr/>
                  </a:pPr>
                  <a:r>
                    <a:rPr lang="da-DK" altLang="zh-CN" i="0" dirty="0">
                      <a:solidFill>
                        <a:schemeClr val="tx1"/>
                      </a:solidFill>
                      <a:effectLst>
                        <a:outerShdw blurRad="38100" dist="19050" dir="2700000" algn="tl" rotWithShape="0">
                          <a:schemeClr val="dk1">
                            <a:alpha val="40000"/>
                          </a:schemeClr>
                        </a:outerShdw>
                      </a:effectLst>
                      <a:latin typeface="Calibri" panose="020F0502020204030204" charset="0"/>
                      <a:sym typeface="Arial" panose="020B0604020202020204" pitchFamily="34" charset="0"/>
                    </a:rPr>
                    <a:t>精力充沛、随和、责任感和情绪稳定性。</a:t>
                  </a:r>
                </a:p>
              </p:txBody>
            </p:sp>
            <p:sp>
              <p:nvSpPr>
                <p:cNvPr id="24" name="Oval 55">
                  <a:extLst>
                    <a:ext uri="{FF2B5EF4-FFF2-40B4-BE49-F238E27FC236}">
                      <a16:creationId xmlns:a16="http://schemas.microsoft.com/office/drawing/2014/main" xmlns="" id="{1A0ADB71-7B0B-DD48-AADC-2C6B9F624A47}"/>
                    </a:ext>
                  </a:extLst>
                </p:cNvPr>
                <p:cNvSpPr>
                  <a:spLocks noChangeArrowheads="1"/>
                </p:cNvSpPr>
                <p:nvPr>
                  <p:custDataLst>
                    <p:tags r:id="rId8"/>
                  </p:custDataLst>
                </p:nvPr>
              </p:nvSpPr>
              <p:spPr bwMode="gray">
                <a:xfrm>
                  <a:off x="2756594" y="4996768"/>
                  <a:ext cx="212724" cy="214497"/>
                </a:xfrm>
                <a:prstGeom prst="ellipse">
                  <a:avLst/>
                </a:prstGeom>
                <a:gradFill rotWithShape="1">
                  <a:gsLst>
                    <a:gs pos="0">
                      <a:srgbClr val="FE4444"/>
                    </a:gs>
                    <a:gs pos="100000">
                      <a:srgbClr val="832B2B"/>
                    </a:gs>
                  </a:gsLst>
                  <a:lin ang="2700000" scaled="0"/>
                </a:gradFill>
                <a:ln w="12700">
                  <a:solidFill>
                    <a:sysClr val="window" lastClr="FFFFFF"/>
                  </a:solidFill>
                  <a:round/>
                </a:ln>
                <a:effectLst>
                  <a:outerShdw blurRad="25400" dist="25400" dir="2700000" algn="tl" rotWithShape="0">
                    <a:prstClr val="black">
                      <a:alpha val="35000"/>
                    </a:prstClr>
                  </a:outerShdw>
                </a:effectLst>
              </p:spPr>
              <p:txBody>
                <a:bodyPr wrap="none" anchor="ctr"/>
                <a:lstStyle/>
                <a:p>
                  <a:pPr>
                    <a:defRPr/>
                  </a:pPr>
                  <a:endParaRPr lang="zh-CN" altLang="en-US" sz="600">
                    <a:sym typeface="Arial" panose="020B0604020202020204" pitchFamily="34" charset="0"/>
                  </a:endParaRPr>
                </a:p>
              </p:txBody>
            </p:sp>
          </p:grpSp>
        </p:grpSp>
      </p:grpSp>
      <p:pic>
        <p:nvPicPr>
          <p:cNvPr id="30" name="图片 1" descr="白板43">
            <a:extLst>
              <a:ext uri="{FF2B5EF4-FFF2-40B4-BE49-F238E27FC236}">
                <a16:creationId xmlns:a16="http://schemas.microsoft.com/office/drawing/2014/main" xmlns="" id="{D255FED9-3732-B34A-B995-369A66F61806}"/>
              </a:ext>
            </a:extLst>
          </p:cNvPr>
          <p:cNvPicPr>
            <a:picLocks noGrp="1" noChangeAspect="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5247674" y="2577597"/>
            <a:ext cx="3730965" cy="259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 name="文本框 13">
            <a:extLst>
              <a:ext uri="{FF2B5EF4-FFF2-40B4-BE49-F238E27FC236}">
                <a16:creationId xmlns:a16="http://schemas.microsoft.com/office/drawing/2014/main" xmlns="" id="{0AB6AAE9-01B0-9849-88C0-2A614B63E6B9}"/>
              </a:ext>
            </a:extLst>
          </p:cNvPr>
          <p:cNvSpPr txBox="1">
            <a:spLocks noChangeArrowheads="1"/>
          </p:cNvSpPr>
          <p:nvPr/>
        </p:nvSpPr>
        <p:spPr bwMode="auto">
          <a:xfrm>
            <a:off x="5476468" y="3220933"/>
            <a:ext cx="2505141" cy="152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indent="254000">
              <a:defRPr>
                <a:solidFill>
                  <a:schemeClr val="tx1"/>
                </a:solidFill>
                <a:latin typeface="Arial" charset="0"/>
                <a:ea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pPr>
            <a:r>
              <a:rPr lang="zh-CN" altLang="en-US" sz="1600" dirty="0">
                <a:latin typeface="微软雅黑" charset="0"/>
                <a:ea typeface="微软雅黑" charset="0"/>
                <a:cs typeface="微软雅黑" charset="0"/>
                <a:sym typeface="+mn-ea" charset="0"/>
              </a:rPr>
              <a:t>伯纳德·巴斯将领导特质分为了不同的类型，主要有生理特性、个性以及社会特性。</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i"/>
  <p:tag name="KSO_WM_UNIT_INDEX" val="1_1"/>
  <p:tag name="KSO_WM_UNIT_ID" val="320*l_i*1_1"/>
  <p:tag name="KSO_WM_UNIT_CLEAR" val="1"/>
  <p:tag name="KSO_WM_UNIT_LAYERLEVEL" val="1_1"/>
  <p:tag name="KSO_WM_BEAUTIFY_FLAG" val="#wm#"/>
  <p:tag name="KSO_WM_DIAGRAM_GROUP_CODE" val="l1-1"/>
  <p:tag name="KSO_WM_TAG_VERSION" val="1.0"/>
  <p:tag name="KSO_WM_UNIT_LINE_FORE_SCHEMECOLOR_INDEX" val="5"/>
  <p:tag name="KSO_WM_UNIT_LINE_FILL_TYPE" val="2"/>
  <p:tag name="KSO_WM_UNIT_SHADOW_SCHEMECOLOR_INDEX" val="16"/>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f"/>
  <p:tag name="KSO_WM_UNIT_INDEX" val="1_3_1"/>
  <p:tag name="KSO_WM_UNIT_ID" val="320*l_h_f*1_3_1"/>
  <p:tag name="KSO_WM_UNIT_CLEAR" val="1"/>
  <p:tag name="KSO_WM_UNIT_LAYERLEVEL" val="1_1_1"/>
  <p:tag name="KSO_WM_UNIT_VALUE" val="50"/>
  <p:tag name="KSO_WM_UNIT_HIGHLIGHT" val="0"/>
  <p:tag name="KSO_WM_UNIT_COMPATIBLE" val="0"/>
  <p:tag name="KSO_WM_BEAUTIFY_FLAG" val="#wm#"/>
  <p:tag name="KSO_WM_DIAGRAM_GROUP_CODE" val="l1-1"/>
  <p:tag name="KSO_WM_TAG_VERSION" val="1.0"/>
  <p:tag name="KSO_WM_UNIT_PRESET_TEXT" val="Lorem ipsum dolor sit amet, consectetur adipisicing elit."/>
  <p:tag name="KSO_WM_UNIT_SHADOW_SCHEMECOLOR_INDEX" val="16"/>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i"/>
  <p:tag name="KSO_WM_UNIT_INDEX" val="1_4"/>
  <p:tag name="KSO_WM_UNIT_ID" val="320*l_i*1_4"/>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a"/>
  <p:tag name="KSO_WM_UNIT_INDEX" val="1_2_1"/>
  <p:tag name="KSO_WM_UNIT_ID" val="320*l_h_a*1_2_1"/>
  <p:tag name="KSO_WM_UNIT_CLEAR" val="1"/>
  <p:tag name="KSO_WM_UNIT_LAYERLEVEL" val="1_1_1"/>
  <p:tag name="KSO_WM_UNIT_VALUE" val="13"/>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f"/>
  <p:tag name="KSO_WM_UNIT_INDEX" val="1_2_1"/>
  <p:tag name="KSO_WM_UNIT_ID" val="320*l_h_f*1_2_1"/>
  <p:tag name="KSO_WM_UNIT_CLEAR" val="1"/>
  <p:tag name="KSO_WM_UNIT_LAYERLEVEL" val="1_1_1"/>
  <p:tag name="KSO_WM_UNIT_VALUE" val="50"/>
  <p:tag name="KSO_WM_UNIT_HIGHLIGHT" val="0"/>
  <p:tag name="KSO_WM_UNIT_COMPATIBLE" val="0"/>
  <p:tag name="KSO_WM_BEAUTIFY_FLAG" val="#wm#"/>
  <p:tag name="KSO_WM_DIAGRAM_GROUP_CODE" val="l1-1"/>
  <p:tag name="KSO_WM_TAG_VERSION" val="1.0"/>
  <p:tag name="KSO_WM_UNIT_PRESET_TEXT" val="Lorem ipsum dolor sit amet, consectetur adipisicing elit."/>
  <p:tag name="KSO_WM_UNIT_SHADOW_SCHEMECOLOR_INDEX" val="16"/>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i"/>
  <p:tag name="KSO_WM_UNIT_INDEX" val="1_3"/>
  <p:tag name="KSO_WM_UNIT_ID" val="320*l_i*1_3"/>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a"/>
  <p:tag name="KSO_WM_UNIT_INDEX" val="1_1_1"/>
  <p:tag name="KSO_WM_UNIT_ID" val="320*l_h_a*1_1_1"/>
  <p:tag name="KSO_WM_UNIT_CLEAR" val="1"/>
  <p:tag name="KSO_WM_UNIT_LAYERLEVEL" val="1_1_1"/>
  <p:tag name="KSO_WM_UNIT_VALUE" val="13"/>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f"/>
  <p:tag name="KSO_WM_UNIT_INDEX" val="1_1_1"/>
  <p:tag name="KSO_WM_UNIT_ID" val="320*l_h_f*1_1_1"/>
  <p:tag name="KSO_WM_UNIT_CLEAR" val="1"/>
  <p:tag name="KSO_WM_UNIT_LAYERLEVEL" val="1_1_1"/>
  <p:tag name="KSO_WM_UNIT_VALUE" val="50"/>
  <p:tag name="KSO_WM_UNIT_HIGHLIGHT" val="0"/>
  <p:tag name="KSO_WM_UNIT_COMPATIBLE" val="0"/>
  <p:tag name="KSO_WM_BEAUTIFY_FLAG" val="#wm#"/>
  <p:tag name="KSO_WM_DIAGRAM_GROUP_CODE" val="l1-1"/>
  <p:tag name="KSO_WM_TAG_VERSION" val="1.0"/>
  <p:tag name="KSO_WM_UNIT_PRESET_TEXT" val="Lorem ipsum dolor sit amet, consectetur adipisicing elit."/>
  <p:tag name="KSO_WM_UNIT_SHADOW_SCHEMECOLOR_INDEX" val="16"/>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i"/>
  <p:tag name="KSO_WM_UNIT_INDEX" val="1_2"/>
  <p:tag name="KSO_WM_UNIT_ID" val="320*l_i*1_2"/>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h_g"/>
  <p:tag name="KSO_WM_UNIT_INDEX" val="1_1_1"/>
  <p:tag name="KSO_WM_UNIT_ID" val="diagram20161683_1*q_h_g*1_1_1"/>
  <p:tag name="KSO_WM_UNIT_LAYERLEVEL" val="1_1_1"/>
  <p:tag name="KSO_WM_UNIT_VALUE" val="9"/>
  <p:tag name="KSO_WM_UNIT_HIGHLIGHT" val="0"/>
  <p:tag name="KSO_WM_UNIT_COMPATIBLE" val="1"/>
  <p:tag name="KSO_WM_UNIT_CLEAR" val="0"/>
  <p:tag name="KSO_WM_UNIT_PRESET_TEXT_INDEX" val="3"/>
  <p:tag name="KSO_WM_UNIT_RELATE_UNITID" val="diagram20161683_1*q_h_f*1_1_1"/>
  <p:tag name="KSO_WM_UNIT_PRESET_TEXT_LEN" val="5"/>
  <p:tag name="KSO_WM_DIAGRAM_GROUP_CODE" val="q1-1"/>
  <p:tag name="KSO_WM_UNIT_FILL_FORE_SCHEMECOLOR_INDEX" val="5"/>
  <p:tag name="KSO_WM_UNIT_FILL_TYPE" val="1"/>
  <p:tag name="KSO_WM_UNIT_LINE_FORE_SCHEMECOLOR_INDEX" val="2"/>
  <p:tag name="KSO_WM_UNIT_LINE_FILL_TYPE" val="2"/>
  <p:tag name="KSO_WM_UNIT_TEXT_FILL_FORE_SCHEMECOLOR_INDEX" val="14"/>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i"/>
  <p:tag name="KSO_WM_UNIT_INDEX" val="1_1"/>
  <p:tag name="KSO_WM_UNIT_ID" val="diagram20161683_1*q_i*1_1"/>
  <p:tag name="KSO_WM_UNIT_LAYERLEVEL" val="1_1"/>
  <p:tag name="KSO_WM_DIAGRAM_GROUP_CODE" val="q1-1"/>
  <p:tag name="KSO_WM_UNIT_FILL_FORE_SCHEMECOLOR_INDEX" val="5"/>
  <p:tag name="KSO_WM_UNIT_FILL_TYPE" val="1"/>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88_4*i*1"/>
  <p:tag name="KSO_WM_TEMPLATE_CATEGORY" val="diagram"/>
  <p:tag name="KSO_WM_TEMPLATE_INDEX" val="588"/>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h_a"/>
  <p:tag name="KSO_WM_UNIT_INDEX" val="1_1_1"/>
  <p:tag name="KSO_WM_UNIT_ID" val="diagram20161683_1*q_h_a*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q1-1"/>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h_f"/>
  <p:tag name="KSO_WM_UNIT_INDEX" val="1_1_1"/>
  <p:tag name="KSO_WM_UNIT_ID" val="diagram20161683_1*q_h_f*1_1_1"/>
  <p:tag name="KSO_WM_UNIT_LAYERLEVEL" val="1_1_1"/>
  <p:tag name="KSO_WM_UNIT_VALUE" val="57"/>
  <p:tag name="KSO_WM_UNIT_HIGHLIGHT" val="0"/>
  <p:tag name="KSO_WM_UNIT_COMPATIBLE" val="0"/>
  <p:tag name="KSO_WM_UNIT_CLEAR" val="0"/>
  <p:tag name="KSO_WM_UNIT_PRESET_TEXT_INDEX" val="4"/>
  <p:tag name="KSO_WM_UNIT_PRESET_TEXT_LEN" val="74"/>
  <p:tag name="KSO_WM_DIAGRAM_GROUP_CODE" val="q1-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h_g"/>
  <p:tag name="KSO_WM_UNIT_INDEX" val="1_1_1"/>
  <p:tag name="KSO_WM_UNIT_ID" val="diagram20161683_1*q_h_g*1_1_1"/>
  <p:tag name="KSO_WM_UNIT_LAYERLEVEL" val="1_1_1"/>
  <p:tag name="KSO_WM_UNIT_VALUE" val="9"/>
  <p:tag name="KSO_WM_UNIT_HIGHLIGHT" val="0"/>
  <p:tag name="KSO_WM_UNIT_COMPATIBLE" val="1"/>
  <p:tag name="KSO_WM_UNIT_CLEAR" val="0"/>
  <p:tag name="KSO_WM_UNIT_PRESET_TEXT_INDEX" val="3"/>
  <p:tag name="KSO_WM_UNIT_RELATE_UNITID" val="diagram20161683_1*q_h_f*1_1_1"/>
  <p:tag name="KSO_WM_UNIT_PRESET_TEXT_LEN" val="5"/>
  <p:tag name="KSO_WM_DIAGRAM_GROUP_CODE" val="q1-1"/>
  <p:tag name="KSO_WM_UNIT_FILL_FORE_SCHEMECOLOR_INDEX" val="5"/>
  <p:tag name="KSO_WM_UNIT_FILL_TYPE" val="1"/>
  <p:tag name="KSO_WM_UNIT_LINE_FORE_SCHEMECOLOR_INDEX" val="2"/>
  <p:tag name="KSO_WM_UNIT_LINE_FILL_TYPE" val="2"/>
  <p:tag name="KSO_WM_UNIT_TEXT_FILL_FORE_SCHEMECOLOR_INDEX" val="14"/>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i"/>
  <p:tag name="KSO_WM_UNIT_INDEX" val="1_1"/>
  <p:tag name="KSO_WM_UNIT_ID" val="diagram20161683_1*q_i*1_1"/>
  <p:tag name="KSO_WM_UNIT_LAYERLEVEL" val="1_1"/>
  <p:tag name="KSO_WM_DIAGRAM_GROUP_CODE" val="q1-1"/>
  <p:tag name="KSO_WM_UNIT_FILL_FORE_SCHEMECOLOR_INDEX" val="5"/>
  <p:tag name="KSO_WM_UNIT_FILL_TYPE" val="1"/>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h_a"/>
  <p:tag name="KSO_WM_UNIT_INDEX" val="1_1_1"/>
  <p:tag name="KSO_WM_UNIT_ID" val="diagram20161683_1*q_h_a*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q1-1"/>
  <p:tag name="KSO_WM_UNIT_TEXT_FILL_FORE_SCHEMECOLOR_INDEX" val="5"/>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1683"/>
  <p:tag name="KSO_WM_UNIT_TYPE" val="q_h_f"/>
  <p:tag name="KSO_WM_UNIT_INDEX" val="1_1_1"/>
  <p:tag name="KSO_WM_UNIT_ID" val="diagram20161683_1*q_h_f*1_1_1"/>
  <p:tag name="KSO_WM_UNIT_LAYERLEVEL" val="1_1_1"/>
  <p:tag name="KSO_WM_UNIT_VALUE" val="57"/>
  <p:tag name="KSO_WM_UNIT_HIGHLIGHT" val="0"/>
  <p:tag name="KSO_WM_UNIT_COMPATIBLE" val="0"/>
  <p:tag name="KSO_WM_UNIT_CLEAR" val="0"/>
  <p:tag name="KSO_WM_UNIT_PRESET_TEXT_INDEX" val="4"/>
  <p:tag name="KSO_WM_UNIT_PRESET_TEXT_LEN" val="74"/>
  <p:tag name="KSO_WM_DIAGRAM_GROUP_CODE" val="q1-1"/>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2_1"/>
  <p:tag name="KSO_WM_UNIT_ID" val="diagram245_3*q_h_a*1_2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1_1"/>
  <p:tag name="KSO_WM_UNIT_ID" val="diagram245_3*q_h_a*1_1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a"/>
  <p:tag name="KSO_WM_UNIT_INDEX" val="1_3_1"/>
  <p:tag name="KSO_WM_UNIT_ID" val="diagram245_3*q_h_a*1_3_1"/>
  <p:tag name="KSO_WM_UNIT_CLEAR" val="1"/>
  <p:tag name="KSO_WM_UNIT_LAYERLEVEL" val="1_1_1"/>
  <p:tag name="KSO_WM_UNIT_VALUE" val="9"/>
  <p:tag name="KSO_WM_UNIT_HIGHLIGHT" val="0"/>
  <p:tag name="KSO_WM_UNIT_COMPATIBLE" val="0"/>
  <p:tag name="KSO_WM_DIAGRAM_GROUP_CODE" val="q1-1"/>
  <p:tag name="KSO_WM_UNIT_PRESET_TEXT" val="AMET"/>
  <p:tag name="KSO_WM_UNIT_FILL_FORE_SCHEMECOLOR_INDEX" val="5"/>
  <p:tag name="KSO_WM_UNIT_FILL_TYPE" val="1"/>
  <p:tag name="KSO_WM_UNIT_TEXT_FILL_FORE_SCHEMECOLOR_INDEX" val="5"/>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1"/>
  <p:tag name="KSO_WM_UNIT_ID" val="diagram245_3*q_i*1_1"/>
  <p:tag name="KSO_WM_UNIT_CLEAR" val="1"/>
  <p:tag name="KSO_WM_UNIT_LAYERLEVEL" val="1_1"/>
  <p:tag name="KSO_WM_DIAGRAM_GROUP_CODE" val="q1-1"/>
  <p:tag name="KSO_WM_UNIT_FILL_FORE_SCHEMECOLOR_INDEX" val="5"/>
  <p:tag name="KSO_WM_UNI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88_4*i*8"/>
  <p:tag name="KSO_WM_TEMPLATE_CATEGORY" val="diagram"/>
  <p:tag name="KSO_WM_TEMPLATE_INDEX" val="588"/>
  <p:tag name="KSO_WM_UNIT_INDEX" val="8"/>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2"/>
  <p:tag name="KSO_WM_UNIT_ID" val="diagram245_3*q_i*1_2"/>
  <p:tag name="KSO_WM_UNIT_CLEAR" val="1"/>
  <p:tag name="KSO_WM_UNIT_LAYERLEVEL" val="1_1"/>
  <p:tag name="KSO_WM_DIAGRAM_GROUP_CODE" val="q1-1"/>
  <p:tag name="KSO_WM_UNIT_FILL_FORE_SCHEMECOLOR_INDEX" val="5"/>
  <p:tag name="KSO_WM_UNI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i"/>
  <p:tag name="KSO_WM_UNIT_INDEX" val="1_3"/>
  <p:tag name="KSO_WM_UNIT_ID" val="diagram245_3*q_i*1_3"/>
  <p:tag name="KSO_WM_UNIT_CLEAR" val="1"/>
  <p:tag name="KSO_WM_UNIT_LAYERLEVEL" val="1_1"/>
  <p:tag name="KSO_WM_DIAGRAM_GROUP_CODE" val="q1-1"/>
  <p:tag name="KSO_WM_UNIT_FILL_FORE_SCHEMECOLOR_INDEX" val="5"/>
  <p:tag name="KSO_WM_UNI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f"/>
  <p:tag name="KSO_WM_UNIT_INDEX" val="1_3_1"/>
  <p:tag name="KSO_WM_UNIT_ID" val="diagram245_3*q_h_f*1_3_1"/>
  <p:tag name="KSO_WM_UNIT_CLEAR" val="1"/>
  <p:tag name="KSO_WM_UNIT_LAYERLEVEL" val="1_1_1"/>
  <p:tag name="KSO_WM_UNIT_VALUE" val="21"/>
  <p:tag name="KSO_WM_UNIT_HIGHLIGHT" val="0"/>
  <p:tag name="KSO_WM_UNIT_COMPATIBLE" val="0"/>
  <p:tag name="KSO_WM_UNIT_PRESET_TEXT_INDEX" val="4"/>
  <p:tag name="KSO_WM_UNIT_PRESET_TEXT_LEN" val="26"/>
  <p:tag name="KSO_WM_DIAGRAM_GROUP_CODE" val="q1-1"/>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f"/>
  <p:tag name="KSO_WM_UNIT_INDEX" val="1_2_1"/>
  <p:tag name="KSO_WM_UNIT_ID" val="diagram245_3*q_h_f*1_2_1"/>
  <p:tag name="KSO_WM_UNIT_CLEAR" val="1"/>
  <p:tag name="KSO_WM_UNIT_LAYERLEVEL" val="1_1_1"/>
  <p:tag name="KSO_WM_UNIT_VALUE" val="21"/>
  <p:tag name="KSO_WM_UNIT_HIGHLIGHT" val="0"/>
  <p:tag name="KSO_WM_UNIT_COMPATIBLE" val="0"/>
  <p:tag name="KSO_WM_UNIT_PRESET_TEXT_INDEX" val="4"/>
  <p:tag name="KSO_WM_UNIT_PRESET_TEXT_LEN" val="26"/>
  <p:tag name="KSO_WM_DIAGRAM_GROUP_CODE" val="q1-1"/>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45"/>
  <p:tag name="KSO_WM_TAG_VERSION" val="1.0"/>
  <p:tag name="KSO_WM_BEAUTIFY_FLAG" val="#wm#"/>
  <p:tag name="KSO_WM_UNIT_TYPE" val="q_h_f"/>
  <p:tag name="KSO_WM_UNIT_INDEX" val="1_1_1"/>
  <p:tag name="KSO_WM_UNIT_ID" val="diagram245_3*q_h_f*1_1_1"/>
  <p:tag name="KSO_WM_UNIT_CLEAR" val="1"/>
  <p:tag name="KSO_WM_UNIT_LAYERLEVEL" val="1_1_1"/>
  <p:tag name="KSO_WM_UNIT_VALUE" val="27"/>
  <p:tag name="KSO_WM_UNIT_HIGHLIGHT" val="0"/>
  <p:tag name="KSO_WM_UNIT_COMPATIBLE" val="0"/>
  <p:tag name="KSO_WM_UNIT_PRESET_TEXT_INDEX" val="5"/>
  <p:tag name="KSO_WM_UNIT_PRESET_TEXT_LEN" val="26"/>
  <p:tag name="KSO_WM_DIAGRAM_GROUP_CODE" val="q1-1"/>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i"/>
  <p:tag name="KSO_WM_UNIT_INDEX" val="1_1"/>
  <p:tag name="KSO_WM_UNIT_ID" val="diagram117_2*l_i*1_1"/>
  <p:tag name="KSO_WM_UNIT_CLEAR" val="1"/>
  <p:tag name="KSO_WM_UNIT_LAYERLEVEL" val="1_1"/>
  <p:tag name="KSO_WM_UNIT_LINE_FORE_SCHEMECOLOR_INDEX" val="14"/>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17_2*i*1"/>
  <p:tag name="KSO_WM_TEMPLATE_CATEGORY" val="diagram"/>
  <p:tag name="KSO_WM_TEMPLATE_INDEX" val="117"/>
  <p:tag name="KSO_WM_UNIT_INDEX"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17_2*i*10"/>
  <p:tag name="KSO_WM_TEMPLATE_CATEGORY" val="diagram"/>
  <p:tag name="KSO_WM_TEMPLATE_INDEX" val="117"/>
  <p:tag name="KSO_WM_UNIT_INDEX" val="10"/>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i"/>
  <p:tag name="KSO_WM_UNIT_INDEX" val="1_4"/>
  <p:tag name="KSO_WM_UNIT_ID" val="diagram117_2*l_i*1_4"/>
  <p:tag name="KSO_WM_UNIT_CLEAR" val="1"/>
  <p:tag name="KSO_WM_UNIT_LAYERLEVEL" val="1_1"/>
  <p:tag name="KSO_WM_UNIT_FILL_FORE_SCHEMECOLOR_INDEX" val="14"/>
  <p:tag name="KSO_WM_UNIT_FILL_TYPE" val="1"/>
  <p:tag name="KSO_WM_UNIT_SHADOW_SCHEMECOLOR_INDEX" val="5"/>
  <p:tag name="KSO_WM_UNIT_TEXT_FILL_FORE_SCHEMECOLOR_INDEX" val="5"/>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h_a"/>
  <p:tag name="KSO_WM_UNIT_INDEX" val="1_1_1"/>
  <p:tag name="KSO_WM_UNIT_ID" val="diagram117_2*l_h_a*1_1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UNIT_TEXT_FILL_FORE_SCHEMECOLOR_INDEX" val="5"/>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88_4*i*15"/>
  <p:tag name="KSO_WM_TEMPLATE_CATEGORY" val="diagram"/>
  <p:tag name="KSO_WM_TEMPLATE_INDEX" val="588"/>
  <p:tag name="KSO_WM_UNIT_INDEX" val="15"/>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h_f"/>
  <p:tag name="KSO_WM_UNIT_INDEX" val="1_1_1"/>
  <p:tag name="KSO_WM_UNIT_ID" val="diagram117_2*l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i"/>
  <p:tag name="KSO_WM_UNIT_INDEX" val="1_5"/>
  <p:tag name="KSO_WM_UNIT_ID" val="diagram117_2*l_i*1_5"/>
  <p:tag name="KSO_WM_UNIT_CLEAR" val="1"/>
  <p:tag name="KSO_WM_UNIT_LAYERLEVEL" val="1_1"/>
  <p:tag name="KSO_WM_UNIT_FILL_FORE_SCHEMECOLOR_INDEX" val="5"/>
  <p:tag name="KSO_WM_UNI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i"/>
  <p:tag name="KSO_WM_UNIT_INDEX" val="1_2"/>
  <p:tag name="KSO_WM_UNIT_ID" val="diagram117_2*l_i*1_2"/>
  <p:tag name="KSO_WM_UNIT_CLEAR" val="1"/>
  <p:tag name="KSO_WM_UNIT_LAYERLEVEL" val="1_1"/>
  <p:tag name="KSO_WM_UNIT_FILL_FORE_SCHEMECOLOR_INDEX" val="14"/>
  <p:tag name="KSO_WM_UNIT_FILL_TYPE" val="1"/>
  <p:tag name="KSO_WM_UNIT_SHADOW_SCHEMECOLOR_INDEX" val="5"/>
  <p:tag name="KSO_WM_UNIT_TEXT_FILL_FORE_SCHEMECOLOR_INDEX" val="5"/>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h_a"/>
  <p:tag name="KSO_WM_UNIT_INDEX" val="1_2_1"/>
  <p:tag name="KSO_WM_UNIT_ID" val="diagram117_2*l_h_a*1_2_1"/>
  <p:tag name="KSO_WM_UNIT_CLEAR" val="1"/>
  <p:tag name="KSO_WM_UNIT_LAYERLEVEL" val="1_1_1"/>
  <p:tag name="KSO_WM_UNIT_VALUE" val="9"/>
  <p:tag name="KSO_WM_UNIT_HIGHLIGHT" val="0"/>
  <p:tag name="KSO_WM_UNIT_COMPATIBLE" val="0"/>
  <p:tag name="KSO_WM_UNIT_PRESET_TEXT_INDEX" val="3"/>
  <p:tag name="KSO_WM_UNIT_PRESET_TEXT_LEN" val="12"/>
  <p:tag name="KSO_WM_UNIT_TEXT_FILL_FORE_SCHEMECOLOR_INDEX" val="5"/>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h_f"/>
  <p:tag name="KSO_WM_UNIT_INDEX" val="1_2_1"/>
  <p:tag name="KSO_WM_UNIT_ID" val="diagram117_2*l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17"/>
  <p:tag name="KSO_WM_TAG_VERSION" val="1.0"/>
  <p:tag name="KSO_WM_BEAUTIFY_FLAG" val="#wm#"/>
  <p:tag name="KSO_WM_DIAGRAM_GROUP_CODE" val="l1-1"/>
  <p:tag name="KSO_WM_UNIT_TYPE" val="l_i"/>
  <p:tag name="KSO_WM_UNIT_INDEX" val="1_3"/>
  <p:tag name="KSO_WM_UNIT_ID" val="diagram117_2*l_i*1_3"/>
  <p:tag name="KSO_WM_UNIT_CLEAR" val="1"/>
  <p:tag name="KSO_WM_UNIT_LAYERLEVEL" val="1_1"/>
  <p:tag name="KSO_WM_UNIT_FILL_FORE_SCHEMECOLOR_INDEX" val="5"/>
  <p:tag name="KSO_WM_UNI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33_3*i*1"/>
  <p:tag name="KSO_WM_TEMPLATE_CATEGORY" val="diagram"/>
  <p:tag name="KSO_WM_TEMPLATE_INDEX" val="333"/>
  <p:tag name="KSO_WM_UNIT_INDEX"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33_3*i*12"/>
  <p:tag name="KSO_WM_TEMPLATE_CATEGORY" val="diagram"/>
  <p:tag name="KSO_WM_TEMPLATE_INDEX" val="333"/>
  <p:tag name="KSO_WM_UNIT_INDEX" val="12"/>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333_3*i*23"/>
  <p:tag name="KSO_WM_TEMPLATE_CATEGORY" val="diagram"/>
  <p:tag name="KSO_WM_TEMPLATE_INDEX" val="333"/>
  <p:tag name="KSO_WM_UNIT_INDEX" val="23"/>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7"/>
  <p:tag name="KSO_WM_UNIT_ID" val="diagram333_3*l_i*1_7"/>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5"/>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588_4*i*22"/>
  <p:tag name="KSO_WM_TEMPLATE_CATEGORY" val="diagram"/>
  <p:tag name="KSO_WM_TEMPLATE_INDEX" val="588"/>
  <p:tag name="KSO_WM_UNIT_INDEX" val="22"/>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h_a"/>
  <p:tag name="KSO_WM_UNIT_INDEX" val="1_3_1"/>
  <p:tag name="KSO_WM_UNIT_ID" val="diagram333_3*l_h_a*1_3_1"/>
  <p:tag name="KSO_WM_UNIT_CLEAR" val="1"/>
  <p:tag name="KSO_WM_UNIT_LAYERLEVEL" val="1_1_1"/>
  <p:tag name="KSO_WM_UNIT_VALUE" val="6"/>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8"/>
  <p:tag name="KSO_WM_UNIT_ID" val="diagram333_3*l_i*1_8"/>
  <p:tag name="KSO_WM_UNIT_CLEAR" val="1"/>
  <p:tag name="KSO_WM_UNIT_LAYERLEVEL" val="1_1"/>
  <p:tag name="KSO_WM_BEAUTIFY_FLAG" val="#wm#"/>
  <p:tag name="KSO_WM_DIAGRAM_GROUP_CODE" val="l1-1"/>
  <p:tag name="KSO_WM_UNIT_LINE_FORE_SCHEMECOLOR_INDEX" val="5"/>
  <p:tag name="KSO_WM_UNIT_LINE_FILL_TYPE" val="2"/>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9"/>
  <p:tag name="KSO_WM_UNIT_ID" val="diagram333_3*l_i*1_9"/>
  <p:tag name="KSO_WM_UNIT_CLEAR" val="1"/>
  <p:tag name="KSO_WM_UNIT_LAYERLEVEL" val="1_1"/>
  <p:tag name="KSO_WM_BEAUTIFY_FLAG" val="#wm#"/>
  <p:tag name="KSO_WM_DIAGRAM_GROUP_CODE" val="l1-1"/>
  <p:tag name="KSO_WM_UNIT_LINE_FORE_SCHEMECOLOR_INDEX" val="6"/>
  <p:tag name="KSO_WM_UNIT_LINE_FILL_TYPE" val="2"/>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4"/>
  <p:tag name="KSO_WM_UNIT_ID" val="diagram333_3*l_i*1_4"/>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5"/>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h_a"/>
  <p:tag name="KSO_WM_UNIT_INDEX" val="1_2_1"/>
  <p:tag name="KSO_WM_UNIT_ID" val="diagram333_3*l_h_a*1_2_1"/>
  <p:tag name="KSO_WM_UNIT_CLEAR" val="1"/>
  <p:tag name="KSO_WM_UNIT_LAYERLEVEL" val="1_1_1"/>
  <p:tag name="KSO_WM_UNIT_VALUE" val="6"/>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5"/>
  <p:tag name="KSO_WM_UNIT_ID" val="diagram333_3*l_i*1_5"/>
  <p:tag name="KSO_WM_UNIT_CLEAR" val="1"/>
  <p:tag name="KSO_WM_UNIT_LAYERLEVEL" val="1_1"/>
  <p:tag name="KSO_WM_BEAUTIFY_FLAG" val="#wm#"/>
  <p:tag name="KSO_WM_DIAGRAM_GROUP_CODE" val="l1-1"/>
  <p:tag name="KSO_WM_UNIT_LINE_FORE_SCHEMECOLOR_INDEX" val="5"/>
  <p:tag name="KSO_WM_UNIT_LINE_FILL_TYPE" val="2"/>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6"/>
  <p:tag name="KSO_WM_UNIT_ID" val="diagram333_3*l_i*1_6"/>
  <p:tag name="KSO_WM_UNIT_CLEAR" val="1"/>
  <p:tag name="KSO_WM_UNIT_LAYERLEVEL" val="1_1"/>
  <p:tag name="KSO_WM_BEAUTIFY_FLAG" val="#wm#"/>
  <p:tag name="KSO_WM_DIAGRAM_GROUP_CODE" val="l1-1"/>
  <p:tag name="KSO_WM_UNIT_LINE_FORE_SCHEMECOLOR_INDEX" val="6"/>
  <p:tag name="KSO_WM_UNIT_LINE_FILL_TYPE" val="2"/>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1"/>
  <p:tag name="KSO_WM_UNIT_ID" val="diagram333_3*l_i*1_1"/>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5"/>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h_a"/>
  <p:tag name="KSO_WM_UNIT_INDEX" val="1_1_1"/>
  <p:tag name="KSO_WM_UNIT_ID" val="diagram333_3*l_h_a*1_1_1"/>
  <p:tag name="KSO_WM_UNIT_CLEAR" val="1"/>
  <p:tag name="KSO_WM_UNIT_LAYERLEVEL" val="1_1_1"/>
  <p:tag name="KSO_WM_UNIT_VALUE" val="6"/>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2"/>
  <p:tag name="KSO_WM_UNIT_ID" val="diagram333_3*l_i*1_2"/>
  <p:tag name="KSO_WM_UNIT_CLEAR" val="1"/>
  <p:tag name="KSO_WM_UNIT_LAYERLEVEL" val="1_1"/>
  <p:tag name="KSO_WM_BEAUTIFY_FLAG" val="#wm#"/>
  <p:tag name="KSO_WM_DIAGRAM_GROUP_CODE" val="l1-1"/>
  <p:tag name="KSO_WM_UNIT_LINE_FORE_SCHEMECOLOR_INDEX" val="5"/>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a"/>
  <p:tag name="KSO_WM_UNIT_INDEX" val="1_4_1"/>
  <p:tag name="KSO_WM_UNIT_ID" val="320*l_h_a*1_4_1"/>
  <p:tag name="KSO_WM_UNIT_CLEAR" val="1"/>
  <p:tag name="KSO_WM_UNIT_LAYERLEVEL" val="1_1_1"/>
  <p:tag name="KSO_WM_UNIT_VALUE" val="13"/>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33"/>
  <p:tag name="KSO_WM_TAG_VERSION" val="1.0"/>
  <p:tag name="KSO_WM_UNIT_TYPE" val="l_i"/>
  <p:tag name="KSO_WM_UNIT_INDEX" val="1_3"/>
  <p:tag name="KSO_WM_UNIT_ID" val="diagram333_3*l_i*1_3"/>
  <p:tag name="KSO_WM_UNIT_CLEAR" val="1"/>
  <p:tag name="KSO_WM_UNIT_LAYERLEVEL" val="1_1"/>
  <p:tag name="KSO_WM_BEAUTIFY_FLAG" val="#wm#"/>
  <p:tag name="KSO_WM_DIAGRAM_GROUP_CODE" val="l1-1"/>
  <p:tag name="KSO_WM_UNIT_LINE_FORE_SCHEMECOLOR_INDEX" val="6"/>
  <p:tag name="KSO_WM_UNIT_LINE_FILL_TYPE" val="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0"/>
  <p:tag name="KSO_WM_TEMPLATE_CATEGORY" val="diagram"/>
  <p:tag name="KSO_WM_TEMPLATE_INDEX" val="103"/>
  <p:tag name="KSO_WM_TAG_VERSION" val="1.0"/>
  <p:tag name="KSO_WM_UNIT_INDEX" val="0"/>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5"/>
  <p:tag name="KSO_WM_TEMPLATE_CATEGORY" val="diagram"/>
  <p:tag name="KSO_WM_TEMPLATE_INDEX" val="103"/>
  <p:tag name="KSO_WM_TAG_VERSION" val="1.0"/>
  <p:tag name="KSO_WM_UNIT_INDEX" val="5"/>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10"/>
  <p:tag name="KSO_WM_TEMPLATE_CATEGORY" val="diagram"/>
  <p:tag name="KSO_WM_TEMPLATE_INDEX" val="103"/>
  <p:tag name="KSO_WM_TAG_VERSION" val="1.0"/>
  <p:tag name="KSO_WM_UNIT_INDEX" val="10"/>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15"/>
  <p:tag name="KSO_WM_TEMPLATE_CATEGORY" val="diagram"/>
  <p:tag name="KSO_WM_TEMPLATE_INDEX" val="103"/>
  <p:tag name="KSO_WM_TAG_VERSION" val="1.0"/>
  <p:tag name="KSO_WM_UNIT_INDEX" val="15"/>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0"/>
  <p:tag name="KSO_WM_TEMPLATE_CATEGORY" val="diagram"/>
  <p:tag name="KSO_WM_TEMPLATE_INDEX" val="103"/>
  <p:tag name="KSO_WM_TAG_VERSION" val="1.0"/>
  <p:tag name="KSO_WM_UNIT_INDEX" val="0"/>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5"/>
  <p:tag name="KSO_WM_TEMPLATE_CATEGORY" val="diagram"/>
  <p:tag name="KSO_WM_TEMPLATE_INDEX" val="103"/>
  <p:tag name="KSO_WM_TAG_VERSION" val="1.0"/>
  <p:tag name="KSO_WM_UNIT_INDEX" val="5"/>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10"/>
  <p:tag name="KSO_WM_TEMPLATE_CATEGORY" val="diagram"/>
  <p:tag name="KSO_WM_TEMPLATE_INDEX" val="103"/>
  <p:tag name="KSO_WM_TAG_VERSION" val="1.0"/>
  <p:tag name="KSO_WM_UNIT_INDEX" val="10"/>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UNIT_TYPE" val="i"/>
  <p:tag name="KSO_WM_UNIT_ID" val="diagram103_3*i*15"/>
  <p:tag name="KSO_WM_TEMPLATE_CATEGORY" val="diagram"/>
  <p:tag name="KSO_WM_TEMPLATE_INDEX" val="103"/>
  <p:tag name="KSO_WM_TAG_VERSION" val="1.0"/>
  <p:tag name="KSO_WM_UNIT_INDEX" val="15"/>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4_1"/>
  <p:tag name="KSO_WM_UNIT_ID" val="150995268*l_h_a*1_4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6"/>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f"/>
  <p:tag name="KSO_WM_UNIT_INDEX" val="1_4_1"/>
  <p:tag name="KSO_WM_UNIT_ID" val="320*l_h_f*1_4_1"/>
  <p:tag name="KSO_WM_UNIT_CLEAR" val="1"/>
  <p:tag name="KSO_WM_UNIT_LAYERLEVEL" val="1_1_1"/>
  <p:tag name="KSO_WM_UNIT_VALUE" val="50"/>
  <p:tag name="KSO_WM_UNIT_HIGHLIGHT" val="0"/>
  <p:tag name="KSO_WM_UNIT_COMPATIBLE" val="0"/>
  <p:tag name="KSO_WM_BEAUTIFY_FLAG" val="#wm#"/>
  <p:tag name="KSO_WM_DIAGRAM_GROUP_CODE" val="l1-1"/>
  <p:tag name="KSO_WM_TAG_VERSION" val="1.0"/>
  <p:tag name="KSO_WM_UNIT_PRESET_TEXT" val="Lorem ipsum dolor sit amet, consectetur adipisicing elit."/>
  <p:tag name="KSO_WM_UNIT_SHADOW_SCHEMECOLOR_INDEX" val="16"/>
  <p:tag name="KSO_WM_UNIT_TEXT_FILL_FORE_SCHEMECOLOR_INDEX" val="13"/>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4_1"/>
  <p:tag name="KSO_WM_UNIT_ID" val="150995268*l_h_f*1_4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3_1"/>
  <p:tag name="KSO_WM_UNIT_ID" val="150995268*l_h_a*1_3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5"/>
  <p:tag name="KSO_WM_UNIT_FILL_TYPE" val="1"/>
  <p:tag name="KSO_WM_UNIT_TEXT_FILL_FORE_SCHEMECOLOR_INDEX" val="14"/>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3_1"/>
  <p:tag name="KSO_WM_UNIT_ID" val="150995268*l_h_f*1_3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2_1"/>
  <p:tag name="KSO_WM_UNIT_ID" val="150995268*l_h_a*1_2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6"/>
  <p:tag name="KSO_WM_UNIT_FILL_TYPE" val="1"/>
  <p:tag name="KSO_WM_UNIT_TEXT_FILL_FORE_SCHEMECOLOR_INDEX" val="14"/>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2_1"/>
  <p:tag name="KSO_WM_UNIT_ID" val="150995268*l_h_f*1_2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1_1"/>
  <p:tag name="KSO_WM_UNIT_ID" val="150995268*l_h_a*1_1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5"/>
  <p:tag name="KSO_WM_UNIT_FILL_TYPE" val="1"/>
  <p:tag name="KSO_WM_UNIT_TEXT_FILL_FORE_SCHEMECOLOR_INDEX" val="14"/>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1_1"/>
  <p:tag name="KSO_WM_UNIT_ID" val="150995268*l_h_f*1_1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4_1"/>
  <p:tag name="KSO_WM_UNIT_ID" val="150995268*l_h_a*1_4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6"/>
  <p:tag name="KSO_WM_UNIT_FILL_TYPE" val="1"/>
  <p:tag name="KSO_WM_UNIT_TEXT_FILL_FORE_SCHEMECOLOR_INDEX" val="14"/>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4_1"/>
  <p:tag name="KSO_WM_UNIT_ID" val="150995268*l_h_f*1_4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3_1"/>
  <p:tag name="KSO_WM_UNIT_ID" val="150995268*l_h_a*1_3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5"/>
  <p:tag name="KSO_WM_UNIT_FILL_TYPE" val="1"/>
  <p:tag name="KSO_WM_UNIT_TEXT_FILL_FORE_SCHEMECOLOR_INDEX" val="14"/>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i"/>
  <p:tag name="KSO_WM_UNIT_INDEX" val="1_5"/>
  <p:tag name="KSO_WM_UNIT_ID" val="320*l_i*1_5"/>
  <p:tag name="KSO_WM_UNIT_CLEAR" val="1"/>
  <p:tag name="KSO_WM_UNIT_LAYERLEVEL" val="1_1"/>
  <p:tag name="KSO_WM_BEAUTIFY_FLAG" val="#wm#"/>
  <p:tag name="KSO_WM_DIAGRAM_GROUP_CODE" val="l1-1"/>
  <p:tag name="KSO_WM_TAG_VERSION" val="1.0"/>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3_1"/>
  <p:tag name="KSO_WM_UNIT_ID" val="150995268*l_h_f*1_3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2_1"/>
  <p:tag name="KSO_WM_UNIT_ID" val="150995268*l_h_a*1_2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6"/>
  <p:tag name="KSO_WM_UNIT_FILL_TYPE" val="1"/>
  <p:tag name="KSO_WM_UNIT_TEXT_FILL_FORE_SCHEMECOLOR_INDEX" val="14"/>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2_1"/>
  <p:tag name="KSO_WM_UNIT_ID" val="150995268*l_h_f*1_2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a"/>
  <p:tag name="KSO_WM_UNIT_INDEX" val="1_1_1"/>
  <p:tag name="KSO_WM_UNIT_ID" val="150995268*l_h_a*1_1_1"/>
  <p:tag name="KSO_WM_UNIT_CLEAR" val="1"/>
  <p:tag name="KSO_WM_UNIT_LAYERLEVEL" val="1_1_1"/>
  <p:tag name="KSO_WM_UNIT_VALUE" val="6"/>
  <p:tag name="KSO_WM_UNIT_HIGHLIGHT" val="0"/>
  <p:tag name="KSO_WM_UNIT_COMPATIBLE" val="0"/>
  <p:tag name="KSO_WM_BEAUTIFY_FLAG" val="#wm#"/>
  <p:tag name="KSO_WM_DIAGRAM_GROUP_CODE" val="l1-1"/>
  <p:tag name="KSO_WM_TAG_VERSION" val="1.0"/>
  <p:tag name="KSO_WM_UNIT_PRESET_TEXT_INDEX" val="3"/>
  <p:tag name="KSO_WM_UNIT_PRESET_TEXT_LEN" val="5"/>
  <p:tag name="KSO_WM_UNIT_FILL_FORE_SCHEMECOLOR_INDEX" val="5"/>
  <p:tag name="KSO_WM_UNIT_FILL_TYPE" val="1"/>
  <p:tag name="KSO_WM_UNIT_TEXT_FILL_FORE_SCHEMECOLOR_INDEX" val="14"/>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03"/>
  <p:tag name="KSO_WM_UNIT_TYPE" val="l_h_f"/>
  <p:tag name="KSO_WM_UNIT_INDEX" val="1_1_1"/>
  <p:tag name="KSO_WM_UNIT_ID" val="150995268*l_h_f*1_1_1"/>
  <p:tag name="KSO_WM_UNIT_CLEAR" val="1"/>
  <p:tag name="KSO_WM_UNIT_LAYERLEVEL" val="1_1_1"/>
  <p:tag name="KSO_WM_UNIT_VALUE" val="20"/>
  <p:tag name="KSO_WM_UNIT_HIGHLIGHT" val="0"/>
  <p:tag name="KSO_WM_UNIT_COMPATIBLE" val="0"/>
  <p:tag name="KSO_WM_BEAUTIFY_FLAG" val="#wm#"/>
  <p:tag name="KSO_WM_UNIT_PRESET_TEXT_INDEX" val="4"/>
  <p:tag name="KSO_WM_UNIT_PRESET_TEXT_LEN" val="22"/>
  <p:tag name="KSO_WM_DIAGRAM_GROUP_CODE" val="l1-1"/>
  <p:tag name="KSO_WM_TAG_VERSION" val="1.0"/>
  <p:tag name="KSO_WM_UNIT_FILL_FORE_SCHEMECOLOR_INDEX" val="14"/>
  <p:tag name="KSO_WM_UNIT_FILL_TYPE" val="1"/>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88"/>
  <p:tag name="KSO_WM_UNIT_TYPE" val="l_h_a"/>
  <p:tag name="KSO_WM_UNIT_INDEX" val="1_3_1"/>
  <p:tag name="KSO_WM_UNIT_ID" val="320*l_h_a*1_3_1"/>
  <p:tag name="KSO_WM_UNIT_CLEAR" val="1"/>
  <p:tag name="KSO_WM_UNIT_LAYERLEVEL" val="1_1_1"/>
  <p:tag name="KSO_WM_UNIT_VALUE" val="13"/>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4507</Words>
  <Application>Microsoft Office PowerPoint</Application>
  <PresentationFormat>全屏显示(4:3)</PresentationFormat>
  <Paragraphs>296</Paragraphs>
  <Slides>33</Slides>
  <Notes>18</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默认设计模板</vt:lpstr>
      <vt:lpstr>第九章 领导的一般理论</vt:lpstr>
      <vt:lpstr>本章的基本问题：</vt:lpstr>
      <vt:lpstr>第一节 领导的内涵与特征</vt:lpstr>
      <vt:lpstr>1、领导和管理</vt:lpstr>
      <vt:lpstr>2. 领导权力的来源</vt:lpstr>
      <vt:lpstr>2. 领导权力的来源</vt:lpstr>
      <vt:lpstr>3. 领导三要素</vt:lpstr>
      <vt:lpstr>第二节 领导与领导者</vt:lpstr>
      <vt:lpstr>1. 领导者特质理论</vt:lpstr>
      <vt:lpstr>1. 领导者特质理论</vt:lpstr>
      <vt:lpstr>2. 领导者行为理论</vt:lpstr>
      <vt:lpstr>2. 领导者行为理论</vt:lpstr>
      <vt:lpstr>幻灯片 13</vt:lpstr>
      <vt:lpstr>幻灯片 14</vt:lpstr>
      <vt:lpstr>幻灯片 15</vt:lpstr>
      <vt:lpstr>3. 团队领导理论</vt:lpstr>
      <vt:lpstr>第三节 领导与被领导者</vt:lpstr>
      <vt:lpstr>1. 情境领导模型</vt:lpstr>
      <vt:lpstr>2. 领导—成员交换理论</vt:lpstr>
      <vt:lpstr>领导—成员交换调查问卷范例</vt:lpstr>
      <vt:lpstr>3. 领导者角色理论——亨利·明茨伯格</vt:lpstr>
      <vt:lpstr>3. 领导者角色理论——亨利·明茨伯格</vt:lpstr>
      <vt:lpstr>幻灯片 23</vt:lpstr>
      <vt:lpstr>第四节 领导与情境</vt:lpstr>
      <vt:lpstr>1、费德勒的权变领导理论</vt:lpstr>
      <vt:lpstr>1、费德勒的权变领导理论</vt:lpstr>
      <vt:lpstr>2. 豪斯的路径—目标领导理论</vt:lpstr>
      <vt:lpstr>2. 豪斯的路径—目标领导理论</vt:lpstr>
      <vt:lpstr>2. 豪斯的路径—目标领导理论</vt:lpstr>
      <vt:lpstr>2. 豪斯的路径—目标领导理论</vt:lpstr>
      <vt:lpstr>3. 文化背景与领导</vt:lpstr>
      <vt:lpstr>3. 文化背景与领导</vt:lpstr>
      <vt:lpstr>思考题</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 领导的一般理论</dc:title>
  <dc:creator>Microsoft Office 用户</dc:creator>
  <cp:lastModifiedBy>xtzj</cp:lastModifiedBy>
  <cp:revision>30</cp:revision>
  <dcterms:created xsi:type="dcterms:W3CDTF">2019-01-22T03:33:34Z</dcterms:created>
  <dcterms:modified xsi:type="dcterms:W3CDTF">2019-09-27T12:28:55Z</dcterms:modified>
</cp:coreProperties>
</file>